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 varScale="1">
        <p:scale>
          <a:sx n="181" d="100"/>
          <a:sy n="181" d="100"/>
        </p:scale>
        <p:origin x="752" y="264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FC071C-09ED-0F40-97CA-B8E0EBFCA9F5}" type="datetimeFigureOut">
              <a:rPr lang="de-DE"/>
              <a:t>30.09.22</a:t>
            </a:fld>
            <a:endParaRPr lang="de-DE"/>
          </a:p>
        </p:txBody>
      </p:sp>
      <p:sp>
        <p:nvSpPr>
          <p:cNvPr id="4" name="Folienbildplatzhalt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D7DB6E-219B-644A-8A33-3E4BB8204E46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2141257-3F6E-E679-A173-A0E9A221F79C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33E6CDB-D722-C7B2-F608-EC502E145F71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325335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524664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5335604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B1F0EFD-ED25-04A0-8511-3AC4E8F358D2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858980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084155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5680470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079F32-3327-1096-63F6-DEFB5E658911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35E74C-6592-3142-A285-234AFD57C5C3}" type="datetimeFigureOut">
              <a:rPr lang="de-DE"/>
              <a:t>30.09.22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BE0B52-6AA1-854C-9D40-AC1BF9ECF9A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35E74C-6592-3142-A285-234AFD57C5C3}" type="datetimeFigureOut">
              <a:rPr lang="de-DE"/>
              <a:t>30.09.22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BE0B52-6AA1-854C-9D40-AC1BF9ECF9A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35E74C-6592-3142-A285-234AFD57C5C3}" type="datetimeFigureOut">
              <a:rPr lang="de-DE"/>
              <a:t>30.09.22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BE0B52-6AA1-854C-9D40-AC1BF9ECF9A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35E74C-6592-3142-A285-234AFD57C5C3}" type="datetimeFigureOut">
              <a:rPr lang="de-DE"/>
              <a:t>30.09.22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BE0B52-6AA1-854C-9D40-AC1BF9ECF9A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35E74C-6592-3142-A285-234AFD57C5C3}" type="datetimeFigureOut">
              <a:rPr lang="de-DE"/>
              <a:t>30.09.22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BE0B52-6AA1-854C-9D40-AC1BF9ECF9A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35E74C-6592-3142-A285-234AFD57C5C3}" type="datetimeFigureOut">
              <a:rPr lang="de-DE"/>
              <a:t>30.09.22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BE0B52-6AA1-854C-9D40-AC1BF9ECF9A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35E74C-6592-3142-A285-234AFD57C5C3}" type="datetimeFigureOut">
              <a:rPr lang="de-DE"/>
              <a:t>30.09.22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BE0B52-6AA1-854C-9D40-AC1BF9ECF9A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35E74C-6592-3142-A285-234AFD57C5C3}" type="datetimeFigureOut">
              <a:rPr lang="de-DE"/>
              <a:t>30.09.22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BE0B52-6AA1-854C-9D40-AC1BF9ECF9A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35E74C-6592-3142-A285-234AFD57C5C3}" type="datetimeFigureOut">
              <a:rPr lang="de-DE"/>
              <a:t>30.09.22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BE0B52-6AA1-854C-9D40-AC1BF9ECF9A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35E74C-6592-3142-A285-234AFD57C5C3}" type="datetimeFigureOut">
              <a:rPr lang="de-DE"/>
              <a:t>30.09.22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BE0B52-6AA1-854C-9D40-AC1BF9ECF9A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35E74C-6592-3142-A285-234AFD57C5C3}" type="datetimeFigureOut">
              <a:rPr lang="de-DE"/>
              <a:t>30.09.22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BE0B52-6AA1-854C-9D40-AC1BF9ECF9A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35E74C-6592-3142-A285-234AFD57C5C3}" type="datetimeFigureOut">
              <a:rPr lang="de-DE"/>
              <a:t>30.09.22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BE0B52-6AA1-854C-9D40-AC1BF9ECF9AF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media1.sv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8854419" name=""/>
          <p:cNvSpPr/>
          <p:nvPr/>
        </p:nvSpPr>
        <p:spPr bwMode="auto">
          <a:xfrm flipH="0" flipV="0">
            <a:off x="8342256" y="4367246"/>
            <a:ext cx="3809999" cy="2374233"/>
          </a:xfrm>
          <a:prstGeom prst="rect">
            <a:avLst/>
          </a:prstGeom>
          <a:solidFill>
            <a:srgbClr val="18316E">
              <a:alpha val="15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 flipH="0" flipV="0">
            <a:off x="1240121" y="2299493"/>
            <a:ext cx="9765436" cy="1302543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/>
          <a:p>
            <a:pPr>
              <a:defRPr/>
            </a:pPr>
            <a:r>
              <a:rPr lang="de-DE" sz="4000" b="1" i="0" u="none" strike="noStrike" cap="none" spc="0">
                <a:solidFill>
                  <a:srgbClr val="18316E"/>
                </a:solidFill>
                <a:latin typeface="Arial"/>
                <a:ea typeface="Arial"/>
                <a:cs typeface="Arial"/>
              </a:rPr>
              <a:t>Advancing functional genomics analysis with Bayesian modeling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2470048" y="3290286"/>
            <a:ext cx="6779224" cy="1655761"/>
          </a:xfrm>
        </p:spPr>
        <p:txBody>
          <a:bodyPr>
            <a:normAutofit/>
          </a:bodyPr>
          <a:lstStyle/>
          <a:p>
            <a:pPr>
              <a:defRPr/>
            </a:pPr>
            <a:endParaRPr lang="de-DE" sz="2800">
              <a:solidFill>
                <a:schemeClr val="bg2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800" b="1" i="0" u="none" strike="noStrike" cap="none" spc="0">
                <a:solidFill>
                  <a:srgbClr val="33BDF2"/>
                </a:solidFill>
                <a:latin typeface="Arial"/>
                <a:ea typeface="Arial"/>
                <a:cs typeface="Arial"/>
              </a:rPr>
              <a:t>Case studies in RNA decay and pathogen invasion models</a:t>
            </a:r>
            <a:endParaRPr>
              <a:solidFill>
                <a:srgbClr val="33BDF2"/>
              </a:solidFill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3035202" y="5536405"/>
            <a:ext cx="6143193" cy="64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solidFill>
                  <a:schemeClr val="tx2"/>
                </a:solidFill>
                <a:latin typeface="Arial"/>
                <a:cs typeface="Arial"/>
              </a:rPr>
              <a:t>Laura Jenniches, PhD</a:t>
            </a:r>
            <a:r>
              <a:rPr lang="de-DE">
                <a:solidFill>
                  <a:schemeClr val="tx2"/>
                </a:solidFill>
                <a:latin typeface="Arial"/>
                <a:cs typeface="Arial"/>
              </a:rPr>
              <a:t>, Barquist Lab </a:t>
            </a:r>
            <a:endParaRPr/>
          </a:p>
          <a:p>
            <a:pPr algn="ctr">
              <a:defRPr/>
            </a:pPr>
            <a:r>
              <a:rPr lang="de-DE">
                <a:solidFill>
                  <a:schemeClr val="tx2"/>
                </a:solidFill>
                <a:latin typeface="Arial"/>
                <a:cs typeface="Arial"/>
              </a:rPr>
              <a:t>June 12, 2024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192000" cy="1432560"/>
          </a:xfrm>
          <a:prstGeom prst="rect">
            <a:avLst/>
          </a:prstGeom>
        </p:spPr>
      </p:pic>
      <p:pic>
        <p:nvPicPr>
          <p:cNvPr id="196021379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3015684" y="8674923"/>
            <a:ext cx="4191329" cy="2930935"/>
          </a:xfrm>
          <a:prstGeom prst="rect">
            <a:avLst/>
          </a:prstGeom>
        </p:spPr>
      </p:pic>
      <p:pic>
        <p:nvPicPr>
          <p:cNvPr id="52543325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3168084" y="8827323"/>
            <a:ext cx="4191329" cy="2930935"/>
          </a:xfrm>
          <a:prstGeom prst="rect">
            <a:avLst/>
          </a:prstGeom>
        </p:spPr>
      </p:pic>
      <p:pic>
        <p:nvPicPr>
          <p:cNvPr id="95851843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3320483" y="8979723"/>
            <a:ext cx="4191329" cy="2930935"/>
          </a:xfrm>
          <a:prstGeom prst="rect">
            <a:avLst/>
          </a:prstGeom>
        </p:spPr>
      </p:pic>
      <p:pic>
        <p:nvPicPr>
          <p:cNvPr id="65136226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0" y="3602037"/>
            <a:ext cx="3108642" cy="2173829"/>
          </a:xfrm>
          <a:prstGeom prst="rect">
            <a:avLst/>
          </a:prstGeom>
        </p:spPr>
      </p:pic>
      <p:pic>
        <p:nvPicPr>
          <p:cNvPr id="21501290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197604" y="4367246"/>
            <a:ext cx="3908414" cy="2317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570620" y="6459945"/>
            <a:ext cx="2294769" cy="398055"/>
          </a:xfrm>
          <a:prstGeom prst="rect">
            <a:avLst/>
          </a:prstGeom>
        </p:spPr>
      </p:pic>
      <p:cxnSp>
        <p:nvCxnSpPr>
          <p:cNvPr id="9" name="Gerade Verbindung 8"/>
          <p:cNvCxnSpPr>
            <a:cxnSpLocks/>
          </p:cNvCxnSpPr>
          <p:nvPr/>
        </p:nvCxnSpPr>
        <p:spPr bwMode="auto">
          <a:xfrm>
            <a:off x="0" y="1286669"/>
            <a:ext cx="12192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 bwMode="auto">
          <a:xfrm flipH="0" flipV="0">
            <a:off x="550068" y="653406"/>
            <a:ext cx="9615039" cy="457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0" i="0" u="none" strike="noStrike" cap="none" spc="0">
                <a:solidFill>
                  <a:srgbClr val="18316E"/>
                </a:solidFill>
                <a:latin typeface="Arial"/>
                <a:ea typeface="Arial"/>
                <a:cs typeface="Arial"/>
              </a:rPr>
              <a:t>Advancing functional genomics analysis with Bayesian modeling</a:t>
            </a:r>
            <a:endParaRPr b="0"/>
          </a:p>
        </p:txBody>
      </p:sp>
      <p:sp>
        <p:nvSpPr>
          <p:cNvPr id="7" name="Textfeld 6"/>
          <p:cNvSpPr txBox="1"/>
          <p:nvPr/>
        </p:nvSpPr>
        <p:spPr bwMode="auto">
          <a:xfrm flipH="0" flipV="0">
            <a:off x="550067" y="1535095"/>
            <a:ext cx="4061184" cy="1707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Functional genomics</a:t>
            </a:r>
            <a:endParaRPr lang="de-DE">
              <a:latin typeface="Arial"/>
              <a:cs typeface="Arial"/>
            </a:endParaRPr>
          </a:p>
          <a:p>
            <a:pPr>
              <a:defRPr/>
            </a:pPr>
            <a:endParaRPr lang="de-DE"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Contribution of genes to cellular processes.</a:t>
            </a:r>
            <a:endParaRPr lang="en-US" sz="1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Advances in high-throughput sequencing have resulted in complicated experimental setups.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1400">
              <a:latin typeface="Arial"/>
              <a:cs typeface="Arial"/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6194295" y="1531118"/>
            <a:ext cx="5151531" cy="1493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Bayesian modeling</a:t>
            </a:r>
            <a:endParaRPr/>
          </a:p>
          <a:p>
            <a:pPr>
              <a:defRPr/>
            </a:pPr>
            <a:endParaRPr lang="de-DE">
              <a:latin typeface="Arial"/>
              <a:cs typeface="Arial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Flexible parametric modeling of data-generating process.</a:t>
            </a:r>
            <a:endParaRPr lang="en-US"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Priors: encode prior knowledge, restrict parameter space, facilitate convergence during sampling.</a:t>
            </a:r>
            <a:endParaRPr lang="en-US"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Wingdings"/>
              <a:buChar char="§"/>
              <a:defRPr/>
            </a:pPr>
            <a:r>
              <a:rPr lang="en-US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Elegant alternative to inflexible custom workflows.</a:t>
            </a:r>
            <a:endParaRPr lang="de-DE" sz="1400">
              <a:latin typeface="Arial"/>
              <a:cs typeface="Arial"/>
            </a:endParaRPr>
          </a:p>
        </p:txBody>
      </p:sp>
      <p:cxnSp>
        <p:nvCxnSpPr>
          <p:cNvPr id="10" name="Gerade Verbindung 9"/>
          <p:cNvCxnSpPr>
            <a:cxnSpLocks/>
          </p:cNvCxnSpPr>
          <p:nvPr/>
        </p:nvCxnSpPr>
        <p:spPr bwMode="auto">
          <a:xfrm flipH="0" flipV="0">
            <a:off x="5263718" y="1535096"/>
            <a:ext cx="0" cy="4394360"/>
          </a:xfrm>
          <a:prstGeom prst="line">
            <a:avLst/>
          </a:prstGeom>
          <a:ln w="12700">
            <a:solidFill>
              <a:srgbClr val="5A69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749848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10970" y="2974651"/>
            <a:ext cx="5022378" cy="2978331"/>
          </a:xfrm>
          <a:prstGeom prst="rect">
            <a:avLst/>
          </a:prstGeom>
        </p:spPr>
      </p:pic>
      <p:pic>
        <p:nvPicPr>
          <p:cNvPr id="924436401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10977815" y="56964"/>
            <a:ext cx="1148757" cy="1151821"/>
          </a:xfrm>
          <a:prstGeom prst="rect">
            <a:avLst/>
          </a:prstGeom>
        </p:spPr>
      </p:pic>
      <p:pic>
        <p:nvPicPr>
          <p:cNvPr id="363790683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5381808" y="3606552"/>
            <a:ext cx="3247653" cy="2271036"/>
          </a:xfrm>
          <a:prstGeom prst="rect">
            <a:avLst/>
          </a:prstGeom>
        </p:spPr>
      </p:pic>
      <p:pic>
        <p:nvPicPr>
          <p:cNvPr id="1817327808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8790518" y="3634295"/>
            <a:ext cx="3260014" cy="2422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53551662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570619" y="6459944"/>
            <a:ext cx="2294768" cy="398054"/>
          </a:xfrm>
          <a:prstGeom prst="rect">
            <a:avLst/>
          </a:prstGeom>
        </p:spPr>
      </p:pic>
      <p:cxnSp>
        <p:nvCxnSpPr>
          <p:cNvPr id="1156371498" name="Gerade Verbindung 8"/>
          <p:cNvCxnSpPr>
            <a:cxnSpLocks/>
          </p:cNvCxnSpPr>
          <p:nvPr/>
        </p:nvCxnSpPr>
        <p:spPr bwMode="auto">
          <a:xfrm flipH="0" flipV="0">
            <a:off x="0" y="1286668"/>
            <a:ext cx="9137548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93760120" name="Textfeld 5"/>
          <p:cNvSpPr txBox="1"/>
          <p:nvPr/>
        </p:nvSpPr>
        <p:spPr bwMode="auto">
          <a:xfrm flipH="0" flipV="0">
            <a:off x="550068" y="283503"/>
            <a:ext cx="7940869" cy="82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0" i="0" u="none" strike="noStrike" cap="none" spc="0">
                <a:solidFill>
                  <a:srgbClr val="18316E"/>
                </a:solidFill>
                <a:latin typeface="Arial"/>
                <a:ea typeface="Arial"/>
                <a:cs typeface="Arial"/>
              </a:rPr>
              <a:t>Bayesian modeling suggests that mRNA half-lives have been largely overestimated in bacteria</a:t>
            </a:r>
            <a:endParaRPr b="0"/>
          </a:p>
        </p:txBody>
      </p:sp>
      <p:cxnSp>
        <p:nvCxnSpPr>
          <p:cNvPr id="915961738" name="Gerade Verbindung 9"/>
          <p:cNvCxnSpPr>
            <a:cxnSpLocks/>
          </p:cNvCxnSpPr>
          <p:nvPr/>
        </p:nvCxnSpPr>
        <p:spPr bwMode="auto">
          <a:xfrm flipH="0" flipV="0">
            <a:off x="7640344" y="1512907"/>
            <a:ext cx="0" cy="4599736"/>
          </a:xfrm>
          <a:prstGeom prst="line">
            <a:avLst/>
          </a:prstGeom>
          <a:ln w="12700">
            <a:solidFill>
              <a:srgbClr val="5A69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972180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9240192" y="-9247"/>
            <a:ext cx="2939807" cy="2184884"/>
          </a:xfrm>
          <a:prstGeom prst="rect">
            <a:avLst/>
          </a:prstGeom>
        </p:spPr>
      </p:pic>
      <p:pic>
        <p:nvPicPr>
          <p:cNvPr id="208517007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425388" y="1512907"/>
            <a:ext cx="5263718" cy="1549770"/>
          </a:xfrm>
          <a:prstGeom prst="rect">
            <a:avLst/>
          </a:prstGeom>
        </p:spPr>
      </p:pic>
      <p:pic>
        <p:nvPicPr>
          <p:cNvPr id="1810596766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8401354" y="4958347"/>
            <a:ext cx="2668936" cy="1381508"/>
          </a:xfrm>
          <a:prstGeom prst="rect">
            <a:avLst/>
          </a:prstGeom>
        </p:spPr>
      </p:pic>
      <p:pic>
        <p:nvPicPr>
          <p:cNvPr id="1570512788" name="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 flipH="0" flipV="0">
            <a:off x="4850948" y="4127736"/>
            <a:ext cx="2656559" cy="1642959"/>
          </a:xfrm>
          <a:prstGeom prst="rect">
            <a:avLst/>
          </a:prstGeom>
        </p:spPr>
      </p:pic>
      <p:pic>
        <p:nvPicPr>
          <p:cNvPr id="57030762" name="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flipH="0" flipV="0">
            <a:off x="7982836" y="2970460"/>
            <a:ext cx="3709416" cy="1349106"/>
          </a:xfrm>
          <a:prstGeom prst="rect">
            <a:avLst/>
          </a:prstGeom>
        </p:spPr>
      </p:pic>
      <p:pic>
        <p:nvPicPr>
          <p:cNvPr id="1728881779" name="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 flipH="0" flipV="0">
            <a:off x="231189" y="4087949"/>
            <a:ext cx="4236334" cy="1294716"/>
          </a:xfrm>
          <a:prstGeom prst="rect">
            <a:avLst/>
          </a:prstGeom>
        </p:spPr>
      </p:pic>
      <p:pic>
        <p:nvPicPr>
          <p:cNvPr id="227701580" name="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 flipH="0" flipV="0">
            <a:off x="323664" y="5471620"/>
            <a:ext cx="4190096" cy="468112"/>
          </a:xfrm>
          <a:prstGeom prst="rect">
            <a:avLst/>
          </a:prstGeom>
        </p:spPr>
      </p:pic>
      <p:cxnSp>
        <p:nvCxnSpPr>
          <p:cNvPr id="306619875" name="Gerade Verbindung 9"/>
          <p:cNvCxnSpPr>
            <a:cxnSpLocks/>
          </p:cNvCxnSpPr>
          <p:nvPr/>
        </p:nvCxnSpPr>
        <p:spPr bwMode="auto">
          <a:xfrm flipH="0" flipV="0">
            <a:off x="4657816" y="3273639"/>
            <a:ext cx="0" cy="2839004"/>
          </a:xfrm>
          <a:prstGeom prst="line">
            <a:avLst/>
          </a:prstGeom>
          <a:ln w="12700">
            <a:solidFill>
              <a:srgbClr val="5A69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7062913" name="Textfeld 6"/>
          <p:cNvSpPr txBox="1"/>
          <p:nvPr/>
        </p:nvSpPr>
        <p:spPr bwMode="auto">
          <a:xfrm flipH="0" flipV="0">
            <a:off x="84174" y="3486376"/>
            <a:ext cx="4514615" cy="30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18316E"/>
                </a:solidFill>
                <a:latin typeface="Arial"/>
                <a:cs typeface="Arial"/>
              </a:rPr>
              <a:t>Exploratory analysis:</a:t>
            </a:r>
            <a:r>
              <a:rPr lang="de-DE" sz="1400" b="1">
                <a:latin typeface="Arial"/>
                <a:cs typeface="Arial"/>
              </a:rPr>
              <a:t> </a:t>
            </a:r>
            <a:r>
              <a:rPr lang="de-DE" sz="1400">
                <a:latin typeface="Arial"/>
                <a:cs typeface="Arial"/>
              </a:rPr>
              <a:t>Non-linear confounding factors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9324188" name="Textfeld 6"/>
          <p:cNvSpPr txBox="1"/>
          <p:nvPr/>
        </p:nvSpPr>
        <p:spPr bwMode="auto">
          <a:xfrm flipH="0" flipV="0">
            <a:off x="4827384" y="3476954"/>
            <a:ext cx="2831271" cy="51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18316E"/>
                </a:solidFill>
                <a:latin typeface="Arial"/>
                <a:cs typeface="Arial"/>
              </a:rPr>
              <a:t>Model data-generating process:</a:t>
            </a:r>
            <a:r>
              <a:rPr lang="de-DE" sz="1400" b="1">
                <a:latin typeface="Arial"/>
                <a:cs typeface="Arial"/>
              </a:rPr>
              <a:t> </a:t>
            </a:r>
            <a:r>
              <a:rPr lang="de-DE" sz="1400">
                <a:latin typeface="Arial"/>
                <a:cs typeface="Arial"/>
              </a:rPr>
              <a:t>Plate diagram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50360021" name="Textfeld 6"/>
          <p:cNvSpPr txBox="1"/>
          <p:nvPr/>
        </p:nvSpPr>
        <p:spPr bwMode="auto">
          <a:xfrm flipH="0" flipV="0">
            <a:off x="7713421" y="2228336"/>
            <a:ext cx="2939186" cy="73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18316E"/>
                </a:solidFill>
                <a:latin typeface="Arial"/>
                <a:cs typeface="Arial"/>
              </a:rPr>
              <a:t>Model assessment:</a:t>
            </a:r>
            <a:r>
              <a:rPr lang="de-DE" sz="1400" b="1">
                <a:latin typeface="Arial"/>
                <a:cs typeface="Arial"/>
              </a:rPr>
              <a:t> </a:t>
            </a:r>
            <a:r>
              <a:rPr lang="de-DE" sz="1400">
                <a:latin typeface="Arial"/>
                <a:cs typeface="Arial"/>
              </a:rPr>
              <a:t>Use leave-one-out cross validation to select best model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67422844" name=""/>
          <p:cNvSpPr txBox="1"/>
          <p:nvPr/>
        </p:nvSpPr>
        <p:spPr bwMode="auto">
          <a:xfrm flipH="0" flipV="0">
            <a:off x="7713422" y="4365378"/>
            <a:ext cx="4355567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de-DE" sz="1400" b="1">
                <a:solidFill>
                  <a:srgbClr val="18316E"/>
                </a:solidFill>
                <a:latin typeface="Arial"/>
                <a:cs typeface="Arial"/>
              </a:rPr>
              <a:t>Visualization:</a:t>
            </a:r>
            <a:r>
              <a:rPr lang="de-DE" sz="1400" b="1">
                <a:latin typeface="Arial"/>
                <a:cs typeface="Arial"/>
              </a:rPr>
              <a:t> </a:t>
            </a:r>
            <a:r>
              <a:rPr lang="de-DE" sz="1400">
                <a:latin typeface="Arial"/>
                <a:cs typeface="Arial"/>
              </a:rPr>
              <a:t>Standard analysis with linear models overestimates mRNA half-life by a factor of 3!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17218991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570618" y="6459943"/>
            <a:ext cx="2294767" cy="398053"/>
          </a:xfrm>
          <a:prstGeom prst="rect">
            <a:avLst/>
          </a:prstGeom>
        </p:spPr>
      </p:pic>
      <p:cxnSp>
        <p:nvCxnSpPr>
          <p:cNvPr id="1789119120" name="Gerade Verbindung 8"/>
          <p:cNvCxnSpPr>
            <a:cxnSpLocks/>
          </p:cNvCxnSpPr>
          <p:nvPr/>
        </p:nvCxnSpPr>
        <p:spPr bwMode="auto">
          <a:xfrm flipH="0" flipV="0">
            <a:off x="0" y="1286667"/>
            <a:ext cx="9137547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25804267" name="Textfeld 5"/>
          <p:cNvSpPr txBox="1"/>
          <p:nvPr/>
        </p:nvSpPr>
        <p:spPr bwMode="auto">
          <a:xfrm flipH="0" flipV="0">
            <a:off x="550067" y="283502"/>
            <a:ext cx="7940868" cy="82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0" i="0" u="none" strike="noStrike" cap="none" spc="0">
                <a:solidFill>
                  <a:srgbClr val="18316E"/>
                </a:solidFill>
                <a:latin typeface="Arial"/>
                <a:ea typeface="Arial"/>
                <a:cs typeface="Arial"/>
              </a:rPr>
              <a:t>Bayesian modeling suggests that mRNA half-lives have been largely overestimated in bacteria</a:t>
            </a:r>
            <a:endParaRPr b="0"/>
          </a:p>
        </p:txBody>
      </p:sp>
      <p:cxnSp>
        <p:nvCxnSpPr>
          <p:cNvPr id="83290376" name="Gerade Verbindung 9"/>
          <p:cNvCxnSpPr>
            <a:cxnSpLocks/>
          </p:cNvCxnSpPr>
          <p:nvPr/>
        </p:nvCxnSpPr>
        <p:spPr bwMode="auto">
          <a:xfrm flipH="0" flipV="0">
            <a:off x="7640343" y="1512907"/>
            <a:ext cx="0" cy="4599735"/>
          </a:xfrm>
          <a:prstGeom prst="line">
            <a:avLst/>
          </a:prstGeom>
          <a:ln w="12700">
            <a:solidFill>
              <a:srgbClr val="5A69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615756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9240192" y="-9246"/>
            <a:ext cx="2939806" cy="2184883"/>
          </a:xfrm>
          <a:prstGeom prst="rect">
            <a:avLst/>
          </a:prstGeom>
        </p:spPr>
      </p:pic>
      <p:pic>
        <p:nvPicPr>
          <p:cNvPr id="211099780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425387" y="1512907"/>
            <a:ext cx="5263717" cy="1549769"/>
          </a:xfrm>
          <a:prstGeom prst="rect">
            <a:avLst/>
          </a:prstGeom>
        </p:spPr>
      </p:pic>
      <p:pic>
        <p:nvPicPr>
          <p:cNvPr id="1817281659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8401353" y="4958347"/>
            <a:ext cx="2668935" cy="1381507"/>
          </a:xfrm>
          <a:prstGeom prst="rect">
            <a:avLst/>
          </a:prstGeom>
        </p:spPr>
      </p:pic>
      <p:pic>
        <p:nvPicPr>
          <p:cNvPr id="1439361484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4850947" y="4127735"/>
            <a:ext cx="2656558" cy="1642959"/>
          </a:xfrm>
          <a:prstGeom prst="rect">
            <a:avLst/>
          </a:prstGeom>
        </p:spPr>
      </p:pic>
      <p:pic>
        <p:nvPicPr>
          <p:cNvPr id="1406011032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flipH="0" flipV="0">
            <a:off x="7982836" y="2970460"/>
            <a:ext cx="3709415" cy="1349105"/>
          </a:xfrm>
          <a:prstGeom prst="rect">
            <a:avLst/>
          </a:prstGeom>
        </p:spPr>
      </p:pic>
      <p:pic>
        <p:nvPicPr>
          <p:cNvPr id="995865370" name="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flipH="0" flipV="0">
            <a:off x="231188" y="4087949"/>
            <a:ext cx="4236333" cy="1294715"/>
          </a:xfrm>
          <a:prstGeom prst="rect">
            <a:avLst/>
          </a:prstGeom>
        </p:spPr>
      </p:pic>
      <p:pic>
        <p:nvPicPr>
          <p:cNvPr id="1683874917" name="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 flipH="0" flipV="0">
            <a:off x="323663" y="5471619"/>
            <a:ext cx="4190095" cy="468111"/>
          </a:xfrm>
          <a:prstGeom prst="rect">
            <a:avLst/>
          </a:prstGeom>
        </p:spPr>
      </p:pic>
      <p:cxnSp>
        <p:nvCxnSpPr>
          <p:cNvPr id="1191127413" name="Gerade Verbindung 9"/>
          <p:cNvCxnSpPr>
            <a:cxnSpLocks/>
          </p:cNvCxnSpPr>
          <p:nvPr/>
        </p:nvCxnSpPr>
        <p:spPr bwMode="auto">
          <a:xfrm flipH="0" flipV="0">
            <a:off x="4657815" y="3273639"/>
            <a:ext cx="0" cy="2839003"/>
          </a:xfrm>
          <a:prstGeom prst="line">
            <a:avLst/>
          </a:prstGeom>
          <a:ln w="12700">
            <a:solidFill>
              <a:srgbClr val="5A69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4267007" name="Textfeld 6"/>
          <p:cNvSpPr txBox="1"/>
          <p:nvPr/>
        </p:nvSpPr>
        <p:spPr bwMode="auto">
          <a:xfrm flipH="0" flipV="0">
            <a:off x="84173" y="3486375"/>
            <a:ext cx="4514614" cy="30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18316E"/>
                </a:solidFill>
                <a:latin typeface="Arial"/>
                <a:cs typeface="Arial"/>
              </a:rPr>
              <a:t>Exploratory analysis:</a:t>
            </a:r>
            <a:r>
              <a:rPr lang="de-DE" sz="1400" b="1">
                <a:latin typeface="Arial"/>
                <a:cs typeface="Arial"/>
              </a:rPr>
              <a:t> </a:t>
            </a:r>
            <a:r>
              <a:rPr lang="de-DE" sz="1400">
                <a:latin typeface="Arial"/>
                <a:cs typeface="Arial"/>
              </a:rPr>
              <a:t>Non-linear confounding factors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78294902" name="Textfeld 6"/>
          <p:cNvSpPr txBox="1"/>
          <p:nvPr/>
        </p:nvSpPr>
        <p:spPr bwMode="auto">
          <a:xfrm flipH="0" flipV="0">
            <a:off x="4827384" y="3476953"/>
            <a:ext cx="2831270" cy="51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18316E"/>
                </a:solidFill>
                <a:latin typeface="Arial"/>
                <a:cs typeface="Arial"/>
              </a:rPr>
              <a:t>Model data-generating process:</a:t>
            </a:r>
            <a:r>
              <a:rPr lang="de-DE" sz="1400" b="1">
                <a:latin typeface="Arial"/>
                <a:cs typeface="Arial"/>
              </a:rPr>
              <a:t> </a:t>
            </a:r>
            <a:r>
              <a:rPr lang="de-DE" sz="1400">
                <a:latin typeface="Arial"/>
                <a:cs typeface="Arial"/>
              </a:rPr>
              <a:t>Plate diagram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6408590" name="Textfeld 6"/>
          <p:cNvSpPr txBox="1"/>
          <p:nvPr/>
        </p:nvSpPr>
        <p:spPr bwMode="auto">
          <a:xfrm flipH="0" flipV="0">
            <a:off x="7713421" y="2228336"/>
            <a:ext cx="2939186" cy="73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18316E"/>
                </a:solidFill>
                <a:latin typeface="Arial"/>
                <a:cs typeface="Arial"/>
              </a:rPr>
              <a:t>Model assessment:</a:t>
            </a:r>
            <a:r>
              <a:rPr lang="de-DE" sz="1400" b="1">
                <a:latin typeface="Arial"/>
                <a:cs typeface="Arial"/>
              </a:rPr>
              <a:t> </a:t>
            </a:r>
            <a:r>
              <a:rPr lang="de-DE" sz="1400">
                <a:latin typeface="Arial"/>
                <a:cs typeface="Arial"/>
              </a:rPr>
              <a:t>Use leave-one-out cross validation to select best model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6673148" name=""/>
          <p:cNvSpPr txBox="1"/>
          <p:nvPr/>
        </p:nvSpPr>
        <p:spPr bwMode="auto">
          <a:xfrm flipH="0" flipV="0">
            <a:off x="7713421" y="4365378"/>
            <a:ext cx="4355566" cy="51851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de-DE" sz="1400" b="1">
                <a:solidFill>
                  <a:srgbClr val="18316E"/>
                </a:solidFill>
                <a:latin typeface="Arial"/>
                <a:cs typeface="Arial"/>
              </a:rPr>
              <a:t>Visualization:</a:t>
            </a:r>
            <a:r>
              <a:rPr lang="de-DE" sz="1400" b="1">
                <a:latin typeface="Arial"/>
                <a:cs typeface="Arial"/>
              </a:rPr>
              <a:t> </a:t>
            </a:r>
            <a:r>
              <a:rPr lang="de-DE" sz="1400">
                <a:latin typeface="Arial"/>
                <a:cs typeface="Arial"/>
              </a:rPr>
              <a:t>Standard analysis with linear models overestimates mRNA half-life by a factor of 3!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60354330" name="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 flipH="0" flipV="0">
            <a:off x="4850947" y="4127735"/>
            <a:ext cx="2656558" cy="1642959"/>
          </a:xfrm>
          <a:prstGeom prst="rect">
            <a:avLst/>
          </a:prstGeom>
        </p:spPr>
      </p:pic>
      <p:pic>
        <p:nvPicPr>
          <p:cNvPr id="1875305076" name="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flipH="0" flipV="0">
            <a:off x="231188" y="4087948"/>
            <a:ext cx="4236333" cy="1294715"/>
          </a:xfrm>
          <a:prstGeom prst="rect">
            <a:avLst/>
          </a:prstGeom>
        </p:spPr>
      </p:pic>
      <p:pic>
        <p:nvPicPr>
          <p:cNvPr id="13501495" name="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 flipH="0" flipV="0">
            <a:off x="323663" y="5471619"/>
            <a:ext cx="4190095" cy="468111"/>
          </a:xfrm>
          <a:prstGeom prst="rect">
            <a:avLst/>
          </a:prstGeom>
        </p:spPr>
      </p:pic>
      <p:cxnSp>
        <p:nvCxnSpPr>
          <p:cNvPr id="754069257" name="Gerade Verbindung 9"/>
          <p:cNvCxnSpPr>
            <a:cxnSpLocks/>
          </p:cNvCxnSpPr>
          <p:nvPr/>
        </p:nvCxnSpPr>
        <p:spPr bwMode="auto">
          <a:xfrm flipH="0" flipV="0">
            <a:off x="4657815" y="3273638"/>
            <a:ext cx="0" cy="2839003"/>
          </a:xfrm>
          <a:prstGeom prst="line">
            <a:avLst/>
          </a:prstGeom>
          <a:ln w="12700">
            <a:solidFill>
              <a:srgbClr val="5A69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5363629" name="Textfeld 6"/>
          <p:cNvSpPr txBox="1"/>
          <p:nvPr/>
        </p:nvSpPr>
        <p:spPr bwMode="auto">
          <a:xfrm flipH="0" flipV="0">
            <a:off x="84173" y="3486375"/>
            <a:ext cx="4514974" cy="30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18316E"/>
                </a:solidFill>
                <a:latin typeface="Arial"/>
                <a:cs typeface="Arial"/>
              </a:rPr>
              <a:t>Exploratory analysis:</a:t>
            </a:r>
            <a:r>
              <a:rPr lang="de-DE" sz="1400" b="1">
                <a:latin typeface="Arial"/>
                <a:cs typeface="Arial"/>
              </a:rPr>
              <a:t> </a:t>
            </a:r>
            <a:r>
              <a:rPr lang="de-DE" sz="1400">
                <a:latin typeface="Arial"/>
                <a:cs typeface="Arial"/>
              </a:rPr>
              <a:t>Non-linear confounding factors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98797627" name="Textfeld 6"/>
          <p:cNvSpPr txBox="1"/>
          <p:nvPr/>
        </p:nvSpPr>
        <p:spPr bwMode="auto">
          <a:xfrm flipH="0" flipV="0">
            <a:off x="4827384" y="3476953"/>
            <a:ext cx="2831630" cy="51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18316E"/>
                </a:solidFill>
                <a:latin typeface="Arial"/>
                <a:cs typeface="Arial"/>
              </a:rPr>
              <a:t>Model data-generating process:</a:t>
            </a:r>
            <a:r>
              <a:rPr lang="de-DE" sz="1400" b="1">
                <a:latin typeface="Arial"/>
                <a:cs typeface="Arial"/>
              </a:rPr>
              <a:t> </a:t>
            </a:r>
            <a:r>
              <a:rPr lang="de-DE" sz="1400">
                <a:latin typeface="Arial"/>
                <a:cs typeface="Arial"/>
              </a:rPr>
              <a:t>Plate diagram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4383766" name="Rectangle 153382181"/>
          <p:cNvSpPr/>
          <p:nvPr/>
        </p:nvSpPr>
        <p:spPr bwMode="auto">
          <a:xfrm rot="0" flipH="0" flipV="0">
            <a:off x="75600" y="3254400"/>
            <a:ext cx="7490532" cy="3491883"/>
          </a:xfrm>
          <a:prstGeom prst="rect">
            <a:avLst/>
          </a:prstGeom>
          <a:solidFill>
            <a:schemeClr val="bg1">
              <a:alpha val="77999"/>
            </a:schemeClr>
          </a:solidFill>
          <a:ln w="19049" cap="flat" cmpd="sng" algn="ctr">
            <a:solidFill>
              <a:schemeClr val="accent1">
                <a:lumMod val="10196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3666644" name=""/>
          <p:cNvSpPr/>
          <p:nvPr/>
        </p:nvSpPr>
        <p:spPr bwMode="auto">
          <a:xfrm flipH="0" flipV="0">
            <a:off x="1388081" y="4041189"/>
            <a:ext cx="4633032" cy="227490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5254143" name="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 flipH="0" flipV="0">
            <a:off x="1485020" y="4185684"/>
            <a:ext cx="4425122" cy="2050322"/>
          </a:xfrm>
          <a:prstGeom prst="rect">
            <a:avLst/>
          </a:prstGeom>
        </p:spPr>
      </p:pic>
      <p:sp>
        <p:nvSpPr>
          <p:cNvPr id="262317585" name="Textfeld 6"/>
          <p:cNvSpPr txBox="1"/>
          <p:nvPr/>
        </p:nvSpPr>
        <p:spPr bwMode="auto">
          <a:xfrm flipH="0" flipV="0">
            <a:off x="550067" y="3400749"/>
            <a:ext cx="6647157" cy="640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>
                <a:solidFill>
                  <a:srgbClr val="18316E"/>
                </a:solidFill>
                <a:latin typeface="Arial"/>
                <a:cs typeface="Arial"/>
              </a:rPr>
              <a:t>2nd case study:</a:t>
            </a:r>
            <a:r>
              <a:rPr lang="de-DE">
                <a:latin typeface="Arial"/>
                <a:cs typeface="Arial"/>
              </a:rPr>
              <a:t> large-scale </a:t>
            </a:r>
            <a:r>
              <a:rPr lang="de-DE" b="1">
                <a:latin typeface="Arial"/>
                <a:cs typeface="Arial"/>
              </a:rPr>
              <a:t>organoid infection assays</a:t>
            </a:r>
            <a:r>
              <a:rPr lang="de-DE">
                <a:latin typeface="Arial"/>
                <a:cs typeface="Arial"/>
              </a:rPr>
              <a:t> for human-restricted pathogens.		</a:t>
            </a:r>
            <a:r>
              <a:rPr lang="de-DE" b="1">
                <a:solidFill>
                  <a:srgbClr val="18316E"/>
                </a:solidFill>
                <a:latin typeface="Arial"/>
                <a:cs typeface="Arial"/>
              </a:rPr>
              <a:t>Poster!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7234628" name=""/>
          <p:cNvSpPr/>
          <p:nvPr/>
        </p:nvSpPr>
        <p:spPr bwMode="auto">
          <a:xfrm flipH="0" flipV="0">
            <a:off x="4624731" y="3791503"/>
            <a:ext cx="508615" cy="17570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Helmholtz Farben 2022 2">
      <a:dk1>
        <a:srgbClr val="000000"/>
      </a:dk1>
      <a:lt1>
        <a:srgbClr val="FFFFFF"/>
      </a:lt1>
      <a:dk2>
        <a:srgbClr val="002864"/>
      </a:dk2>
      <a:lt2>
        <a:srgbClr val="14C8FF"/>
      </a:lt2>
      <a:accent1>
        <a:srgbClr val="CDEEFB"/>
      </a:accent1>
      <a:accent2>
        <a:srgbClr val="05E5BA"/>
      </a:accent2>
      <a:accent3>
        <a:srgbClr val="ED5EF2"/>
      </a:accent3>
      <a:accent4>
        <a:srgbClr val="8CD600"/>
      </a:accent4>
      <a:accent5>
        <a:srgbClr val="FA7833"/>
      </a:accent5>
      <a:accent6>
        <a:srgbClr val="0059A0"/>
      </a:accent6>
      <a:hlink>
        <a:srgbClr val="002864"/>
      </a:hlink>
      <a:folHlink>
        <a:srgbClr val="14C8FF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ONLYOFFICE/8.0.1.31</Application>
  <DocSecurity>0</DocSecurity>
  <PresentationFormat>Breitbild</PresentationFormat>
  <Paragraphs>0</Paragraphs>
  <Slides>4</Slides>
  <Notes>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 1</vt:lpstr>
      <vt:lpstr>Slide 1</vt:lpstr>
      <vt:lpstr>Slide 2</vt:lpstr>
      <vt:lpstr>Slide 3</vt:lpstr>
      <vt:lpstr>Slide 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Microsoft Office User</dc:creator>
  <cp:keywords/>
  <dc:description/>
  <dc:identifier/>
  <dc:language/>
  <cp:lastModifiedBy/>
  <cp:revision>19</cp:revision>
  <dcterms:created xsi:type="dcterms:W3CDTF">2022-06-23T08:37:28Z</dcterms:created>
  <dcterms:modified xsi:type="dcterms:W3CDTF">2024-06-06T07:19:54Z</dcterms:modified>
  <cp:category/>
  <cp:contentStatus/>
  <cp:version/>
</cp:coreProperties>
</file>