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media/image1.jpeg" ContentType="image/jpeg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hape 161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2" name="Shape 162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2.xml"/><Relationship Id="rId2" Type="http://schemas.openxmlformats.org/officeDocument/2006/relationships/notesMaster" Target="../notesMasters/notesMaster1.xml"/></Relationships>

</file>

<file path=ppt/notesSlides/_rels/notesSlide10.xml.rels><?xml version="1.0" encoding="UTF-8"?>
<Relationships xmlns="http://schemas.openxmlformats.org/package/2006/relationships"><Relationship Id="rId1" Type="http://schemas.openxmlformats.org/officeDocument/2006/relationships/slide" Target="../slides/slide13.xml"/><Relationship Id="rId2" Type="http://schemas.openxmlformats.org/officeDocument/2006/relationships/notesMaster" Target="../notesMasters/notesMaster1.xml"/></Relationships>

</file>

<file path=ppt/notesSlides/_rels/notesSlide11.xml.rels><?xml version="1.0" encoding="UTF-8"?>
<Relationships xmlns="http://schemas.openxmlformats.org/package/2006/relationships"><Relationship Id="rId1" Type="http://schemas.openxmlformats.org/officeDocument/2006/relationships/slide" Target="../slides/slide15.xml"/><Relationship Id="rId2" Type="http://schemas.openxmlformats.org/officeDocument/2006/relationships/notesMaster" Target="../notesMasters/notesMaster1.xml"/></Relationships>

</file>

<file path=ppt/notesSlides/_rels/notesSlide12.xml.rels><?xml version="1.0" encoding="UTF-8"?>
<Relationships xmlns="http://schemas.openxmlformats.org/package/2006/relationships"><Relationship Id="rId1" Type="http://schemas.openxmlformats.org/officeDocument/2006/relationships/slide" Target="../slides/slide16.xml"/><Relationship Id="rId2" Type="http://schemas.openxmlformats.org/officeDocument/2006/relationships/notesMaster" Target="../notesMasters/notesMaster1.xml"/></Relationships>

</file>

<file path=ppt/notesSlides/_rels/notesSlide13.xml.rels><?xml version="1.0" encoding="UTF-8"?>
<Relationships xmlns="http://schemas.openxmlformats.org/package/2006/relationships"><Relationship Id="rId1" Type="http://schemas.openxmlformats.org/officeDocument/2006/relationships/slide" Target="../slides/slide17.xml"/><Relationship Id="rId2" Type="http://schemas.openxmlformats.org/officeDocument/2006/relationships/notesMaster" Target="../notesMasters/notesMaster1.xml"/></Relationships>

</file>

<file path=ppt/notesSlides/_rels/notesSlide14.xml.rels><?xml version="1.0" encoding="UTF-8"?>
<Relationships xmlns="http://schemas.openxmlformats.org/package/2006/relationships"><Relationship Id="rId1" Type="http://schemas.openxmlformats.org/officeDocument/2006/relationships/slide" Target="../slides/slide18.xml"/><Relationship Id="rId2" Type="http://schemas.openxmlformats.org/officeDocument/2006/relationships/notesMaster" Target="../notesMasters/notesMaster1.xml"/></Relationships>

</file>

<file path=ppt/notesSlides/_rels/notesSlide2.xml.rels><?xml version="1.0" encoding="UTF-8"?>
<Relationships xmlns="http://schemas.openxmlformats.org/package/2006/relationships"><Relationship Id="rId1" Type="http://schemas.openxmlformats.org/officeDocument/2006/relationships/slide" Target="../slides/slide5.xml"/><Relationship Id="rId2" Type="http://schemas.openxmlformats.org/officeDocument/2006/relationships/notesMaster" Target="../notesMasters/notesMaster1.xml"/></Relationships>

</file>

<file path=ppt/notesSlides/_rels/notesSlide3.xml.rels><?xml version="1.0" encoding="UTF-8"?>
<Relationships xmlns="http://schemas.openxmlformats.org/package/2006/relationships"><Relationship Id="rId1" Type="http://schemas.openxmlformats.org/officeDocument/2006/relationships/slide" Target="../slides/slide6.xml"/><Relationship Id="rId2" Type="http://schemas.openxmlformats.org/officeDocument/2006/relationships/notesMaster" Target="../notesMasters/notesMaster1.xml"/></Relationships>

</file>

<file path=ppt/notesSlides/_rels/notesSlide4.xml.rels><?xml version="1.0" encoding="UTF-8"?>
<Relationships xmlns="http://schemas.openxmlformats.org/package/2006/relationships"><Relationship Id="rId1" Type="http://schemas.openxmlformats.org/officeDocument/2006/relationships/slide" Target="../slides/slide7.xml"/><Relationship Id="rId2" Type="http://schemas.openxmlformats.org/officeDocument/2006/relationships/notesMaster" Target="../notesMasters/notesMaster1.xml"/></Relationships>

</file>

<file path=ppt/notesSlides/_rels/notesSlide5.xml.rels><?xml version="1.0" encoding="UTF-8"?>
<Relationships xmlns="http://schemas.openxmlformats.org/package/2006/relationships"><Relationship Id="rId1" Type="http://schemas.openxmlformats.org/officeDocument/2006/relationships/slide" Target="../slides/slide8.xml"/><Relationship Id="rId2" Type="http://schemas.openxmlformats.org/officeDocument/2006/relationships/notesMaster" Target="../notesMasters/notesMaster1.xml"/></Relationships>

</file>

<file path=ppt/notesSlides/_rels/notesSlide6.xml.rels><?xml version="1.0" encoding="UTF-8"?>
<Relationships xmlns="http://schemas.openxmlformats.org/package/2006/relationships"><Relationship Id="rId1" Type="http://schemas.openxmlformats.org/officeDocument/2006/relationships/slide" Target="../slides/slide9.xml"/><Relationship Id="rId2" Type="http://schemas.openxmlformats.org/officeDocument/2006/relationships/notesMaster" Target="../notesMasters/notesMaster1.xml"/></Relationships>

</file>

<file path=ppt/notesSlides/_rels/notesSlide7.xml.rels><?xml version="1.0" encoding="UTF-8"?>
<Relationships xmlns="http://schemas.openxmlformats.org/package/2006/relationships"><Relationship Id="rId1" Type="http://schemas.openxmlformats.org/officeDocument/2006/relationships/slide" Target="../slides/slide10.xml"/><Relationship Id="rId2" Type="http://schemas.openxmlformats.org/officeDocument/2006/relationships/notesMaster" Target="../notesMasters/notesMaster1.xml"/></Relationships>

</file>

<file path=ppt/notesSlides/_rels/notesSlide8.xml.rels><?xml version="1.0" encoding="UTF-8"?>
<Relationships xmlns="http://schemas.openxmlformats.org/package/2006/relationships"><Relationship Id="rId1" Type="http://schemas.openxmlformats.org/officeDocument/2006/relationships/slide" Target="../slides/slide11.xml"/><Relationship Id="rId2" Type="http://schemas.openxmlformats.org/officeDocument/2006/relationships/notesMaster" Target="../notesMasters/notesMaster1.xml"/></Relationships>

</file>

<file path=ppt/notesSlides/_rels/notesSlide9.xml.rels><?xml version="1.0" encoding="UTF-8"?>
<Relationships xmlns="http://schemas.openxmlformats.org/package/2006/relationships"><Relationship Id="rId1" Type="http://schemas.openxmlformats.org/officeDocument/2006/relationships/slide" Target="../slides/slide12.xml"/><Relationship Id="rId2" Type="http://schemas.openxmlformats.org/officeDocument/2006/relationships/notesMaster" Target="../notesMasters/notesMaster1.xml"/></Relationships>
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Shape 175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6" name="Shape 176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Deep Learning is heavily overparametrized and has achieved huge success because of that.</a:t>
            </a:r>
          </a:p>
          <a:p>
            <a:pPr/>
            <a:r>
              <a:t>However, this is at the cost of computational resources that are exorbitant and have a significant impact on the environment.</a:t>
            </a:r>
          </a:p>
          <a:p>
            <a:pPr/>
            <a:r>
              <a:t>Moreover, this means huge expenses to run experiments, which prevents small labs and research groups to solve problems in this area.</a:t>
            </a:r>
          </a:p>
          <a:p>
            <a:pPr/>
            <a:r>
              <a:t>Running deep learning models on Mobile Phones for example, also needs small memory efficient models.</a:t>
            </a:r>
          </a:p>
          <a:p>
            <a:pPr/>
            <a:r>
              <a:t>We need sparse structures simply to democratise deep learning, make it more accessible to everyone.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Shape 299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00" name="Shape 300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IMP however starts from a dense network and needs to go through multiple prune train iterations to obtain the sparse subnetwork, which can prove to be more expensive than training a dense network from scratch.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Shape 315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16" name="Shape 316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Random pruning provides a simple and inexpensive method to obtain a sparse subnetwork, and recently has been shown to be empirically successful.</a:t>
            </a:r>
          </a:p>
          <a:p>
            <a:pPr/>
            <a:r>
              <a:t>To shed light on the success of random pruning, our work provides an insight into the conditions under which they can succeed and identify their limitations.</a:t>
            </a:r>
          </a:p>
          <a:p>
            <a:pPr/>
            <a:r>
              <a:t>In order to do so, we model a randomly pruned network as an Erdos Renyi graph, assuming that each weight in the network is nonzero with a success probability p.</a:t>
            </a:r>
          </a:p>
          <a:p>
            <a:pPr/>
            <a:r>
              <a:t>And the sparsity of the network is then 1 - p.</a:t>
            </a:r>
          </a:p>
          <a:p>
            <a:pPr/>
            <a:r>
              <a:t>We can such a network an ER network.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Shape 323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24" name="Shape 324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However, our construction requires that the source network has to be wider and contain one more layer than the target.</a:t>
            </a:r>
          </a:p>
          <a:p>
            <a:pPr/>
            <a:r>
              <a:t>This width overparametrizaton factor scales with sparsity and the required width increases drastically beyond 0.9.</a:t>
            </a:r>
          </a:p>
          <a:p>
            <a:pPr/>
            <a:r>
              <a:t>These insights help to explain experimental results that show random networks do not perform well at higher sparsities.</a:t>
            </a:r>
          </a:p>
          <a:p>
            <a:pPr/>
            <a:r>
              <a:t>However, there is no getting around this, as we show that this overparametrization factor is actually necessary to represent arbitrary target networks by proving a lower bound.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Shape 332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33" name="Shape 333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IMP however starts from a dense network and needs to go through multiple prune train iterations to obtain the sparse subnetwork, which can prove to be more expensive than training a dense network from scratch.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Shape 347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48" name="Shape 348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IMP however starts from a dense network and needs to go through multiple prune train iterations to obtain the sparse subnetwork, which can prove to be more expensive than training a dense network from scratch.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Shape 200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1" name="Shape 201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Exciting progress in this direction has happened recently.</a:t>
            </a:r>
          </a:p>
          <a:p>
            <a:pPr/>
            <a:r>
              <a:t>With the Lottery Ticket Hypothesis. (Won best paper at ICLR in 2019)</a:t>
            </a:r>
          </a:p>
          <a:p>
            <a:pPr/>
            <a:r>
              <a:t>LTH-define:</a:t>
            </a:r>
          </a:p>
          <a:p>
            <a:pPr/>
            <a:r>
              <a:t>Finding this subnetwork has given us hope that we would be able to train this sparse subnetwork instead, very efficiently, to solve the learning task.</a:t>
            </a:r>
          </a:p>
          <a:p>
            <a:pPr/>
            <a:r>
              <a:t>But finding this subnetwork is computationally expensive, needs multiple prune train iterations with IMP</a:t>
            </a:r>
          </a:p>
          <a:p>
            <a:pPr/>
            <a:r>
              <a:t>Is there a simpler way?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Shape 225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26" name="Shape 226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IMP however starts from a dense network and needs to go through multiple prune train iterations to obtain the sparse subnetwork, which can prove to be more expensive than training a dense network from scratch.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Shape 240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41" name="Shape 241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IMP however starts from a dense network and needs to go through multiple prune train iterations to obtain the sparse subnetwork, which can prove to be more expensive than training a dense network from scratch.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Shape 255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56" name="Shape 256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IMP however starts from a dense network and needs to go through multiple prune train iterations to obtain the sparse subnetwork, which can prove to be more expensive than training a dense network from scratch.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Shape 269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70" name="Shape 270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IMP however starts from a dense network and needs to go through multiple prune train iterations to obtain the sparse subnetwork, which can prove to be more expensive than training a dense network from scratch.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Shape 277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78" name="Shape 278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IMP however starts from a dense network and needs to go through multiple prune train iterations to obtain the sparse subnetwork, which can prove to be more expensive than training a dense network from scratch.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Shape 284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85" name="Shape 285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IMP however starts from a dense network and needs to go through multiple prune train iterations to obtain the sparse subnetwork, which can prove to be more expensive than training a dense network from scratch.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Shape 291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92" name="Shape 292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IMP however starts from a dense network and needs to go through multiple prune train iterations to obtain the sparse subnetwork, which can prove to be more expensive than training a dense network from scratch.</a:t>
            </a:r>
          </a:p>
        </p:txBody>
      </p:sp>
    </p:spTree>
  </p:cSld>
  <p:clrMapOvr>
    <a:masterClrMapping/>
  </p:clrMapOvr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3.png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0" showMasterPhAnim="1">
  <p:cSld name="Title">
    <p:bg>
      <p:bgPr>
        <a:solidFill>
          <a:srgbClr val="00346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Author and Date"/>
          <p:cNvSpPr txBox="1"/>
          <p:nvPr>
            <p:ph type="body" sz="quarter" idx="21" hasCustomPrompt="1"/>
          </p:nvPr>
        </p:nvSpPr>
        <p:spPr>
          <a:xfrm>
            <a:off x="1201340" y="11847162"/>
            <a:ext cx="21971003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>
                <a:solidFill>
                  <a:srgbClr val="FFFFFF"/>
                </a:solidFill>
              </a:defRPr>
            </a:lvl1pPr>
          </a:lstStyle>
          <a:p>
            <a:pPr/>
            <a:r>
              <a:t>Author and Date</a:t>
            </a:r>
          </a:p>
        </p:txBody>
      </p:sp>
      <p:sp>
        <p:nvSpPr>
          <p:cNvPr id="13" name="Presentation Title"/>
          <p:cNvSpPr txBox="1"/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pc="-232" sz="11600">
                <a:solidFill>
                  <a:srgbClr val="FFFFFF"/>
                </a:solidFill>
              </a:defRPr>
            </a:lvl1pPr>
          </a:lstStyle>
          <a:p>
            <a:pPr/>
            <a:r>
              <a:t>Presentation Title</a:t>
            </a:r>
          </a:p>
        </p:txBody>
      </p:sp>
      <p:sp>
        <p:nvSpPr>
          <p:cNvPr id="14" name="Body Level One…"/>
          <p:cNvSpPr txBox="1"/>
          <p:nvPr>
            <p:ph type="body" sz="quarter" idx="1" hasCustomPrompt="1"/>
          </p:nvPr>
        </p:nvSpPr>
        <p:spPr>
          <a:xfrm>
            <a:off x="1201342" y="7210490"/>
            <a:ext cx="21971001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>
                <a:solidFill>
                  <a:schemeClr val="accent1"/>
                </a:solidFill>
              </a:defRPr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>
                <a:solidFill>
                  <a:schemeClr val="accent1"/>
                </a:solidFill>
              </a:defRPr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>
                <a:solidFill>
                  <a:schemeClr val="accent1"/>
                </a:solidFill>
              </a:defRPr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>
                <a:solidFill>
                  <a:schemeClr val="accent1"/>
                </a:solidFill>
              </a:defRPr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>
                <a:solidFill>
                  <a:schemeClr val="accent1"/>
                </a:solidFill>
              </a:defRPr>
            </a:lvl5pPr>
          </a:lstStyle>
          <a:p>
            <a:pPr/>
            <a:r>
              <a:t>Presentation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pic>
        <p:nvPicPr>
          <p:cNvPr id="15" name="cispaLogo.pdf" descr="cispaLogo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302819" y="463735"/>
            <a:ext cx="3549601" cy="904026"/>
          </a:xfrm>
          <a:prstGeom prst="rect">
            <a:avLst/>
          </a:prstGeom>
          <a:ln w="12700">
            <a:miter lim="400000"/>
          </a:ln>
        </p:spPr>
      </p:pic>
      <p:sp>
        <p:nvSpPr>
          <p:cNvPr id="1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Body Level One…"/>
          <p:cNvSpPr txBox="1"/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solidFill>
                  <a:schemeClr val="accent1">
                    <a:hueOff val="114395"/>
                    <a:lumOff val="-24975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solidFill>
                  <a:schemeClr val="accent1">
                    <a:hueOff val="114395"/>
                    <a:lumOff val="-24975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solidFill>
                  <a:schemeClr val="accent1">
                    <a:hueOff val="114395"/>
                    <a:lumOff val="-24975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solidFill>
                  <a:schemeClr val="accent1">
                    <a:hueOff val="114395"/>
                    <a:lumOff val="-24975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solidFill>
                  <a:schemeClr val="accent1">
                    <a:hueOff val="114395"/>
                    <a:lumOff val="-24975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Statement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0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Body Level One…"/>
          <p:cNvSpPr txBox="1"/>
          <p:nvPr>
            <p:ph type="body" idx="1" hasCustomPrompt="1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>
                <a:solidFill>
                  <a:schemeClr val="accent1">
                    <a:hueOff val="114395"/>
                    <a:lumOff val="-24975"/>
                  </a:schemeClr>
                </a:solidFill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>
                <a:solidFill>
                  <a:schemeClr val="accent1">
                    <a:hueOff val="114395"/>
                    <a:lumOff val="-24975"/>
                  </a:schemeClr>
                </a:solidFill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>
                <a:solidFill>
                  <a:schemeClr val="accent1">
                    <a:hueOff val="114395"/>
                    <a:lumOff val="-24975"/>
                  </a:schemeClr>
                </a:solidFill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>
                <a:solidFill>
                  <a:schemeClr val="accent1">
                    <a:hueOff val="114395"/>
                    <a:lumOff val="-24975"/>
                  </a:schemeClr>
                </a:solidFill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>
                <a:solidFill>
                  <a:schemeClr val="accent1">
                    <a:hueOff val="114395"/>
                    <a:lumOff val="-24975"/>
                  </a:schemeClr>
                </a:solidFill>
              </a:defRPr>
            </a:lvl5pPr>
          </a:lstStyle>
          <a:p>
            <a:pPr/>
            <a:r>
              <a:t>100%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09" name="Fact information"/>
          <p:cNvSpPr txBox="1"/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Fact information</a:t>
            </a:r>
          </a:p>
        </p:txBody>
      </p:sp>
      <p:sp>
        <p:nvSpPr>
          <p:cNvPr id="11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Attribution"/>
          <p:cNvSpPr txBox="1"/>
          <p:nvPr>
            <p:ph type="body" sz="quarter" idx="21" hasCustomPrompt="1"/>
          </p:nvPr>
        </p:nvSpPr>
        <p:spPr>
          <a:xfrm>
            <a:off x="2480825" y="10675453"/>
            <a:ext cx="201492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Attribution</a:t>
            </a:r>
          </a:p>
        </p:txBody>
      </p:sp>
      <p:sp>
        <p:nvSpPr>
          <p:cNvPr id="118" name="Body Level One…"/>
          <p:cNvSpPr txBox="1"/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/>
          <a:lstStyle>
            <a:lvl1pPr marL="638923" indent="-469900">
              <a:spcBef>
                <a:spcPts val="0"/>
              </a:spcBef>
              <a:buSzTx/>
              <a:buNone/>
              <a:defRPr spc="-170" sz="8500">
                <a:solidFill>
                  <a:schemeClr val="accent1">
                    <a:hueOff val="114395"/>
                    <a:lumOff val="-24975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12700">
              <a:spcBef>
                <a:spcPts val="0"/>
              </a:spcBef>
              <a:buSzTx/>
              <a:buNone/>
              <a:defRPr spc="-170" sz="8500">
                <a:solidFill>
                  <a:schemeClr val="accent1">
                    <a:hueOff val="114395"/>
                    <a:lumOff val="-24975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444500">
              <a:spcBef>
                <a:spcPts val="0"/>
              </a:spcBef>
              <a:buSzTx/>
              <a:buNone/>
              <a:defRPr spc="-170" sz="8500">
                <a:solidFill>
                  <a:schemeClr val="accent1">
                    <a:hueOff val="114395"/>
                    <a:lumOff val="-24975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901700">
              <a:spcBef>
                <a:spcPts val="0"/>
              </a:spcBef>
              <a:buSzTx/>
              <a:buNone/>
              <a:defRPr spc="-170" sz="8500">
                <a:solidFill>
                  <a:schemeClr val="accent1">
                    <a:hueOff val="114395"/>
                    <a:lumOff val="-24975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1358900">
              <a:spcBef>
                <a:spcPts val="0"/>
              </a:spcBef>
              <a:buSzTx/>
              <a:buNone/>
              <a:defRPr spc="-170" sz="8500">
                <a:solidFill>
                  <a:schemeClr val="accent1">
                    <a:hueOff val="114395"/>
                    <a:lumOff val="-24975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“Notable Quote”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Hot air balloons viewed from below against a blue sky"/>
          <p:cNvSpPr/>
          <p:nvPr>
            <p:ph type="pic" sz="quarter" idx="21"/>
          </p:nvPr>
        </p:nvSpPr>
        <p:spPr>
          <a:xfrm>
            <a:off x="15436504" y="1270000"/>
            <a:ext cx="8167167" cy="54229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7" name="Close-up of the top of a hot air balloon viewed from above"/>
          <p:cNvSpPr/>
          <p:nvPr>
            <p:ph type="pic" sz="quarter" idx="22"/>
          </p:nvPr>
        </p:nvSpPr>
        <p:spPr>
          <a:xfrm>
            <a:off x="15461772" y="7085972"/>
            <a:ext cx="8148414" cy="5432276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8" name="Hot air balloons viewed from below against a blue sky"/>
          <p:cNvSpPr/>
          <p:nvPr>
            <p:ph type="pic" idx="23"/>
          </p:nvPr>
        </p:nvSpPr>
        <p:spPr>
          <a:xfrm>
            <a:off x="-124635" y="1270000"/>
            <a:ext cx="16859219" cy="1123947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Hot air balloons viewed from below against a blue sky"/>
          <p:cNvSpPr/>
          <p:nvPr>
            <p:ph type="pic" idx="21"/>
          </p:nvPr>
        </p:nvSpPr>
        <p:spPr>
          <a:xfrm>
            <a:off x="0" y="-1270000"/>
            <a:ext cx="24384000" cy="1625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3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01_Title – light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Grafik 7" descr="Grafik 7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79424" y="359999"/>
            <a:ext cx="4947837" cy="1244368"/>
          </a:xfrm>
          <a:prstGeom prst="rect">
            <a:avLst/>
          </a:prstGeom>
          <a:ln w="12700">
            <a:miter lim="400000"/>
          </a:ln>
        </p:spPr>
      </p:pic>
      <p:sp>
        <p:nvSpPr>
          <p:cNvPr id="152" name="Textplatzhalter 14"/>
          <p:cNvSpPr/>
          <p:nvPr>
            <p:ph type="body" sz="quarter" idx="21"/>
          </p:nvPr>
        </p:nvSpPr>
        <p:spPr>
          <a:xfrm>
            <a:off x="2037597" y="11537950"/>
            <a:ext cx="18117364" cy="1511297"/>
          </a:xfrm>
          <a:prstGeom prst="rect">
            <a:avLst/>
          </a:prstGeom>
        </p:spPr>
        <p:txBody>
          <a:bodyPr lIns="0" tIns="0" rIns="0" bIns="0"/>
          <a:lstStyle>
            <a:lvl1pPr marL="0" indent="0" defTabSz="914400">
              <a:lnSpc>
                <a:spcPct val="100000"/>
              </a:lnSpc>
              <a:spcBef>
                <a:spcPts val="0"/>
              </a:spcBef>
              <a:buSzTx/>
              <a:buNone/>
              <a:defRPr sz="4000">
                <a:solidFill>
                  <a:srgbClr val="2B2B2B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lvl1pPr>
          </a:lstStyle>
          <a:p>
            <a:pPr/>
            <a:r>
              <a:t>(Title) First Name Surname | e.g. Conference | Date (optional)</a:t>
            </a:r>
          </a:p>
        </p:txBody>
      </p:sp>
      <p:sp>
        <p:nvSpPr>
          <p:cNvPr id="153" name="Textplatzhalter 4"/>
          <p:cNvSpPr/>
          <p:nvPr>
            <p:ph type="body" sz="half" idx="22"/>
          </p:nvPr>
        </p:nvSpPr>
        <p:spPr>
          <a:xfrm>
            <a:off x="2057820" y="2181599"/>
            <a:ext cx="18117363" cy="6550182"/>
          </a:xfrm>
          <a:prstGeom prst="rect">
            <a:avLst/>
          </a:prstGeom>
        </p:spPr>
        <p:txBody>
          <a:bodyPr lIns="91439" tIns="91439" rIns="91439" bIns="91439" anchor="b"/>
          <a:lstStyle>
            <a:lvl1pPr marL="0" indent="0" defTabSz="914400">
              <a:lnSpc>
                <a:spcPct val="100000"/>
              </a:lnSpc>
              <a:spcBef>
                <a:spcPts val="0"/>
              </a:spcBef>
              <a:buSzTx/>
              <a:buNone/>
              <a:defRPr sz="9600">
                <a:solidFill>
                  <a:srgbClr val="2B2B2B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</a:lstStyle>
          <a:p>
            <a:pPr/>
            <a:r>
              <a:t>Title of your presentation which can be long and very important </a:t>
            </a:r>
          </a:p>
        </p:txBody>
      </p:sp>
      <p:sp>
        <p:nvSpPr>
          <p:cNvPr id="154" name="Textplatzhalter 4"/>
          <p:cNvSpPr/>
          <p:nvPr>
            <p:ph type="body" sz="quarter" idx="23"/>
          </p:nvPr>
        </p:nvSpPr>
        <p:spPr>
          <a:xfrm>
            <a:off x="2038348" y="9194400"/>
            <a:ext cx="18117363" cy="1880930"/>
          </a:xfrm>
          <a:prstGeom prst="rect">
            <a:avLst/>
          </a:prstGeom>
        </p:spPr>
        <p:txBody>
          <a:bodyPr lIns="91439" tIns="91439" rIns="91439" bIns="91439"/>
          <a:lstStyle>
            <a:lvl1pPr marL="0" indent="0" defTabSz="877823">
              <a:lnSpc>
                <a:spcPct val="100000"/>
              </a:lnSpc>
              <a:spcBef>
                <a:spcPts val="0"/>
              </a:spcBef>
              <a:buSzTx/>
              <a:buNone/>
              <a:defRPr i="1" sz="5376">
                <a:solidFill>
                  <a:srgbClr val="2B2B2B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lvl1pPr>
          </a:lstStyle>
          <a:p>
            <a:pPr/>
            <a:r>
              <a:t>Optional subtitle, can be slightly longer; or delete this box for a much larger title box</a:t>
            </a:r>
          </a:p>
        </p:txBody>
      </p:sp>
      <p:sp>
        <p:nvSpPr>
          <p:cNvPr id="155" name="Slide Number"/>
          <p:cNvSpPr txBox="1"/>
          <p:nvPr>
            <p:ph type="sldNum" sz="quarter" idx="2"/>
          </p:nvPr>
        </p:nvSpPr>
        <p:spPr>
          <a:xfrm>
            <a:off x="11785600" y="11976100"/>
            <a:ext cx="5689600" cy="736601"/>
          </a:xfrm>
          <a:prstGeom prst="rect">
            <a:avLst/>
          </a:prstGeom>
        </p:spPr>
        <p:txBody>
          <a:bodyPr lIns="0" tIns="0" rIns="0" bIns="0"/>
          <a:lstStyle>
            <a:lvl1pPr algn="r" defTabSz="1828800">
              <a:defRPr sz="2000">
                <a:solidFill>
                  <a:srgbClr val="2B2B2B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Close-up of the top of a hot air balloon viewed from above"/>
          <p:cNvSpPr/>
          <p:nvPr>
            <p:ph type="pic" idx="21"/>
          </p:nvPr>
        </p:nvSpPr>
        <p:spPr>
          <a:xfrm>
            <a:off x="0" y="-1270000"/>
            <a:ext cx="24384000" cy="1625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4" name="Presentation Title"/>
          <p:cNvSpPr txBox="1"/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pc="-232" sz="11600">
                <a:solidFill>
                  <a:srgbClr val="FFFFFF"/>
                </a:solidFill>
              </a:defRPr>
            </a:lvl1pPr>
          </a:lstStyle>
          <a:p>
            <a:pPr/>
            <a:r>
              <a:t>Presentation Title</a:t>
            </a:r>
          </a:p>
        </p:txBody>
      </p:sp>
      <p:sp>
        <p:nvSpPr>
          <p:cNvPr id="25" name="Author and Date"/>
          <p:cNvSpPr txBox="1"/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Author and Date</a:t>
            </a:r>
          </a:p>
        </p:txBody>
      </p:sp>
      <p:sp>
        <p:nvSpPr>
          <p:cNvPr id="26" name="Body Level One…"/>
          <p:cNvSpPr txBox="1"/>
          <p:nvPr>
            <p:ph type="body" sz="quarter" idx="1" hasCustomPrompt="1"/>
          </p:nvPr>
        </p:nvSpPr>
        <p:spPr>
          <a:xfrm>
            <a:off x="1206500" y="11609910"/>
            <a:ext cx="21971000" cy="1116952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>
                <a:solidFill>
                  <a:srgbClr val="FFFFFF"/>
                </a:solidFill>
              </a:defRPr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>
                <a:solidFill>
                  <a:srgbClr val="FFFFFF"/>
                </a:solidFill>
              </a:defRPr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>
                <a:solidFill>
                  <a:srgbClr val="FFFFFF"/>
                </a:solidFill>
              </a:defRPr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>
                <a:solidFill>
                  <a:srgbClr val="FFFFFF"/>
                </a:solidFill>
              </a:defRPr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>
                <a:solidFill>
                  <a:srgbClr val="FFFFFF"/>
                </a:solidFill>
              </a:defRPr>
            </a:lvl5pPr>
          </a:lstStyle>
          <a:p>
            <a:pPr/>
            <a:r>
              <a:t>Presentation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Close-up of a hot air balloon viewed from below"/>
          <p:cNvSpPr/>
          <p:nvPr>
            <p:ph type="pic" idx="21"/>
          </p:nvPr>
        </p:nvSpPr>
        <p:spPr>
          <a:xfrm>
            <a:off x="9226574" y="1270000"/>
            <a:ext cx="16840152" cy="1118443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35" name="Slide Title"/>
          <p:cNvSpPr txBox="1"/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pPr/>
            <a:r>
              <a:t>Slide Title</a:t>
            </a:r>
          </a:p>
        </p:txBody>
      </p:sp>
      <p:sp>
        <p:nvSpPr>
          <p:cNvPr id="36" name="Body Level One…"/>
          <p:cNvSpPr txBox="1"/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Slide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7" name="Slide Number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lide Title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45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Body Level One…"/>
          <p:cNvSpPr txBox="1"/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</p:spPr>
        <p:txBody>
          <a:bodyPr numCol="2" spcCol="1098550"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5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lide Subtitle"/>
          <p:cNvSpPr txBox="1"/>
          <p:nvPr>
            <p:ph type="body" sz="quarter" idx="21" hasCustomPrompt="1"/>
          </p:nvPr>
        </p:nvSpPr>
        <p:spPr>
          <a:xfrm>
            <a:off x="1206500" y="2247900"/>
            <a:ext cx="9779000" cy="9347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62" name="Body Level One…"/>
          <p:cNvSpPr txBox="1"/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63" name="Hot air balloons viewed from below against a blue sky"/>
          <p:cNvSpPr/>
          <p:nvPr>
            <p:ph type="pic" idx="22"/>
          </p:nvPr>
        </p:nvSpPr>
        <p:spPr>
          <a:xfrm>
            <a:off x="8432800" y="1263848"/>
            <a:ext cx="16850011" cy="1118820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64" name="Slide Title"/>
          <p:cNvSpPr txBox="1"/>
          <p:nvPr>
            <p:ph type="title" hasCustomPrompt="1"/>
          </p:nvPr>
        </p:nvSpPr>
        <p:spPr>
          <a:xfrm>
            <a:off x="1206500" y="952500"/>
            <a:ext cx="9779000" cy="1435100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6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">
    <p:bg>
      <p:bgPr>
        <a:solidFill>
          <a:srgbClr val="00346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ection Title"/>
          <p:cNvSpPr txBox="1"/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b="0" spc="-232" sz="116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Section Title</a:t>
            </a:r>
          </a:p>
        </p:txBody>
      </p:sp>
      <p:sp>
        <p:nvSpPr>
          <p:cNvPr id="73" name="Slide Number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lide Title"/>
          <p:cNvSpPr txBox="1"/>
          <p:nvPr>
            <p:ph type="title" hasCustomPrompt="1"/>
          </p:nvPr>
        </p:nvSpPr>
        <p:spPr>
          <a:xfrm>
            <a:off x="1206500" y="952500"/>
            <a:ext cx="21971000" cy="1434949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81" name="Slide Subtitle"/>
          <p:cNvSpPr txBox="1"/>
          <p:nvPr>
            <p:ph type="body" sz="quarter" idx="21" hasCustomPrompt="1"/>
          </p:nvPr>
        </p:nvSpPr>
        <p:spPr>
          <a:xfrm>
            <a:off x="1206500" y="2247900"/>
            <a:ext cx="21971000" cy="9347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pic>
        <p:nvPicPr>
          <p:cNvPr id="82" name="cispaLogo.pdf" descr="cispaLogo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431866" y="576848"/>
            <a:ext cx="3210485" cy="817659"/>
          </a:xfrm>
          <a:prstGeom prst="rect">
            <a:avLst/>
          </a:prstGeom>
          <a:ln w="12700">
            <a:miter lim="400000"/>
          </a:ln>
        </p:spPr>
      </p:pic>
      <p:sp>
        <p:nvSpPr>
          <p:cNvPr id="8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Agenda Title"/>
          <p:cNvSpPr txBox="1"/>
          <p:nvPr>
            <p:ph type="title" hasCustomPrompt="1"/>
          </p:nvPr>
        </p:nvSpPr>
        <p:spPr>
          <a:xfrm>
            <a:off x="1206500" y="952500"/>
            <a:ext cx="21971000" cy="1435100"/>
          </a:xfrm>
          <a:prstGeom prst="rect">
            <a:avLst/>
          </a:prstGeom>
        </p:spPr>
        <p:txBody>
          <a:bodyPr/>
          <a:lstStyle/>
          <a:p>
            <a:pPr/>
            <a:r>
              <a:t>Agenda Title</a:t>
            </a:r>
          </a:p>
        </p:txBody>
      </p:sp>
      <p:sp>
        <p:nvSpPr>
          <p:cNvPr id="91" name="Agenda Subtitle"/>
          <p:cNvSpPr txBox="1"/>
          <p:nvPr>
            <p:ph type="body" sz="quarter" idx="21" hasCustomPrompt="1"/>
          </p:nvPr>
        </p:nvSpPr>
        <p:spPr>
          <a:xfrm>
            <a:off x="1206500" y="2247900"/>
            <a:ext cx="21971000" cy="9347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Agenda Subtitle</a:t>
            </a:r>
          </a:p>
        </p:txBody>
      </p:sp>
      <p:sp>
        <p:nvSpPr>
          <p:cNvPr id="92" name="Body Level One…"/>
          <p:cNvSpPr txBox="1"/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5pPr>
          </a:lstStyle>
          <a:p>
            <a:pPr/>
            <a:r>
              <a:t>Agenda Topics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5.xml"/><Relationship Id="rId18" Type="http://schemas.openxmlformats.org/officeDocument/2006/relationships/slideLayout" Target="../slideLayouts/slideLayout16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 txBox="1"/>
          <p:nvPr>
            <p:ph type="title" hasCustomPrompt="1"/>
          </p:nvPr>
        </p:nvSpPr>
        <p:spPr>
          <a:xfrm>
            <a:off x="1206500" y="952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Slide Title</a:t>
            </a:r>
          </a:p>
        </p:txBody>
      </p:sp>
      <p:sp>
        <p:nvSpPr>
          <p:cNvPr id="3" name="Body Level One…"/>
          <p:cNvSpPr txBox="1"/>
          <p:nvPr>
            <p:ph type="body" idx="1" hasCustomPrompt="1"/>
          </p:nvPr>
        </p:nvSpPr>
        <p:spPr>
          <a:xfrm>
            <a:off x="1206500" y="2799641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pic>
        <p:nvPicPr>
          <p:cNvPr id="5" name="Grafik 5" descr="Grafik 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906367" y="210788"/>
            <a:ext cx="5149249" cy="1295022"/>
          </a:xfrm>
          <a:prstGeom prst="rect">
            <a:avLst/>
          </a:prstGeom>
          <a:ln w="12700">
            <a:miter lim="400000"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  <p:sldLayoutId id="2147483662" r:id="rId16"/>
    <p:sldLayoutId id="2147483663" r:id="rId17"/>
    <p:sldLayoutId id="2147483664" r:id="rId18"/>
  </p:sldLayoutIdLst>
  <p:transition xmlns:p14="http://schemas.microsoft.com/office/powerpoint/2010/main" spd="med" advClick="1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chemeClr val="accent1">
              <a:hueOff val="114395"/>
              <a:lumOff val="-24975"/>
            </a:schemeClr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chemeClr val="accent1">
              <a:hueOff val="114395"/>
              <a:lumOff val="-24975"/>
            </a:schemeClr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chemeClr val="accent1">
              <a:hueOff val="114395"/>
              <a:lumOff val="-24975"/>
            </a:schemeClr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chemeClr val="accent1">
              <a:hueOff val="114395"/>
              <a:lumOff val="-24975"/>
            </a:schemeClr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chemeClr val="accent1">
              <a:hueOff val="114395"/>
              <a:lumOff val="-24975"/>
            </a:schemeClr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chemeClr val="accent1">
              <a:hueOff val="114395"/>
              <a:lumOff val="-24975"/>
            </a:schemeClr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chemeClr val="accent1">
              <a:hueOff val="114395"/>
              <a:lumOff val="-24975"/>
            </a:schemeClr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chemeClr val="accent1">
              <a:hueOff val="114395"/>
              <a:lumOff val="-24975"/>
            </a:schemeClr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chemeClr val="accent1">
              <a:hueOff val="114395"/>
              <a:lumOff val="-24975"/>
            </a:schemeClr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4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8.tif"/><Relationship Id="rId4" Type="http://schemas.openxmlformats.org/officeDocument/2006/relationships/image" Target="../media/image29.tif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0.tif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1.tif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9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2.tif"/><Relationship Id="rId4" Type="http://schemas.openxmlformats.org/officeDocument/2006/relationships/image" Target="../media/image33.tif"/><Relationship Id="rId5" Type="http://schemas.openxmlformats.org/officeDocument/2006/relationships/image" Target="../media/image34.tif"/><Relationship Id="rId6" Type="http://schemas.openxmlformats.org/officeDocument/2006/relationships/image" Target="../media/image35.tif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0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1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7.tif"/><Relationship Id="rId4" Type="http://schemas.openxmlformats.org/officeDocument/2006/relationships/image" Target="../media/image18.tif"/><Relationship Id="rId5" Type="http://schemas.openxmlformats.org/officeDocument/2006/relationships/image" Target="../media/image19.tif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png"/><Relationship Id="rId4" Type="http://schemas.openxmlformats.org/officeDocument/2006/relationships/image" Target="../media/image1.tif"/><Relationship Id="rId5" Type="http://schemas.openxmlformats.org/officeDocument/2006/relationships/hyperlink" Target="https://vega.github.io/editor/#/" TargetMode="External"/><Relationship Id="rId6" Type="http://schemas.openxmlformats.org/officeDocument/2006/relationships/hyperlink" Target="https://www.technologyreview.com/2019/06/06/239031" TargetMode="External"/><Relationship Id="rId7" Type="http://schemas.openxmlformats.org/officeDocument/2006/relationships/hyperlink" Target="https://www.mosaicml.com/blog/gpt-3-quality-for-500k" TargetMode="External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.xml"/><Relationship Id="rId3" Type="http://schemas.openxmlformats.org/officeDocument/2006/relationships/hyperlink" Target="https://www.istockphoto.com/de/vektor/gl%C3%BCcksrad-objekt-isoliert-auf-wei%C3%9Fem-hintergrund-gm1458863614-493362869" TargetMode="External"/><Relationship Id="rId4" Type="http://schemas.openxmlformats.org/officeDocument/2006/relationships/image" Target="../media/image2.tif"/><Relationship Id="rId5" Type="http://schemas.openxmlformats.org/officeDocument/2006/relationships/image" Target="../media/image3.tif"/><Relationship Id="rId6" Type="http://schemas.openxmlformats.org/officeDocument/2006/relationships/image" Target="../media/image4.tif"/><Relationship Id="rId7" Type="http://schemas.openxmlformats.org/officeDocument/2006/relationships/image" Target="../media/image5.tif"/><Relationship Id="rId8" Type="http://schemas.openxmlformats.org/officeDocument/2006/relationships/image" Target="../media/image6.tif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.tif"/><Relationship Id="rId4" Type="http://schemas.openxmlformats.org/officeDocument/2006/relationships/image" Target="../media/image8.tif"/><Relationship Id="rId5" Type="http://schemas.openxmlformats.org/officeDocument/2006/relationships/image" Target="../media/image9.tif"/><Relationship Id="rId6" Type="http://schemas.openxmlformats.org/officeDocument/2006/relationships/image" Target="../media/image10.tif"/><Relationship Id="rId7" Type="http://schemas.openxmlformats.org/officeDocument/2006/relationships/image" Target="../media/image2.tif"/><Relationship Id="rId8" Type="http://schemas.openxmlformats.org/officeDocument/2006/relationships/image" Target="../media/image11.tif"/><Relationship Id="rId9" Type="http://schemas.openxmlformats.org/officeDocument/2006/relationships/image" Target="../media/image12.tif"/><Relationship Id="rId10" Type="http://schemas.openxmlformats.org/officeDocument/2006/relationships/image" Target="../media/image13.tif"/><Relationship Id="rId11" Type="http://schemas.openxmlformats.org/officeDocument/2006/relationships/hyperlink" Target="https://www.istockphoto.com/de/vektor/gl%C3%BCcksrad-objekt-isoliert-auf-wei%C3%9Fem-hintergrund-gm1458863614-493362869" TargetMode="External"/><Relationship Id="rId12" Type="http://schemas.openxmlformats.org/officeDocument/2006/relationships/image" Target="../media/image14.tif"/><Relationship Id="rId13" Type="http://schemas.openxmlformats.org/officeDocument/2006/relationships/image" Target="../media/image15.tif"/><Relationship Id="rId14" Type="http://schemas.openxmlformats.org/officeDocument/2006/relationships/image" Target="../media/image16.tif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7.tif"/><Relationship Id="rId4" Type="http://schemas.openxmlformats.org/officeDocument/2006/relationships/image" Target="../media/image18.tif"/><Relationship Id="rId5" Type="http://schemas.openxmlformats.org/officeDocument/2006/relationships/image" Target="../media/image19.tif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0.tif"/><Relationship Id="rId4" Type="http://schemas.openxmlformats.org/officeDocument/2006/relationships/image" Target="../media/image21.tif"/><Relationship Id="rId5" Type="http://schemas.openxmlformats.org/officeDocument/2006/relationships/image" Target="../media/image22.tif"/><Relationship Id="rId6" Type="http://schemas.openxmlformats.org/officeDocument/2006/relationships/image" Target="../media/image23.tif"/><Relationship Id="rId7" Type="http://schemas.openxmlformats.org/officeDocument/2006/relationships/image" Target="../media/image8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4.tif"/><Relationship Id="rId4" Type="http://schemas.openxmlformats.org/officeDocument/2006/relationships/image" Target="../media/image25.tif"/><Relationship Id="rId5" Type="http://schemas.openxmlformats.org/officeDocument/2006/relationships/image" Target="../media/image26.tif"/><Relationship Id="rId6" Type="http://schemas.openxmlformats.org/officeDocument/2006/relationships/image" Target="../media/image27.tif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Textplatzhalter 4"/>
          <p:cNvSpPr/>
          <p:nvPr>
            <p:ph type="body" idx="22"/>
          </p:nvPr>
        </p:nvSpPr>
        <p:spPr>
          <a:xfrm>
            <a:off x="1400062" y="2042058"/>
            <a:ext cx="21081930" cy="6550181"/>
          </a:xfrm>
          <a:prstGeom prst="rect">
            <a:avLst/>
          </a:prstGeom>
        </p:spPr>
        <p:txBody>
          <a:bodyPr/>
          <a:lstStyle/>
          <a:p>
            <a:pPr>
              <a:defRPr>
                <a:latin typeface="Montserrat Bold"/>
                <a:ea typeface="Montserrat Bold"/>
                <a:cs typeface="Montserrat Bold"/>
                <a:sym typeface="Montserrat Bold"/>
              </a:defRPr>
            </a:pPr>
            <a:r>
              <a:t>Masks, Signs and</a:t>
            </a:r>
          </a:p>
          <a:p>
            <a:pPr>
              <a:defRPr>
                <a:latin typeface="Montserrat Bold"/>
                <a:ea typeface="Montserrat Bold"/>
                <a:cs typeface="Montserrat Bold"/>
                <a:sym typeface="Montserrat Bold"/>
              </a:defRPr>
            </a:pPr>
            <a:r>
              <a:t>Learning Rate Rewinding</a:t>
            </a:r>
          </a:p>
        </p:txBody>
      </p:sp>
      <p:sp>
        <p:nvSpPr>
          <p:cNvPr id="165" name="Textplatzhalter 4"/>
          <p:cNvSpPr/>
          <p:nvPr>
            <p:ph type="body" idx="23"/>
          </p:nvPr>
        </p:nvSpPr>
        <p:spPr>
          <a:xfrm>
            <a:off x="1474556" y="8852821"/>
            <a:ext cx="18292171" cy="1304259"/>
          </a:xfrm>
          <a:prstGeom prst="rect">
            <a:avLst/>
          </a:prstGeom>
        </p:spPr>
        <p:txBody>
          <a:bodyPr/>
          <a:lstStyle/>
          <a:p>
            <a:pPr defTabSz="530351">
              <a:defRPr sz="3653"/>
            </a:pPr>
            <a:r>
              <a:t>Advait Gadhikar and Rebekka Burkholz</a:t>
            </a:r>
          </a:p>
          <a:p>
            <a:pPr defTabSz="530351">
              <a:defRPr i="0" sz="3653"/>
            </a:pPr>
            <a:r>
              <a:t>ICLR 2023</a:t>
            </a:r>
          </a:p>
        </p:txBody>
      </p:sp>
      <p:pic>
        <p:nvPicPr>
          <p:cNvPr id="166" name="erc logo - Google Search.png" descr="erc logo - Google Search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7202" y="10979903"/>
            <a:ext cx="2774818" cy="2453100"/>
          </a:xfrm>
          <a:prstGeom prst="rect">
            <a:avLst/>
          </a:prstGeom>
          <a:ln w="12700">
            <a:miter lim="400000"/>
          </a:ln>
        </p:spPr>
      </p:pic>
      <p:sp>
        <p:nvSpPr>
          <p:cNvPr id="167" name="European Research Council (ERC) under the Horizon Europe Framework Programme (HORIZON) for proposal number 101116395 SPARSE-ML"/>
          <p:cNvSpPr txBox="1"/>
          <p:nvPr/>
        </p:nvSpPr>
        <p:spPr>
          <a:xfrm>
            <a:off x="2805370" y="12509234"/>
            <a:ext cx="19686093" cy="850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spcBef>
                <a:spcPts val="1200"/>
              </a:spcBef>
              <a:defRPr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European Research Council (ERC) under the Horizon Europe Framework Programme (HORIZON) for proposal number 101116395 SPARSE-ML </a:t>
            </a:r>
            <a:endParaRPr sz="1600">
              <a:latin typeface="Times Roman"/>
              <a:ea typeface="Times Roman"/>
              <a:cs typeface="Times Roman"/>
              <a:sym typeface="Times Roman"/>
            </a:endParaR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Signs in practic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0">
                <a:latin typeface="Montserrat Regular"/>
                <a:ea typeface="Montserrat Regular"/>
                <a:cs typeface="Montserrat Regular"/>
                <a:sym typeface="Montserrat Regular"/>
              </a:defRPr>
            </a:lvl1pPr>
          </a:lstStyle>
          <a:p>
            <a:pPr/>
            <a:r>
              <a:t>Signs in practice </a:t>
            </a:r>
          </a:p>
        </p:txBody>
      </p:sp>
      <p:sp>
        <p:nvSpPr>
          <p:cNvPr id="273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274" name="LRR quickly changes signs to find a better mask."/>
          <p:cNvSpPr txBox="1"/>
          <p:nvPr>
            <p:ph type="body" idx="1"/>
          </p:nvPr>
        </p:nvSpPr>
        <p:spPr>
          <a:xfrm>
            <a:off x="1206500" y="2729994"/>
            <a:ext cx="21971000" cy="8256012"/>
          </a:xfrm>
          <a:prstGeom prst="rect">
            <a:avLst/>
          </a:prstGeom>
        </p:spPr>
        <p:txBody>
          <a:bodyPr/>
          <a:lstStyle>
            <a:lvl1pPr marL="0" indent="0">
              <a:buSzTx/>
              <a:buNone/>
              <a:defRPr>
                <a:solidFill>
                  <a:srgbClr val="002864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lvl1pPr>
          </a:lstStyle>
          <a:p>
            <a:pPr/>
            <a:r>
              <a:t>LRR quickly changes signs to find a better mask.</a:t>
            </a:r>
          </a:p>
        </p:txBody>
      </p:sp>
      <p:pic>
        <p:nvPicPr>
          <p:cNvPr id="275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136139" y="8894960"/>
            <a:ext cx="16111722" cy="3914345"/>
          </a:xfrm>
          <a:prstGeom prst="rect">
            <a:avLst/>
          </a:prstGeom>
          <a:ln w="12700">
            <a:miter lim="400000"/>
          </a:ln>
        </p:spPr>
      </p:pic>
      <p:pic>
        <p:nvPicPr>
          <p:cNvPr id="276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598805" y="3796339"/>
            <a:ext cx="15186390" cy="427457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74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Signs in practic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0">
                <a:latin typeface="Montserrat Regular"/>
                <a:ea typeface="Montserrat Regular"/>
                <a:cs typeface="Montserrat Regular"/>
                <a:sym typeface="Montserrat Regular"/>
              </a:defRPr>
            </a:lvl1pPr>
          </a:lstStyle>
          <a:p>
            <a:pPr/>
            <a:r>
              <a:t>Signs in practice </a:t>
            </a:r>
          </a:p>
        </p:txBody>
      </p:sp>
      <p:sp>
        <p:nvSpPr>
          <p:cNvPr id="281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282" name="LRR finds better solutions within a fixed mask by quick sign alignment."/>
          <p:cNvSpPr txBox="1"/>
          <p:nvPr>
            <p:ph type="body" idx="1"/>
          </p:nvPr>
        </p:nvSpPr>
        <p:spPr>
          <a:xfrm>
            <a:off x="1206500" y="2729994"/>
            <a:ext cx="21971000" cy="8256012"/>
          </a:xfrm>
          <a:prstGeom prst="rect">
            <a:avLst/>
          </a:prstGeom>
        </p:spPr>
        <p:txBody>
          <a:bodyPr/>
          <a:lstStyle>
            <a:lvl1pPr marL="0" indent="0">
              <a:buSzTx/>
              <a:buNone/>
              <a:defRPr>
                <a:solidFill>
                  <a:srgbClr val="002864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lvl1pPr>
          </a:lstStyle>
          <a:p>
            <a:pPr/>
            <a:r>
              <a:t>LRR finds better solutions within a fixed mask by quick sign alignment.</a:t>
            </a:r>
          </a:p>
        </p:txBody>
      </p:sp>
      <p:pic>
        <p:nvPicPr>
          <p:cNvPr id="283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624857" y="3904856"/>
            <a:ext cx="20643171" cy="660151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82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Signs in practic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0">
                <a:latin typeface="Montserrat Regular"/>
                <a:ea typeface="Montserrat Regular"/>
                <a:cs typeface="Montserrat Regular"/>
                <a:sym typeface="Montserrat Regular"/>
              </a:defRPr>
            </a:lvl1pPr>
          </a:lstStyle>
          <a:p>
            <a:pPr/>
            <a:r>
              <a:t>Signs in practice</a:t>
            </a:r>
          </a:p>
        </p:txBody>
      </p:sp>
      <p:sp>
        <p:nvSpPr>
          <p:cNvPr id="288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289" name="LRR is robust to sign perturbations."/>
          <p:cNvSpPr txBox="1"/>
          <p:nvPr>
            <p:ph type="body" idx="1"/>
          </p:nvPr>
        </p:nvSpPr>
        <p:spPr>
          <a:xfrm>
            <a:off x="1206500" y="2729994"/>
            <a:ext cx="21971000" cy="8256012"/>
          </a:xfrm>
          <a:prstGeom prst="rect">
            <a:avLst/>
          </a:prstGeom>
        </p:spPr>
        <p:txBody>
          <a:bodyPr/>
          <a:lstStyle>
            <a:lvl1pPr marL="0" indent="0">
              <a:buSzTx/>
              <a:buNone/>
              <a:defRPr>
                <a:solidFill>
                  <a:srgbClr val="002864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lvl1pPr>
          </a:lstStyle>
          <a:p>
            <a:pPr/>
            <a:r>
              <a:t>LRR is robust to sign perturbations.</a:t>
            </a:r>
          </a:p>
        </p:txBody>
      </p:sp>
      <p:pic>
        <p:nvPicPr>
          <p:cNvPr id="290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38624" y="3766523"/>
            <a:ext cx="20840442" cy="618295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89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Signs influence large scale training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0">
                <a:latin typeface="Montserrat Regular"/>
                <a:ea typeface="Montserrat Regular"/>
                <a:cs typeface="Montserrat Regular"/>
                <a:sym typeface="Montserrat Regular"/>
              </a:defRPr>
            </a:lvl1pPr>
          </a:lstStyle>
          <a:p>
            <a:pPr/>
            <a:r>
              <a:t>Signs influence large scale training</a:t>
            </a:r>
          </a:p>
        </p:txBody>
      </p:sp>
      <p:sp>
        <p:nvSpPr>
          <p:cNvPr id="295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96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207462" y="4096565"/>
            <a:ext cx="14935457" cy="7273532"/>
          </a:xfrm>
          <a:prstGeom prst="rect">
            <a:avLst/>
          </a:prstGeom>
          <a:ln w="12700">
            <a:miter lim="400000"/>
          </a:ln>
        </p:spPr>
      </p:pic>
      <p:sp>
        <p:nvSpPr>
          <p:cNvPr id="297" name="Learning suitable signs can bridge the gap between LRR and IMP."/>
          <p:cNvSpPr txBox="1"/>
          <p:nvPr/>
        </p:nvSpPr>
        <p:spPr>
          <a:xfrm>
            <a:off x="1472482" y="2849880"/>
            <a:ext cx="19869499" cy="2849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marL="609599" indent="-609599" algn="l">
              <a:lnSpc>
                <a:spcPct val="90000"/>
              </a:lnSpc>
              <a:spcBef>
                <a:spcPts val="4500"/>
              </a:spcBef>
              <a:buSzPct val="123000"/>
              <a:buChar char="•"/>
              <a:defRPr sz="4500">
                <a:solidFill>
                  <a:srgbClr val="000000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lvl1pPr>
          </a:lstStyle>
          <a:p>
            <a:pPr/>
            <a:r>
              <a:t>Learning suitable signs can bridge the gap between LRR and IMP.</a:t>
            </a:r>
          </a:p>
        </p:txBody>
      </p:sp>
      <p:sp>
        <p:nvSpPr>
          <p:cNvPr id="298" name="ResNet50 on ImageNet"/>
          <p:cNvSpPr txBox="1"/>
          <p:nvPr/>
        </p:nvSpPr>
        <p:spPr>
          <a:xfrm>
            <a:off x="9051784" y="11155384"/>
            <a:ext cx="5716640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>
                <a:solidFill>
                  <a:srgbClr val="002864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lvl1pPr>
          </a:lstStyle>
          <a:p>
            <a:pPr/>
            <a:r>
              <a:t>ResNet50 on ImageNet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97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Conclusio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0">
                <a:latin typeface="Montserrat Regular"/>
                <a:ea typeface="Montserrat Regular"/>
                <a:cs typeface="Montserrat Regular"/>
                <a:sym typeface="Montserrat Regular"/>
              </a:defRPr>
            </a:lvl1pPr>
          </a:lstStyle>
          <a:p>
            <a:pPr/>
            <a:r>
              <a:t>Conclusion</a:t>
            </a:r>
          </a:p>
        </p:txBody>
      </p:sp>
      <p:sp>
        <p:nvSpPr>
          <p:cNvPr id="303" name="LRR finds a better sparse mask and improves parameter optimization.…"/>
          <p:cNvSpPr txBox="1"/>
          <p:nvPr>
            <p:ph type="body" idx="1"/>
          </p:nvPr>
        </p:nvSpPr>
        <p:spPr>
          <a:xfrm>
            <a:off x="847056" y="2729994"/>
            <a:ext cx="22689888" cy="8256012"/>
          </a:xfrm>
          <a:prstGeom prst="rect">
            <a:avLst/>
          </a:prstGeom>
        </p:spPr>
        <p:txBody>
          <a:bodyPr/>
          <a:lstStyle/>
          <a:p>
            <a:pPr>
              <a:defRPr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t>LRR finds a better sparse mask and improves parameter optimization.</a:t>
            </a:r>
          </a:p>
          <a:p>
            <a:pPr lvl="1">
              <a:defRPr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t>LRR quickly aligns initial signs to find better sparse masks at lower sparsities.</a:t>
            </a:r>
          </a:p>
          <a:p>
            <a:pPr lvl="1">
              <a:defRPr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t>LRR improves optimisation within fixed masks.</a:t>
            </a:r>
          </a:p>
          <a:p>
            <a:pPr lvl="1">
              <a:defRPr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t>LRR is robust to sign perturbations</a:t>
            </a:r>
          </a:p>
          <a:p>
            <a:pPr>
              <a:defRPr>
                <a:latin typeface="Montserrat Bold"/>
                <a:ea typeface="Montserrat Bold"/>
                <a:cs typeface="Montserrat Bold"/>
                <a:sym typeface="Montserrat Bold"/>
              </a:defRPr>
            </a:pPr>
            <a:r>
              <a:t>Key Takeaway: </a:t>
            </a:r>
          </a:p>
          <a:p>
            <a:pPr lvl="1">
              <a:defRPr>
                <a:solidFill>
                  <a:srgbClr val="002864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t>Sparse training methods must align signs early in training.</a:t>
            </a:r>
          </a:p>
        </p:txBody>
      </p:sp>
      <p:sp>
        <p:nvSpPr>
          <p:cNvPr id="304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0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3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3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3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3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3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303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Random pruning is unreasonably effective"/>
          <p:cNvSpPr txBox="1"/>
          <p:nvPr>
            <p:ph type="title"/>
          </p:nvPr>
        </p:nvSpPr>
        <p:spPr>
          <a:xfrm>
            <a:off x="1011254" y="757254"/>
            <a:ext cx="21971001" cy="1433164"/>
          </a:xfrm>
          <a:prstGeom prst="rect">
            <a:avLst/>
          </a:prstGeom>
        </p:spPr>
        <p:txBody>
          <a:bodyPr/>
          <a:lstStyle>
            <a:lvl1pPr defTabSz="2389572">
              <a:defRPr b="0" spc="-166" sz="8330">
                <a:latin typeface="Montserrat-Regular"/>
                <a:ea typeface="Montserrat-Regular"/>
                <a:cs typeface="Montserrat-Regular"/>
                <a:sym typeface="Montserrat-Regular"/>
              </a:defRPr>
            </a:lvl1pPr>
          </a:lstStyle>
          <a:p>
            <a:pPr/>
            <a:r>
              <a:t>Random pruning is unreasonably effective</a:t>
            </a:r>
          </a:p>
        </p:txBody>
      </p:sp>
      <p:sp>
        <p:nvSpPr>
          <p:cNvPr id="307" name="Randomly pruned networks can even outperform state of the art pruning algorithm1.…"/>
          <p:cNvSpPr txBox="1"/>
          <p:nvPr>
            <p:ph type="body" idx="1"/>
          </p:nvPr>
        </p:nvSpPr>
        <p:spPr>
          <a:xfrm>
            <a:off x="1206500" y="2432515"/>
            <a:ext cx="21971000" cy="8256011"/>
          </a:xfrm>
          <a:prstGeom prst="rect">
            <a:avLst/>
          </a:prstGeom>
        </p:spPr>
        <p:txBody>
          <a:bodyPr/>
          <a:lstStyle/>
          <a:p>
            <a:pPr lvl="1">
              <a:defRPr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t>Randomly pruned networks can even outperform state of the art pruning algorithm</a:t>
            </a:r>
            <a:r>
              <a:rPr baseline="31999"/>
              <a:t>1</a:t>
            </a:r>
            <a:r>
              <a:rPr sz="4900"/>
              <a:t>.</a:t>
            </a:r>
            <a:endParaRPr sz="4900"/>
          </a:p>
          <a:p>
            <a:pPr lvl="2" marL="1841500" indent="-622300">
              <a:defRPr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rPr sz="4900"/>
              <a:t>Computationally cheap</a:t>
            </a:r>
            <a:endParaRPr sz="4900"/>
          </a:p>
          <a:p>
            <a:pPr lvl="2" marL="1841500" indent="-622300">
              <a:defRPr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rPr sz="4900"/>
              <a:t>Does not require multiple prune - train iterations</a:t>
            </a:r>
          </a:p>
        </p:txBody>
      </p:sp>
      <p:sp>
        <p:nvSpPr>
          <p:cNvPr id="308" name="Liu, S., Chen, T., Chen, X., Shen, L., Mocanu, D. C., Wang, Z., &amp; Pechenizkiy, M. The Unreasonable Effectiveness of Random Pruning: Return of the Most Naive Baseline for Sparse Training. In International Conference on Learning Representations.…"/>
          <p:cNvSpPr txBox="1"/>
          <p:nvPr/>
        </p:nvSpPr>
        <p:spPr>
          <a:xfrm>
            <a:off x="1117941" y="12048026"/>
            <a:ext cx="22148119" cy="977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351895" indent="-351895" algn="l" defTabSz="457200">
              <a:buSzPct val="100000"/>
              <a:buAutoNum type="arabicPeriod" startAt="1"/>
              <a:defRPr sz="190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  <a:r>
              <a:t>Liu, S., Chen, T., Chen, X., Shen, L., Mocanu, D. C., Wang, Z., &amp; Pechenizkiy, M. The Unreasonable Effectiveness of Random Pruning: Return of the Most Naive Baseline for Sparse Training. In </a:t>
            </a:r>
            <a:r>
              <a:rPr i="1"/>
              <a:t>International Conference on Learning Representations</a:t>
            </a:r>
            <a:r>
              <a:t>.</a:t>
            </a:r>
          </a:p>
          <a:p>
            <a:pPr marL="351895" indent="-351895" algn="l" defTabSz="457200">
              <a:buSzPct val="100000"/>
              <a:buAutoNum type="arabicPeriod" startAt="1"/>
              <a:defRPr sz="190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  <a:r>
              <a:t>Image Source: https://www.freepik.com/free-photos-vectors/slot-machine-cartoon</a:t>
            </a:r>
          </a:p>
        </p:txBody>
      </p:sp>
      <p:pic>
        <p:nvPicPr>
          <p:cNvPr id="309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920388" y="6639755"/>
            <a:ext cx="4810079" cy="5054659"/>
          </a:xfrm>
          <a:prstGeom prst="rect">
            <a:avLst/>
          </a:prstGeom>
          <a:ln w="12700">
            <a:miter lim="400000"/>
          </a:ln>
        </p:spPr>
      </p:pic>
      <p:pic>
        <p:nvPicPr>
          <p:cNvPr id="310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606873" y="6639755"/>
            <a:ext cx="4810079" cy="5054659"/>
          </a:xfrm>
          <a:prstGeom prst="rect">
            <a:avLst/>
          </a:prstGeom>
          <a:ln w="12700">
            <a:miter lim="400000"/>
          </a:ln>
        </p:spPr>
      </p:pic>
      <p:pic>
        <p:nvPicPr>
          <p:cNvPr id="311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0494519" y="7749278"/>
            <a:ext cx="1348302" cy="1254463"/>
          </a:xfrm>
          <a:prstGeom prst="rect">
            <a:avLst/>
          </a:prstGeom>
          <a:ln w="12700">
            <a:miter lim="400000"/>
          </a:ln>
        </p:spPr>
      </p:pic>
      <p:pic>
        <p:nvPicPr>
          <p:cNvPr id="312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9763090" y="8993156"/>
            <a:ext cx="2811161" cy="347857"/>
          </a:xfrm>
          <a:prstGeom prst="rect">
            <a:avLst/>
          </a:prstGeom>
          <a:ln w="12700">
            <a:miter lim="400000"/>
          </a:ln>
        </p:spPr>
      </p:pic>
      <p:sp>
        <p:nvSpPr>
          <p:cNvPr id="313" name="2"/>
          <p:cNvSpPr txBox="1"/>
          <p:nvPr/>
        </p:nvSpPr>
        <p:spPr>
          <a:xfrm>
            <a:off x="11854870" y="7725573"/>
            <a:ext cx="283769" cy="461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2</a:t>
            </a:r>
          </a:p>
        </p:txBody>
      </p:sp>
      <p:sp>
        <p:nvSpPr>
          <p:cNvPr id="314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Random pruning fails at high sparsity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0">
                <a:latin typeface="Montserrat Regular"/>
                <a:ea typeface="Montserrat Regular"/>
                <a:cs typeface="Montserrat Regular"/>
                <a:sym typeface="Montserrat Regular"/>
              </a:defRPr>
            </a:lvl1pPr>
          </a:lstStyle>
          <a:p>
            <a:pPr/>
            <a:r>
              <a:t>Random pruning fails at high sparsity</a:t>
            </a:r>
          </a:p>
        </p:txBody>
      </p:sp>
      <p:sp>
        <p:nvSpPr>
          <p:cNvPr id="319" name="Required overparametrization of source ER network drastically increases as sparsity increases  .…"/>
          <p:cNvSpPr txBox="1"/>
          <p:nvPr>
            <p:ph type="body" idx="1"/>
          </p:nvPr>
        </p:nvSpPr>
        <p:spPr>
          <a:xfrm>
            <a:off x="1182094" y="2872858"/>
            <a:ext cx="14173686" cy="10240770"/>
          </a:xfrm>
          <a:prstGeom prst="rect">
            <a:avLst/>
          </a:prstGeom>
        </p:spPr>
        <p:txBody>
          <a:bodyPr/>
          <a:lstStyle/>
          <a:p>
            <a:pPr>
              <a:defRPr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t>Required overparametrization of source ER network drastically increases as sparsity increases </a:t>
            </a:r>
            <a14:m>
              <m:oMath>
                <m:r>
                  <a:rPr xmlns:a="http://schemas.openxmlformats.org/drawingml/2006/main" sz="5950" i="1">
                    <a:solidFill>
                      <a:srgbClr val="002864"/>
                    </a:solidFill>
                    <a:latin typeface="Cambria Math" panose="02040503050406030204" pitchFamily="18" charset="0"/>
                  </a:rPr>
                  <m:t>1</m:t>
                </m:r>
                <m:r>
                  <a:rPr xmlns:a="http://schemas.openxmlformats.org/drawingml/2006/main" sz="5950" i="1">
                    <a:solidFill>
                      <a:srgbClr val="002864"/>
                    </a:solidFill>
                    <a:latin typeface="Cambria Math" panose="02040503050406030204" pitchFamily="18" charset="0"/>
                  </a:rPr>
                  <m:t>/</m:t>
                </m:r>
                <m:r>
                  <m:rPr>
                    <m:sty m:val="p"/>
                  </m:rPr>
                  <a:rPr xmlns:a="http://schemas.openxmlformats.org/drawingml/2006/main" sz="5950" i="1">
                    <a:solidFill>
                      <a:srgbClr val="002864"/>
                    </a:solidFill>
                    <a:latin typeface="Cambria Math" panose="02040503050406030204" pitchFamily="18" charset="0"/>
                  </a:rPr>
                  <m:t>log</m:t>
                </m:r>
                <m:r>
                  <a:rPr xmlns:a="http://schemas.openxmlformats.org/drawingml/2006/main" sz="5950" i="1">
                    <a:solidFill>
                      <a:srgbClr val="002864"/>
                    </a:solidFill>
                    <a:latin typeface="Cambria Math" panose="02040503050406030204" pitchFamily="18" charset="0"/>
                  </a:rPr>
                  <m:t>(</m:t>
                </m:r>
                <m:r>
                  <a:rPr xmlns:a="http://schemas.openxmlformats.org/drawingml/2006/main" sz="5950" i="1">
                    <a:solidFill>
                      <a:srgbClr val="002864"/>
                    </a:solidFill>
                    <a:latin typeface="Cambria Math" panose="02040503050406030204" pitchFamily="18" charset="0"/>
                  </a:rPr>
                  <m:t>1</m:t>
                </m:r>
                <m:r>
                  <a:rPr xmlns:a="http://schemas.openxmlformats.org/drawingml/2006/main" sz="5950" i="1">
                    <a:solidFill>
                      <a:srgbClr val="002864"/>
                    </a:solidFill>
                    <a:latin typeface="Cambria Math" panose="02040503050406030204" pitchFamily="18" charset="0"/>
                  </a:rPr>
                  <m:t>/</m:t>
                </m:r>
                <m:r>
                  <a:rPr xmlns:a="http://schemas.openxmlformats.org/drawingml/2006/main" sz="5950" i="1">
                    <a:solidFill>
                      <a:srgbClr val="002864"/>
                    </a:solidFill>
                    <a:latin typeface="Cambria Math" panose="02040503050406030204" pitchFamily="18" charset="0"/>
                  </a:rPr>
                  <m:t>(</m:t>
                </m:r>
                <m:r>
                  <a:rPr xmlns:a="http://schemas.openxmlformats.org/drawingml/2006/main" sz="5950" i="1">
                    <a:solidFill>
                      <a:srgbClr val="002864"/>
                    </a:solidFill>
                    <a:latin typeface="Cambria Math" panose="02040503050406030204" pitchFamily="18" charset="0"/>
                  </a:rPr>
                  <m:t>1</m:t>
                </m:r>
                <m:r>
                  <a:rPr xmlns:a="http://schemas.openxmlformats.org/drawingml/2006/main" sz="5950" i="1">
                    <a:solidFill>
                      <a:srgbClr val="002864"/>
                    </a:solidFill>
                    <a:latin typeface="Cambria Math" panose="02040503050406030204" pitchFamily="18" charset="0"/>
                  </a:rPr>
                  <m:t>-</m:t>
                </m:r>
                <m:sSub>
                  <m:e>
                    <m:r>
                      <a:rPr xmlns:a="http://schemas.openxmlformats.org/drawingml/2006/main" sz="5950" i="1">
                        <a:solidFill>
                          <a:srgbClr val="002864"/>
                        </a:solidFill>
                        <a:latin typeface="Cambria Math" panose="02040503050406030204" pitchFamily="18" charset="0"/>
                      </a:rPr>
                      <m:t>p</m:t>
                    </m:r>
                  </m:e>
                  <m:sub>
                    <m:r>
                      <a:rPr xmlns:a="http://schemas.openxmlformats.org/drawingml/2006/main" sz="5950" i="1">
                        <a:solidFill>
                          <a:srgbClr val="002864"/>
                        </a:solidFill>
                        <a:latin typeface="Cambria Math" panose="02040503050406030204" pitchFamily="18" charset="0"/>
                      </a:rPr>
                      <m:t>l</m:t>
                    </m:r>
                  </m:sub>
                </m:sSub>
                <m:r>
                  <a:rPr xmlns:a="http://schemas.openxmlformats.org/drawingml/2006/main" sz="5950" i="1">
                    <a:solidFill>
                      <a:srgbClr val="002864"/>
                    </a:solidFill>
                    <a:latin typeface="Cambria Math" panose="02040503050406030204" pitchFamily="18" charset="0"/>
                  </a:rPr>
                  <m:t>)</m:t>
                </m:r>
                <m:r>
                  <a:rPr xmlns:a="http://schemas.openxmlformats.org/drawingml/2006/main" sz="5950" i="1">
                    <a:solidFill>
                      <a:srgbClr val="002864"/>
                    </a:solidFill>
                    <a:latin typeface="Cambria Math" panose="02040503050406030204" pitchFamily="18" charset="0"/>
                  </a:rPr>
                  <m:t>)</m:t>
                </m:r>
                <m:r>
                  <a:rPr xmlns:a="http://schemas.openxmlformats.org/drawingml/2006/main" sz="5950" i="1">
                    <a:solidFill>
                      <a:srgbClr val="002864"/>
                    </a:solidFill>
                    <a:latin typeface="Cambria Math" panose="02040503050406030204" pitchFamily="18" charset="0"/>
                  </a:rPr>
                  <m:t>∼</m:t>
                </m:r>
                <m:r>
                  <a:rPr xmlns:a="http://schemas.openxmlformats.org/drawingml/2006/main" sz="5950" i="1">
                    <a:solidFill>
                      <a:srgbClr val="002864"/>
                    </a:solidFill>
                    <a:latin typeface="Cambria Math" panose="02040503050406030204" pitchFamily="18" charset="0"/>
                  </a:rPr>
                  <m:t>1</m:t>
                </m:r>
                <m:r>
                  <a:rPr xmlns:a="http://schemas.openxmlformats.org/drawingml/2006/main" sz="5950" i="1">
                    <a:solidFill>
                      <a:srgbClr val="002864"/>
                    </a:solidFill>
                    <a:latin typeface="Cambria Math" panose="02040503050406030204" pitchFamily="18" charset="0"/>
                  </a:rPr>
                  <m:t>/</m:t>
                </m:r>
                <m:sSub>
                  <m:e>
                    <m:r>
                      <a:rPr xmlns:a="http://schemas.openxmlformats.org/drawingml/2006/main" sz="5950" i="1">
                        <a:solidFill>
                          <a:srgbClr val="002864"/>
                        </a:solidFill>
                        <a:latin typeface="Cambria Math" panose="02040503050406030204" pitchFamily="18" charset="0"/>
                      </a:rPr>
                      <m:t>p</m:t>
                    </m:r>
                  </m:e>
                  <m:sub>
                    <m:r>
                      <a:rPr xmlns:a="http://schemas.openxmlformats.org/drawingml/2006/main" sz="5950" i="1">
                        <a:solidFill>
                          <a:srgbClr val="002864"/>
                        </a:solidFill>
                        <a:latin typeface="Cambria Math" panose="02040503050406030204" pitchFamily="18" charset="0"/>
                      </a:rPr>
                      <m:t>l</m:t>
                    </m:r>
                  </m:sub>
                </m:sSub>
              </m:oMath>
            </a14:m>
            <a:r>
              <a:rPr>
                <a:solidFill>
                  <a:srgbClr val="AA7942"/>
                </a:solidFill>
              </a:rPr>
              <a:t>.</a:t>
            </a:r>
          </a:p>
          <a:p>
            <a:pPr>
              <a:defRPr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t>Explains the drop in performance of randomly pruned networks at high sparsities.</a:t>
            </a:r>
          </a:p>
          <a:p>
            <a:pPr>
              <a:defRPr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t>Overparametrization factor is necessary.</a:t>
            </a:r>
          </a:p>
        </p:txBody>
      </p:sp>
      <p:pic>
        <p:nvPicPr>
          <p:cNvPr id="320" name="er-width.png" descr="er-width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569455" y="2705996"/>
            <a:ext cx="7448563" cy="5455285"/>
          </a:xfrm>
          <a:prstGeom prst="rect">
            <a:avLst/>
          </a:prstGeom>
          <a:ln w="12700">
            <a:miter lim="400000"/>
          </a:ln>
        </p:spPr>
      </p:pic>
      <p:sp>
        <p:nvSpPr>
          <p:cNvPr id="321" name="The figure shows the required width for an ER network to represent a single layer target network of width 128 with a confidence of 0.999."/>
          <p:cNvSpPr txBox="1"/>
          <p:nvPr/>
        </p:nvSpPr>
        <p:spPr>
          <a:xfrm>
            <a:off x="16089171" y="8048678"/>
            <a:ext cx="6977173" cy="11979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The figure shows the required width for an ER network to represent a single layer target network of width 128 with a confidence of 0.999.</a:t>
            </a:r>
          </a:p>
        </p:txBody>
      </p:sp>
      <p:sp>
        <p:nvSpPr>
          <p:cNvPr id="322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Random gradual pruning is better?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0">
                <a:latin typeface="Montserrat Regular"/>
                <a:ea typeface="Montserrat Regular"/>
                <a:cs typeface="Montserrat Regular"/>
                <a:sym typeface="Montserrat Regular"/>
              </a:defRPr>
            </a:lvl1pPr>
          </a:lstStyle>
          <a:p>
            <a:pPr/>
            <a:r>
              <a:t>Random gradual pruning is better?</a:t>
            </a:r>
          </a:p>
        </p:txBody>
      </p:sp>
      <p:sp>
        <p:nvSpPr>
          <p:cNvPr id="327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328" name="Remove few elements in each step.…"/>
          <p:cNvSpPr txBox="1"/>
          <p:nvPr>
            <p:ph type="body" idx="1"/>
          </p:nvPr>
        </p:nvSpPr>
        <p:spPr>
          <a:xfrm>
            <a:off x="1206500" y="2338549"/>
            <a:ext cx="21971000" cy="8256012"/>
          </a:xfrm>
          <a:prstGeom prst="rect">
            <a:avLst/>
          </a:prstGeom>
        </p:spPr>
        <p:txBody>
          <a:bodyPr/>
          <a:lstStyle/>
          <a:p>
            <a:pPr lvl="1">
              <a:defRPr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t>Remove few elements in each step.</a:t>
            </a:r>
          </a:p>
          <a:p>
            <a:pPr lvl="1">
              <a:defRPr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t>Train to convergence at every step.</a:t>
            </a:r>
          </a:p>
          <a:p>
            <a:pPr lvl="1">
              <a:defRPr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t>Can a random mask compete with IMP / LRR (baselines)?</a:t>
            </a:r>
          </a:p>
        </p:txBody>
      </p:sp>
      <p:pic>
        <p:nvPicPr>
          <p:cNvPr id="329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26903" y="6016573"/>
            <a:ext cx="9559900" cy="7180010"/>
          </a:xfrm>
          <a:prstGeom prst="rect">
            <a:avLst/>
          </a:prstGeom>
          <a:ln w="12700">
            <a:miter lim="400000"/>
          </a:ln>
        </p:spPr>
      </p:pic>
      <p:sp>
        <p:nvSpPr>
          <p:cNvPr id="330" name="Neurons have low degrees at high sparsity.…"/>
          <p:cNvSpPr txBox="1"/>
          <p:nvPr/>
        </p:nvSpPr>
        <p:spPr>
          <a:xfrm>
            <a:off x="11268217" y="7980959"/>
            <a:ext cx="11256689" cy="2311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228600" indent="-228600" algn="l">
              <a:buSzPct val="100000"/>
              <a:buChar char="•"/>
              <a:defRPr sz="4800">
                <a:solidFill>
                  <a:srgbClr val="2B2B2B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t> Neurons have low degrees at high sparsity.</a:t>
            </a:r>
          </a:p>
          <a:p>
            <a:pPr marL="228600" indent="-228600" algn="l">
              <a:buSzPct val="100000"/>
              <a:buChar char="•"/>
              <a:defRPr sz="4800">
                <a:solidFill>
                  <a:srgbClr val="2B2B2B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t>Can reducing effective width help?</a:t>
            </a:r>
          </a:p>
        </p:txBody>
      </p:sp>
      <p:sp>
        <p:nvSpPr>
          <p:cNvPr id="331" name="Current work:"/>
          <p:cNvSpPr txBox="1"/>
          <p:nvPr/>
        </p:nvSpPr>
        <p:spPr>
          <a:xfrm>
            <a:off x="11276965" y="7051665"/>
            <a:ext cx="4436650" cy="8935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algn="l">
              <a:lnSpc>
                <a:spcPct val="80000"/>
              </a:lnSpc>
              <a:defRPr spc="-100" sz="5000">
                <a:solidFill>
                  <a:schemeClr val="accent1">
                    <a:hueOff val="114395"/>
                    <a:lumOff val="-24975"/>
                  </a:schemeClr>
                </a:solidFill>
                <a:latin typeface="Montserrat-Regular"/>
                <a:ea typeface="Montserrat-Regular"/>
                <a:cs typeface="Montserrat-Regular"/>
                <a:sym typeface="Montserrat-Regular"/>
              </a:defRPr>
            </a:lvl1pPr>
          </a:lstStyle>
          <a:p>
            <a:pPr>
              <a:defRPr spc="-170" sz="8500"/>
            </a:pPr>
            <a:r>
              <a:rPr spc="-100" sz="5000"/>
              <a:t>Current work: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26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Rewinding Method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0">
                <a:latin typeface="Montserrat Regular"/>
                <a:ea typeface="Montserrat Regular"/>
                <a:cs typeface="Montserrat Regular"/>
                <a:sym typeface="Montserrat Regular"/>
              </a:defRPr>
            </a:lvl1pPr>
          </a:lstStyle>
          <a:p>
            <a:pPr/>
            <a:r>
              <a:t>Rewinding Methods</a:t>
            </a:r>
          </a:p>
        </p:txBody>
      </p:sp>
      <p:sp>
        <p:nvSpPr>
          <p:cNvPr id="336" name="Frankle, J., &amp; Carbin, M. The Lottery Ticket Hypothesis: Finding Sparse, Trainable Neural Networks. In International Conference on Learning Representations.…"/>
          <p:cNvSpPr txBox="1"/>
          <p:nvPr/>
        </p:nvSpPr>
        <p:spPr>
          <a:xfrm>
            <a:off x="1150323" y="12407189"/>
            <a:ext cx="19852171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351895" indent="-351895" algn="l" defTabSz="457200">
              <a:buSzPct val="100000"/>
              <a:buAutoNum type="arabicPeriod" startAt="1"/>
              <a:defRPr sz="180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  <a:r>
              <a:t>Frankle, J., &amp; Carbin, M. The Lottery Ticket Hypothesis: Finding Sparse, Trainable Neural Networks. In </a:t>
            </a:r>
            <a:r>
              <a:rPr i="1"/>
              <a:t>International Conference on Learning Representations</a:t>
            </a:r>
            <a:r>
              <a:t>.</a:t>
            </a:r>
          </a:p>
          <a:p>
            <a:pPr algn="l" defTabSz="457200">
              <a:defRPr sz="180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  <a:r>
              <a:t>2.   Renda, A., Frankle, J., and Carbin, M. Comparing Rewinding and Fine-tuning in Neural Network Pruning. In </a:t>
            </a:r>
            <a:r>
              <a:rPr i="1"/>
              <a:t>International Conference on Learning Representations</a:t>
            </a:r>
            <a:r>
              <a:t>.</a:t>
            </a:r>
          </a:p>
        </p:txBody>
      </p:sp>
      <p:sp>
        <p:nvSpPr>
          <p:cNvPr id="337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38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39574" y="7947859"/>
            <a:ext cx="11077476" cy="3228933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  <p:sp>
        <p:nvSpPr>
          <p:cNvPr id="339" name="Iterative Magnitude Pruning:…"/>
          <p:cNvSpPr txBox="1"/>
          <p:nvPr/>
        </p:nvSpPr>
        <p:spPr>
          <a:xfrm>
            <a:off x="14623226" y="1771528"/>
            <a:ext cx="6891148" cy="1041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000">
                <a:solidFill>
                  <a:srgbClr val="002864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t>Iterative Magnitude Pruning:  </a:t>
            </a:r>
          </a:p>
          <a:p>
            <a:pPr>
              <a:defRPr sz="3000">
                <a:solidFill>
                  <a:srgbClr val="002864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t>Train, Prune, Weight Rewind repeat</a:t>
            </a:r>
          </a:p>
        </p:txBody>
      </p:sp>
      <p:sp>
        <p:nvSpPr>
          <p:cNvPr id="340" name="Learning Rate Rewinding:…"/>
          <p:cNvSpPr txBox="1"/>
          <p:nvPr/>
        </p:nvSpPr>
        <p:spPr>
          <a:xfrm>
            <a:off x="3504301" y="6875726"/>
            <a:ext cx="5982082" cy="1041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000">
                <a:solidFill>
                  <a:srgbClr val="002864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t>Learning Rate Rewinding:  </a:t>
            </a:r>
          </a:p>
          <a:p>
            <a:pPr>
              <a:defRPr sz="3000">
                <a:solidFill>
                  <a:srgbClr val="002864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t>Train, Prune, LR Rewind repeat</a:t>
            </a:r>
          </a:p>
        </p:txBody>
      </p:sp>
      <p:pic>
        <p:nvPicPr>
          <p:cNvPr id="341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3680820" y="2965377"/>
            <a:ext cx="9276940" cy="3739384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  <p:sp>
        <p:nvSpPr>
          <p:cNvPr id="342" name="Sparse…"/>
          <p:cNvSpPr txBox="1"/>
          <p:nvPr/>
        </p:nvSpPr>
        <p:spPr>
          <a:xfrm>
            <a:off x="20573325" y="5664009"/>
            <a:ext cx="2958935" cy="8032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>
              <a:defRPr>
                <a:solidFill>
                  <a:srgbClr val="EB3300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t>Sparse </a:t>
            </a:r>
          </a:p>
          <a:p>
            <a:pPr>
              <a:defRPr>
                <a:solidFill>
                  <a:srgbClr val="EB3300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t>Initialization</a:t>
            </a:r>
          </a:p>
        </p:txBody>
      </p:sp>
      <p:sp>
        <p:nvSpPr>
          <p:cNvPr id="343" name="Finetuned…"/>
          <p:cNvSpPr txBox="1"/>
          <p:nvPr/>
        </p:nvSpPr>
        <p:spPr>
          <a:xfrm>
            <a:off x="10224492" y="9949867"/>
            <a:ext cx="1703833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>
                <a:solidFill>
                  <a:srgbClr val="EB3300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t>Finetuned</a:t>
            </a:r>
          </a:p>
          <a:p>
            <a:pPr>
              <a:defRPr>
                <a:solidFill>
                  <a:srgbClr val="EB3300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t>Weights</a:t>
            </a:r>
          </a:p>
        </p:txBody>
      </p:sp>
      <p:sp>
        <p:nvSpPr>
          <p:cNvPr id="344" name="IMP finds a sparse network.…"/>
          <p:cNvSpPr txBox="1"/>
          <p:nvPr>
            <p:ph type="body" sz="quarter" idx="1"/>
          </p:nvPr>
        </p:nvSpPr>
        <p:spPr>
          <a:xfrm>
            <a:off x="13592795" y="7965306"/>
            <a:ext cx="9302340" cy="3194038"/>
          </a:xfrm>
          <a:prstGeom prst="rect">
            <a:avLst/>
          </a:prstGeom>
        </p:spPr>
        <p:txBody>
          <a:bodyPr/>
          <a:lstStyle/>
          <a:p>
            <a:pPr marL="609599" indent="-609599">
              <a:defRPr sz="4000"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t>IMP finds a sparse network.</a:t>
            </a:r>
          </a:p>
          <a:p>
            <a:pPr marL="609599" indent="-609599">
              <a:defRPr sz="4000"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t>But LRR performs better!</a:t>
            </a:r>
          </a:p>
          <a:p>
            <a:pPr marL="609599" indent="-609599">
              <a:defRPr sz="4000"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t>What can we learn from LRR?</a:t>
            </a:r>
          </a:p>
        </p:txBody>
      </p:sp>
      <p:sp>
        <p:nvSpPr>
          <p:cNvPr id="345" name="How to find a sparse network?…"/>
          <p:cNvSpPr txBox="1"/>
          <p:nvPr/>
        </p:nvSpPr>
        <p:spPr>
          <a:xfrm>
            <a:off x="556321" y="2990828"/>
            <a:ext cx="7278878" cy="2849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 marL="518159" indent="-518159" algn="l" defTabSz="2072588">
              <a:lnSpc>
                <a:spcPct val="90000"/>
              </a:lnSpc>
              <a:spcBef>
                <a:spcPts val="3800"/>
              </a:spcBef>
              <a:buSzPct val="123000"/>
              <a:buChar char="•"/>
              <a:defRPr sz="3400">
                <a:solidFill>
                  <a:srgbClr val="000000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t>How to find a sparse network?</a:t>
            </a:r>
          </a:p>
          <a:p>
            <a:pPr lvl="1" marL="1036320" indent="-518160" algn="l" defTabSz="2072588">
              <a:lnSpc>
                <a:spcPct val="90000"/>
              </a:lnSpc>
              <a:spcBef>
                <a:spcPts val="3800"/>
              </a:spcBef>
              <a:buSzPct val="123000"/>
              <a:buChar char="•"/>
              <a:defRPr sz="3400">
                <a:solidFill>
                  <a:srgbClr val="000000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t>Identify structure.</a:t>
            </a:r>
          </a:p>
          <a:p>
            <a:pPr lvl="1" marL="1036320" indent="-518160" algn="l" defTabSz="2072588">
              <a:lnSpc>
                <a:spcPct val="90000"/>
              </a:lnSpc>
              <a:spcBef>
                <a:spcPts val="3800"/>
              </a:spcBef>
              <a:buSzPct val="123000"/>
              <a:buChar char="•"/>
              <a:defRPr sz="3400">
                <a:solidFill>
                  <a:srgbClr val="000000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t>Initialize weights.</a:t>
            </a:r>
          </a:p>
        </p:txBody>
      </p:sp>
      <p:pic>
        <p:nvPicPr>
          <p:cNvPr id="346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939574" y="3003528"/>
            <a:ext cx="3176849" cy="3254333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Class="entr" nodeType="after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Class="entr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after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Class="entr" nodeType="afterEffect" presetSubtype="0" presetID="1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Class="entr" nodeType="clickEffect" presetSubtype="0" presetID="1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Class="entr" nodeType="afterEffect" presetSubtype="0" presetID="1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Class="entr" nodeType="afterEffect" presetSubtype="0" presetID="1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Class="entr" nodeType="clickEffect" presetSubtype="0" presetID="1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7" fill="hold"/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Class="entr" nodeType="clickEffect" presetSubtype="0" presetID="1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42" grpId="6"/>
      <p:bldP build="whole" bldLvl="1" animBg="1" rev="0" advAuto="0" spid="345" grpId="2"/>
      <p:bldP build="whole" bldLvl="1" animBg="1" rev="0" advAuto="0" spid="340" grpId="8"/>
      <p:bldP build="whole" bldLvl="1" animBg="1" rev="0" advAuto="0" spid="336" grpId="11"/>
      <p:bldP build="whole" bldLvl="1" animBg="1" rev="0" advAuto="0" spid="346" grpId="3"/>
      <p:bldP build="whole" bldLvl="1" animBg="1" rev="0" advAuto="0" spid="343" grpId="9"/>
      <p:bldP build="whole" bldLvl="1" animBg="1" rev="0" advAuto="0" spid="339" grpId="4"/>
      <p:bldP build="whole" bldLvl="1" animBg="1" rev="0" advAuto="0" spid="341" grpId="5"/>
      <p:bldP build="whole" bldLvl="1" animBg="1" rev="0" advAuto="0" spid="335" grpId="1"/>
      <p:bldP build="whole" bldLvl="1" animBg="1" rev="0" advAuto="0" spid="338" grpId="7"/>
      <p:bldP build="whole" bldLvl="1" animBg="1" rev="0" advAuto="0" spid="344" grpId="1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Deep learning is overparametrized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0">
                <a:latin typeface="Montserrat Regular"/>
                <a:ea typeface="Montserrat Regular"/>
                <a:cs typeface="Montserrat Regular"/>
                <a:sym typeface="Montserrat Regular"/>
              </a:defRPr>
            </a:lvl1pPr>
          </a:lstStyle>
          <a:p>
            <a:pPr/>
            <a:r>
              <a:t>Deep learning is overparametrized</a:t>
            </a:r>
          </a:p>
        </p:txBody>
      </p:sp>
      <p:sp>
        <p:nvSpPr>
          <p:cNvPr id="170" name="Models are heavily overparametrized with billions of parameters.…"/>
          <p:cNvSpPr txBox="1"/>
          <p:nvPr>
            <p:ph type="body" idx="1"/>
          </p:nvPr>
        </p:nvSpPr>
        <p:spPr>
          <a:xfrm>
            <a:off x="1206500" y="2799641"/>
            <a:ext cx="19555298" cy="8256012"/>
          </a:xfrm>
          <a:prstGeom prst="rect">
            <a:avLst/>
          </a:prstGeom>
        </p:spPr>
        <p:txBody>
          <a:bodyPr/>
          <a:lstStyle/>
          <a:p>
            <a:pPr>
              <a:defRPr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t>Models are heavily overparametrized with billions of parameters. </a:t>
            </a:r>
          </a:p>
          <a:p>
            <a:pPr lvl="1">
              <a:defRPr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t>175 billion parameters in ChatGPT!!!</a:t>
            </a:r>
          </a:p>
          <a:p>
            <a:pPr lvl="1">
              <a:defRPr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t>Training GPT3 costs 1-5 Million USD!</a:t>
            </a:r>
            <a:r>
              <a:rPr baseline="31999"/>
              <a:t>3</a:t>
            </a:r>
          </a:p>
        </p:txBody>
      </p:sp>
      <p:pic>
        <p:nvPicPr>
          <p:cNvPr id="171" name="Picture 7" descr="Picture 7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980924" y="7391086"/>
            <a:ext cx="8485431" cy="3779347"/>
          </a:xfrm>
          <a:prstGeom prst="rect">
            <a:avLst/>
          </a:prstGeom>
          <a:ln w="12700">
            <a:miter lim="400000"/>
          </a:ln>
        </p:spPr>
      </p:pic>
      <p:pic>
        <p:nvPicPr>
          <p:cNvPr id="172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422568" y="7491400"/>
            <a:ext cx="8334091" cy="4328271"/>
          </a:xfrm>
          <a:prstGeom prst="rect">
            <a:avLst/>
          </a:prstGeom>
          <a:ln w="12700">
            <a:miter lim="400000"/>
          </a:ln>
        </p:spPr>
      </p:pic>
      <p:sp>
        <p:nvSpPr>
          <p:cNvPr id="173" name="Image source (left): https://vega.github.io/editor/#/…"/>
          <p:cNvSpPr txBox="1"/>
          <p:nvPr/>
        </p:nvSpPr>
        <p:spPr>
          <a:xfrm>
            <a:off x="1117941" y="12467380"/>
            <a:ext cx="22148119" cy="11979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444500" indent="-444500" algn="l">
              <a:buSzPct val="100000"/>
              <a:buAutoNum type="arabicPeriod" startAt="1"/>
              <a:defRPr>
                <a:solidFill>
                  <a:srgbClr val="000000"/>
                </a:solidFill>
              </a:defRPr>
            </a:pPr>
            <a:r>
              <a:t>Image source (left): </a:t>
            </a:r>
            <a:r>
              <a:rPr u="sng">
                <a:hlinkClick r:id="rId5" invalidUrl="" action="" tgtFrame="" tooltip="" history="1" highlightClick="0" endSnd="0"/>
              </a:rPr>
              <a:t>https://vega.github.io/editor/#/</a:t>
            </a:r>
          </a:p>
          <a:p>
            <a:pPr marL="444500" indent="-444500" algn="l">
              <a:buSzPct val="100000"/>
              <a:buAutoNum type="arabicPeriod" startAt="1"/>
              <a:defRPr>
                <a:solidFill>
                  <a:srgbClr val="000000"/>
                </a:solidFill>
              </a:defRPr>
            </a:pPr>
            <a:r>
              <a:t>Image source (right):</a:t>
            </a:r>
            <a:r>
              <a:rPr u="sng">
                <a:hlinkClick r:id="rId6" invalidUrl="" action="" tgtFrame="" tooltip="" history="1" highlightClick="0" endSnd="0"/>
              </a:rPr>
              <a:t>https://www.technologyreview.com/2019/06/06/239031</a:t>
            </a:r>
          </a:p>
          <a:p>
            <a:pPr marL="444500" indent="-444500" algn="l">
              <a:buSzPct val="100000"/>
              <a:buAutoNum type="arabicPeriod" startAt="1"/>
              <a:defRPr>
                <a:solidFill>
                  <a:srgbClr val="000000"/>
                </a:solidFill>
              </a:defRPr>
            </a:pPr>
            <a:r>
              <a:rPr u="sng">
                <a:hlinkClick r:id="rId7" invalidUrl="" action="" tgtFrame="" tooltip="" history="1" highlightClick="0" endSnd="0"/>
              </a:rPr>
              <a:t>https://www.mosaicml.com/blog/gpt-3-quality-for-500k</a:t>
            </a:r>
          </a:p>
        </p:txBody>
      </p:sp>
      <p:sp>
        <p:nvSpPr>
          <p:cNvPr id="174" name="Slide Number"/>
          <p:cNvSpPr txBox="1"/>
          <p:nvPr>
            <p:ph type="sldNum" sz="quarter" idx="2"/>
          </p:nvPr>
        </p:nvSpPr>
        <p:spPr>
          <a:xfrm>
            <a:off x="12065050" y="13080999"/>
            <a:ext cx="241403" cy="3746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Pruning a deep neural network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0">
                <a:latin typeface="Montserrat Regular"/>
                <a:ea typeface="Montserrat Regular"/>
                <a:cs typeface="Montserrat Regular"/>
                <a:sym typeface="Montserrat Regular"/>
              </a:defRPr>
            </a:lvl1pPr>
          </a:lstStyle>
          <a:p>
            <a:pPr/>
            <a:r>
              <a:t>Pruning a deep neural network</a:t>
            </a:r>
          </a:p>
        </p:txBody>
      </p:sp>
      <p:sp>
        <p:nvSpPr>
          <p:cNvPr id="179" name="Networks are heavily overparametrized, which aids generalisation, but is computationally expensive.…"/>
          <p:cNvSpPr txBox="1"/>
          <p:nvPr>
            <p:ph type="body" sz="half" idx="1"/>
          </p:nvPr>
        </p:nvSpPr>
        <p:spPr>
          <a:xfrm>
            <a:off x="1497362" y="6656202"/>
            <a:ext cx="21971001" cy="5871290"/>
          </a:xfrm>
          <a:prstGeom prst="rect">
            <a:avLst/>
          </a:prstGeom>
        </p:spPr>
        <p:txBody>
          <a:bodyPr/>
          <a:lstStyle/>
          <a:p>
            <a:pPr marL="542544" indent="-542544" defTabSz="2170121">
              <a:spcBef>
                <a:spcPts val="4000"/>
              </a:spcBef>
              <a:defRPr sz="4272"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t>Networks are heavily overparametrized, which aids generalisation, but is computationally expensive.</a:t>
            </a:r>
          </a:p>
          <a:p>
            <a:pPr marL="542544" indent="-542544" defTabSz="2170121">
              <a:spcBef>
                <a:spcPts val="4000"/>
              </a:spcBef>
              <a:defRPr sz="4272"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t>Pruning removes parameters in the network (ideally) without compromising performance.</a:t>
            </a:r>
          </a:p>
          <a:p>
            <a:pPr marL="542544" indent="-542544" defTabSz="2170121">
              <a:spcBef>
                <a:spcPts val="4000"/>
              </a:spcBef>
              <a:defRPr sz="4272"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t>Makes the network efficient as fewer parameters need to be retained.</a:t>
            </a:r>
          </a:p>
          <a:p>
            <a:pPr marL="542544" indent="-542544" defTabSz="2170121">
              <a:spcBef>
                <a:spcPts val="4000"/>
              </a:spcBef>
              <a:defRPr sz="4272"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t>Can give an insight into the learnt representation by identifying the most influential parameters.</a:t>
            </a:r>
          </a:p>
        </p:txBody>
      </p:sp>
      <p:pic>
        <p:nvPicPr>
          <p:cNvPr id="180" name="Screenshot 2023-01-27 at 11-50-02 ER.drawio - diagrams.net.png" descr="Screenshot 2023-01-27 at 11-50-02 ER.drawio - diagrams.net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802439" y="2488251"/>
            <a:ext cx="12779122" cy="3868818"/>
          </a:xfrm>
          <a:prstGeom prst="rect">
            <a:avLst/>
          </a:prstGeom>
          <a:ln w="12700">
            <a:miter lim="400000"/>
          </a:ln>
        </p:spPr>
      </p:pic>
      <p:sp>
        <p:nvSpPr>
          <p:cNvPr id="181" name="Slide Number"/>
          <p:cNvSpPr txBox="1"/>
          <p:nvPr>
            <p:ph type="sldNum" sz="quarter" idx="2"/>
          </p:nvPr>
        </p:nvSpPr>
        <p:spPr>
          <a:xfrm>
            <a:off x="12065050" y="13080999"/>
            <a:ext cx="241403" cy="3746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parse training is hard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0">
                <a:latin typeface="Montserrat Regular"/>
                <a:ea typeface="Montserrat Regular"/>
                <a:cs typeface="Montserrat Regular"/>
                <a:sym typeface="Montserrat Regular"/>
              </a:defRPr>
            </a:lvl1pPr>
          </a:lstStyle>
          <a:p>
            <a:pPr/>
            <a:r>
              <a:t>Sparse training is hard</a:t>
            </a:r>
          </a:p>
        </p:txBody>
      </p:sp>
      <p:sp>
        <p:nvSpPr>
          <p:cNvPr id="184" name="Training a sparse network from scratch is a challenge!…"/>
          <p:cNvSpPr txBox="1"/>
          <p:nvPr>
            <p:ph type="body" idx="1"/>
          </p:nvPr>
        </p:nvSpPr>
        <p:spPr>
          <a:xfrm>
            <a:off x="1206500" y="2848215"/>
            <a:ext cx="21971000" cy="8256011"/>
          </a:xfrm>
          <a:prstGeom prst="rect">
            <a:avLst/>
          </a:prstGeom>
        </p:spPr>
        <p:txBody>
          <a:bodyPr/>
          <a:lstStyle/>
          <a:p>
            <a:pPr>
              <a:defRPr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t>Training a sparse network from scratch is a challenge!</a:t>
            </a:r>
          </a:p>
          <a:p>
            <a:pPr lvl="1">
              <a:defRPr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t>SGD converges slowly.</a:t>
            </a:r>
          </a:p>
          <a:p>
            <a:pPr lvl="1">
              <a:defRPr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t>Standard initialisations are problematic.</a:t>
            </a:r>
          </a:p>
          <a:p>
            <a:pPr>
              <a:defRPr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t>The Lottery Ticket Hypothesis provides provides an answer!</a:t>
            </a:r>
          </a:p>
          <a:p>
            <a:pPr lvl="1">
              <a:defRPr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t>But finding one is expensive :(</a:t>
            </a:r>
          </a:p>
        </p:txBody>
      </p:sp>
      <p:sp>
        <p:nvSpPr>
          <p:cNvPr id="185" name="Slide Number"/>
          <p:cNvSpPr txBox="1"/>
          <p:nvPr>
            <p:ph type="sldNum" sz="quarter" idx="2"/>
          </p:nvPr>
        </p:nvSpPr>
        <p:spPr>
          <a:xfrm>
            <a:off x="12065050" y="13080999"/>
            <a:ext cx="241403" cy="3746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86" name="Picture 8" descr="Picture 8"/>
          <p:cNvPicPr>
            <a:picLocks noChangeAspect="1"/>
          </p:cNvPicPr>
          <p:nvPr/>
        </p:nvPicPr>
        <p:blipFill>
          <a:blip r:embed="rId2">
            <a:extLst/>
          </a:blip>
          <a:srcRect l="15339" t="12995" r="17521" b="4642"/>
          <a:stretch>
            <a:fillRect/>
          </a:stretch>
        </p:blipFill>
        <p:spPr>
          <a:xfrm>
            <a:off x="19997609" y="2810631"/>
            <a:ext cx="3970825" cy="7100455"/>
          </a:xfrm>
          <a:prstGeom prst="rect">
            <a:avLst/>
          </a:prstGeom>
          <a:ln w="12700">
            <a:miter lim="400000"/>
          </a:ln>
        </p:spPr>
      </p:pic>
      <p:sp>
        <p:nvSpPr>
          <p:cNvPr id="187" name="TextBox 9"/>
          <p:cNvSpPr txBox="1"/>
          <p:nvPr/>
        </p:nvSpPr>
        <p:spPr>
          <a:xfrm>
            <a:off x="21427564" y="10213361"/>
            <a:ext cx="1615466" cy="280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l" defTabSz="914400">
              <a:defRPr sz="1400">
                <a:solidFill>
                  <a:srgbClr val="AFDBEE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©</a:t>
            </a:r>
            <a:r>
              <a:t> Valentina Galata</a:t>
            </a:r>
          </a:p>
        </p:txBody>
      </p:sp>
      <p:sp>
        <p:nvSpPr>
          <p:cNvPr id="188" name="Kuznedelev, D., Kurtic, E., Iofinova, E., Frantar, E., Peste, A., &amp; Alistarh, D. (2023). Accurate Neural Network Pruning Requires Rethinking Sparse Optimization. arXiv preprint arXiv:2308.02060.…"/>
          <p:cNvSpPr txBox="1"/>
          <p:nvPr/>
        </p:nvSpPr>
        <p:spPr>
          <a:xfrm>
            <a:off x="1117941" y="12446631"/>
            <a:ext cx="23145904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351895" indent="-351895" algn="l" defTabSz="457200">
              <a:buSzPct val="100000"/>
              <a:buAutoNum type="arabicPeriod" startAt="1"/>
              <a:defRPr sz="210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  <a:r>
              <a:t>Kuznedelev, D., Kurtic, E., Iofinova, E., Frantar, E., Peste, A., &amp; Alistarh, D. (2023). Accurate Neural Network Pruning Requires Rethinking Sparse Optimization. </a:t>
            </a:r>
            <a:r>
              <a:rPr i="1"/>
              <a:t>arXiv preprint arXiv:2308.02060</a:t>
            </a:r>
            <a:r>
              <a:t>.</a:t>
            </a:r>
          </a:p>
          <a:p>
            <a:pPr marL="351895" indent="-351895" algn="l" defTabSz="457200">
              <a:buSzPct val="100000"/>
              <a:buAutoNum type="arabicPeriod" startAt="1"/>
              <a:defRPr sz="210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  <a:r>
              <a:t>Frankle, J., &amp; Carbin, M. The Lottery Ticket Hypothesis: Finding Sparse, Trainable Neural Networks. In </a:t>
            </a:r>
            <a:r>
              <a:rPr i="1"/>
              <a:t>International Conference on Learning Representations</a:t>
            </a:r>
            <a:r>
              <a:t>.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86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Lottery Ticket Hypothesi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0">
                <a:latin typeface="Montserrat Regular"/>
                <a:ea typeface="Montserrat Regular"/>
                <a:cs typeface="Montserrat Regular"/>
                <a:sym typeface="Montserrat Regular"/>
              </a:defRPr>
            </a:lvl1pPr>
          </a:lstStyle>
          <a:p>
            <a:pPr/>
            <a:r>
              <a:t>Lottery Ticket Hypothesis</a:t>
            </a:r>
          </a:p>
        </p:txBody>
      </p:sp>
      <p:sp>
        <p:nvSpPr>
          <p:cNvPr id="191" name="A dense network contains a sparse network which can be isolated and trained from scratch (with the same weights) to achieve the same performance (or better) as the dense network i.e. the lottery ticket."/>
          <p:cNvSpPr txBox="1"/>
          <p:nvPr>
            <p:ph type="body" idx="1"/>
          </p:nvPr>
        </p:nvSpPr>
        <p:spPr>
          <a:xfrm>
            <a:off x="1206500" y="2799641"/>
            <a:ext cx="21971000" cy="10073116"/>
          </a:xfrm>
          <a:prstGeom prst="rect">
            <a:avLst/>
          </a:prstGeom>
        </p:spPr>
        <p:txBody>
          <a:bodyPr/>
          <a:lstStyle>
            <a:lvl1pPr>
              <a:defRPr>
                <a:latin typeface="Montserrat Regular"/>
                <a:ea typeface="Montserrat Regular"/>
                <a:cs typeface="Montserrat Regular"/>
                <a:sym typeface="Montserrat Regular"/>
              </a:defRPr>
            </a:lvl1pPr>
          </a:lstStyle>
          <a:p>
            <a:pPr/>
            <a:r>
              <a:t>A dense network contains a sparse network which can be isolated and trained from scratch (with the same weights) to achieve the same performance (or better) as the dense network i.e. the lottery ticket.</a:t>
            </a:r>
          </a:p>
        </p:txBody>
      </p:sp>
      <p:sp>
        <p:nvSpPr>
          <p:cNvPr id="192" name="Frankle, J., &amp; Carbin, M. The Lottery Ticket Hypothesis: Finding Sparse, Trainable Neural Networks. In International Conference on Learning Representations.…"/>
          <p:cNvSpPr txBox="1"/>
          <p:nvPr/>
        </p:nvSpPr>
        <p:spPr>
          <a:xfrm>
            <a:off x="1117941" y="12596463"/>
            <a:ext cx="22148119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351895" indent="-351895" algn="l" defTabSz="457200">
              <a:buSzPct val="100000"/>
              <a:buAutoNum type="arabicPeriod" startAt="1"/>
              <a:defRPr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  <a:r>
              <a:t>Frankle, J., &amp; Carbin, M. The Lottery Ticket Hypothesis: Finding Sparse, Trainable Neural Networks. In </a:t>
            </a:r>
            <a:r>
              <a:rPr i="1"/>
              <a:t>International Conference on Learning Representations</a:t>
            </a:r>
            <a:r>
              <a:t>.</a:t>
            </a:r>
          </a:p>
          <a:p>
            <a:pPr marL="351895" indent="-351895" algn="l" defTabSz="457200">
              <a:buSzPct val="100000"/>
              <a:buAutoNum type="arabicPeriod" startAt="1"/>
              <a:defRPr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  <a:r>
              <a:t>Image Source: </a:t>
            </a:r>
            <a:r>
              <a:rPr u="sng">
                <a:hlinkClick r:id="rId3" invalidUrl="" action="" tgtFrame="" tooltip="" history="1" highlightClick="0" endSnd="0"/>
              </a:rPr>
              <a:t>https://www.istockphoto.com/de/vektor/gl%C3%BCcksrad-objekt-isoliert-auf-wei%C3%9Fem-hintergrund-gm1458863614-493362869</a:t>
            </a:r>
          </a:p>
        </p:txBody>
      </p:sp>
      <p:pic>
        <p:nvPicPr>
          <p:cNvPr id="193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966541" y="5617297"/>
            <a:ext cx="1708595" cy="2481405"/>
          </a:xfrm>
          <a:prstGeom prst="rect">
            <a:avLst/>
          </a:prstGeom>
          <a:ln w="12700">
            <a:miter lim="400000"/>
          </a:ln>
        </p:spPr>
      </p:pic>
      <p:pic>
        <p:nvPicPr>
          <p:cNvPr id="194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9763438" y="8008209"/>
            <a:ext cx="4114801" cy="736601"/>
          </a:xfrm>
          <a:prstGeom prst="rect">
            <a:avLst/>
          </a:prstGeom>
          <a:ln w="12700">
            <a:miter lim="400000"/>
          </a:ln>
        </p:spPr>
      </p:pic>
      <p:sp>
        <p:nvSpPr>
          <p:cNvPr id="195" name="2"/>
          <p:cNvSpPr txBox="1"/>
          <p:nvPr/>
        </p:nvSpPr>
        <p:spPr>
          <a:xfrm>
            <a:off x="12092482" y="7546698"/>
            <a:ext cx="199036" cy="2751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200">
                <a:solidFill>
                  <a:srgbClr val="000000"/>
                </a:solidFill>
              </a:defRPr>
            </a:lvl1pPr>
          </a:lstStyle>
          <a:p>
            <a:pPr/>
            <a:r>
              <a:t>2</a:t>
            </a:r>
          </a:p>
        </p:txBody>
      </p:sp>
      <p:pic>
        <p:nvPicPr>
          <p:cNvPr id="196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4334259" y="5466240"/>
            <a:ext cx="5228452" cy="5497344"/>
          </a:xfrm>
          <a:prstGeom prst="rect">
            <a:avLst/>
          </a:prstGeom>
          <a:ln w="12700">
            <a:miter lim="400000"/>
          </a:ln>
        </p:spPr>
      </p:pic>
      <p:pic>
        <p:nvPicPr>
          <p:cNvPr id="197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4079699" y="5468144"/>
            <a:ext cx="5227718" cy="5493535"/>
          </a:xfrm>
          <a:prstGeom prst="rect">
            <a:avLst/>
          </a:prstGeom>
          <a:ln w="12700">
            <a:miter lim="400000"/>
          </a:ln>
        </p:spPr>
      </p:pic>
      <p:pic>
        <p:nvPicPr>
          <p:cNvPr id="198" name="Image" descr="Image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4079699" y="5466240"/>
            <a:ext cx="5227718" cy="5497344"/>
          </a:xfrm>
          <a:prstGeom prst="rect">
            <a:avLst/>
          </a:prstGeom>
          <a:ln w="12700">
            <a:miter lim="400000"/>
          </a:ln>
        </p:spPr>
      </p:pic>
      <p:sp>
        <p:nvSpPr>
          <p:cNvPr id="199" name="Slide Number"/>
          <p:cNvSpPr txBox="1"/>
          <p:nvPr>
            <p:ph type="sldNum" sz="quarter" idx="2"/>
          </p:nvPr>
        </p:nvSpPr>
        <p:spPr>
          <a:xfrm>
            <a:off x="12065050" y="13080999"/>
            <a:ext cx="241403" cy="3746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1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Class="entr" nodeType="after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afterEffect" presetSubtype="0" presetID="1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Class="entr" nodeType="clickEffect" presetSubtype="0" presetID="1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97" grpId="2"/>
      <p:bldP build="whole" bldLvl="1" animBg="1" rev="0" advAuto="0" spid="194" grpId="6"/>
      <p:bldP build="whole" bldLvl="1" animBg="1" rev="0" advAuto="0" spid="196" grpId="7"/>
      <p:bldP build="whole" bldLvl="1" animBg="1" rev="0" advAuto="0" spid="198" grpId="3"/>
      <p:bldP build="whole" bldLvl="1" animBg="1" rev="0" advAuto="0" spid="193" grpId="4"/>
      <p:bldP build="p" bldLvl="5" animBg="1" rev="0" advAuto="0" spid="191" grpId="1"/>
      <p:bldP build="whole" bldLvl="1" animBg="1" rev="0" advAuto="0" spid="195" grpId="5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Finding a lottery ticke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0">
                <a:latin typeface="Montserrat Regular"/>
                <a:ea typeface="Montserrat Regular"/>
                <a:cs typeface="Montserrat Regular"/>
                <a:sym typeface="Montserrat Regular"/>
              </a:defRPr>
            </a:lvl1pPr>
          </a:lstStyle>
          <a:p>
            <a:pPr/>
            <a:r>
              <a:t>Finding a lottery ticket</a:t>
            </a:r>
          </a:p>
        </p:txBody>
      </p:sp>
      <p:sp>
        <p:nvSpPr>
          <p:cNvPr id="204" name="Iterative Magnitude Pruning (IMP)1 finds a Lottery Ticket."/>
          <p:cNvSpPr txBox="1"/>
          <p:nvPr>
            <p:ph type="body" idx="1"/>
          </p:nvPr>
        </p:nvSpPr>
        <p:spPr>
          <a:xfrm>
            <a:off x="1206500" y="2909809"/>
            <a:ext cx="21971000" cy="8256012"/>
          </a:xfrm>
          <a:prstGeom prst="rect">
            <a:avLst/>
          </a:prstGeom>
        </p:spPr>
        <p:txBody>
          <a:bodyPr/>
          <a:lstStyle/>
          <a:p>
            <a:pPr>
              <a:defRPr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t>Iterative Magnitude Pruning (IMP)</a:t>
            </a:r>
            <a:r>
              <a:rPr baseline="31999"/>
              <a:t>1</a:t>
            </a:r>
            <a:r>
              <a:t> finds a Lottery Ticket.</a:t>
            </a:r>
          </a:p>
        </p:txBody>
      </p:sp>
      <p:pic>
        <p:nvPicPr>
          <p:cNvPr id="205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089127" y="5488293"/>
            <a:ext cx="4132127" cy="4343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06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761485" y="5488293"/>
            <a:ext cx="4132127" cy="43434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07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786179" y="7350950"/>
            <a:ext cx="1065664" cy="618086"/>
          </a:xfrm>
          <a:prstGeom prst="rect">
            <a:avLst/>
          </a:prstGeom>
          <a:ln w="12700">
            <a:miter lim="400000"/>
          </a:ln>
        </p:spPr>
      </p:pic>
      <p:pic>
        <p:nvPicPr>
          <p:cNvPr id="208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6130896" y="7477950"/>
            <a:ext cx="1065664" cy="618086"/>
          </a:xfrm>
          <a:prstGeom prst="rect">
            <a:avLst/>
          </a:prstGeom>
          <a:ln w="12700">
            <a:miter lim="400000"/>
          </a:ln>
        </p:spPr>
      </p:pic>
      <p:pic>
        <p:nvPicPr>
          <p:cNvPr id="209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0458537" y="7477950"/>
            <a:ext cx="1065664" cy="618086"/>
          </a:xfrm>
          <a:prstGeom prst="rect">
            <a:avLst/>
          </a:prstGeom>
          <a:ln w="12700">
            <a:miter lim="400000"/>
          </a:ln>
        </p:spPr>
      </p:pic>
      <p:pic>
        <p:nvPicPr>
          <p:cNvPr id="210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027561" y="4634866"/>
            <a:ext cx="902468" cy="408665"/>
          </a:xfrm>
          <a:prstGeom prst="rect">
            <a:avLst/>
          </a:prstGeom>
          <a:ln w="12700">
            <a:miter lim="400000"/>
          </a:ln>
        </p:spPr>
      </p:pic>
      <p:pic>
        <p:nvPicPr>
          <p:cNvPr id="211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20544668" y="4078063"/>
            <a:ext cx="1065664" cy="1547672"/>
          </a:xfrm>
          <a:prstGeom prst="rect">
            <a:avLst/>
          </a:prstGeom>
          <a:ln w="12700">
            <a:miter lim="400000"/>
          </a:ln>
        </p:spPr>
      </p:pic>
      <p:sp>
        <p:nvSpPr>
          <p:cNvPr id="212" name="Sparse Trainable Subnetwork"/>
          <p:cNvSpPr txBox="1"/>
          <p:nvPr/>
        </p:nvSpPr>
        <p:spPr>
          <a:xfrm>
            <a:off x="21492798" y="5861429"/>
            <a:ext cx="2959590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>
                <a:latin typeface="Montserrat Regular"/>
                <a:ea typeface="Montserrat Regular"/>
                <a:cs typeface="Montserrat Regular"/>
                <a:sym typeface="Montserrat Regular"/>
              </a:defRPr>
            </a:lvl1pPr>
          </a:lstStyle>
          <a:p>
            <a:pPr/>
            <a:r>
              <a:t>Sparse Trainable Subnetwork</a:t>
            </a:r>
          </a:p>
        </p:txBody>
      </p:sp>
      <p:pic>
        <p:nvPicPr>
          <p:cNvPr id="213" name="Image" descr="Image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7438757" y="5677256"/>
            <a:ext cx="4130373" cy="4343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14" name="Image" descr="Image"/>
          <p:cNvPicPr>
            <a:picLocks noChangeAspect="1"/>
          </p:cNvPicPr>
          <p:nvPr/>
        </p:nvPicPr>
        <p:blipFill>
          <a:blip r:embed="rId9">
            <a:extLst/>
          </a:blip>
          <a:srcRect l="0" t="0" r="0" b="0"/>
          <a:stretch>
            <a:fillRect/>
          </a:stretch>
        </p:blipFill>
        <p:spPr>
          <a:xfrm>
            <a:off x="17433844" y="5673088"/>
            <a:ext cx="4140201" cy="4351916"/>
          </a:xfrm>
          <a:prstGeom prst="rect">
            <a:avLst/>
          </a:prstGeom>
          <a:ln w="12700">
            <a:miter lim="400000"/>
          </a:ln>
        </p:spPr>
      </p:pic>
      <p:sp>
        <p:nvSpPr>
          <p:cNvPr id="215" name="Dingbat Tick"/>
          <p:cNvSpPr/>
          <p:nvPr/>
        </p:nvSpPr>
        <p:spPr>
          <a:xfrm>
            <a:off x="21185426" y="6076197"/>
            <a:ext cx="430054" cy="40866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52" h="20404" fill="norm" stroke="1" extrusionOk="0">
                <a:moveTo>
                  <a:pt x="19340" y="6"/>
                </a:moveTo>
                <a:cubicBezTo>
                  <a:pt x="18911" y="-308"/>
                  <a:pt x="8317" y="11620"/>
                  <a:pt x="6423" y="13985"/>
                </a:cubicBezTo>
                <a:cubicBezTo>
                  <a:pt x="6323" y="14108"/>
                  <a:pt x="6215" y="14226"/>
                  <a:pt x="6090" y="14370"/>
                </a:cubicBezTo>
                <a:cubicBezTo>
                  <a:pt x="5960" y="14216"/>
                  <a:pt x="5854" y="14096"/>
                  <a:pt x="5755" y="13971"/>
                </a:cubicBezTo>
                <a:cubicBezTo>
                  <a:pt x="4964" y="12967"/>
                  <a:pt x="4458" y="12167"/>
                  <a:pt x="3657" y="11171"/>
                </a:cubicBezTo>
                <a:cubicBezTo>
                  <a:pt x="3337" y="10773"/>
                  <a:pt x="2972" y="10410"/>
                  <a:pt x="2634" y="10026"/>
                </a:cubicBezTo>
                <a:cubicBezTo>
                  <a:pt x="2472" y="9843"/>
                  <a:pt x="2283" y="9849"/>
                  <a:pt x="2071" y="9915"/>
                </a:cubicBezTo>
                <a:cubicBezTo>
                  <a:pt x="1856" y="9981"/>
                  <a:pt x="1574" y="9982"/>
                  <a:pt x="1303" y="10152"/>
                </a:cubicBezTo>
                <a:cubicBezTo>
                  <a:pt x="1209" y="10262"/>
                  <a:pt x="1332" y="10438"/>
                  <a:pt x="1349" y="10609"/>
                </a:cubicBezTo>
                <a:cubicBezTo>
                  <a:pt x="1369" y="10821"/>
                  <a:pt x="603" y="10792"/>
                  <a:pt x="203" y="11061"/>
                </a:cubicBezTo>
                <a:cubicBezTo>
                  <a:pt x="111" y="11123"/>
                  <a:pt x="286" y="11375"/>
                  <a:pt x="227" y="11440"/>
                </a:cubicBezTo>
                <a:cubicBezTo>
                  <a:pt x="51" y="11634"/>
                  <a:pt x="-61" y="11588"/>
                  <a:pt x="36" y="11826"/>
                </a:cubicBezTo>
                <a:cubicBezTo>
                  <a:pt x="896" y="13941"/>
                  <a:pt x="2182" y="15733"/>
                  <a:pt x="3218" y="17879"/>
                </a:cubicBezTo>
                <a:cubicBezTo>
                  <a:pt x="4865" y="21292"/>
                  <a:pt x="5178" y="19166"/>
                  <a:pt x="5654" y="19575"/>
                </a:cubicBezTo>
                <a:cubicBezTo>
                  <a:pt x="7119" y="20836"/>
                  <a:pt x="6474" y="21179"/>
                  <a:pt x="9921" y="16770"/>
                </a:cubicBezTo>
                <a:cubicBezTo>
                  <a:pt x="11378" y="14721"/>
                  <a:pt x="19009" y="5203"/>
                  <a:pt x="20710" y="3334"/>
                </a:cubicBezTo>
                <a:cubicBezTo>
                  <a:pt x="20919" y="3106"/>
                  <a:pt x="21118" y="2879"/>
                  <a:pt x="21258" y="2594"/>
                </a:cubicBezTo>
                <a:cubicBezTo>
                  <a:pt x="21526" y="2050"/>
                  <a:pt x="21539" y="2066"/>
                  <a:pt x="21150" y="1624"/>
                </a:cubicBezTo>
                <a:cubicBezTo>
                  <a:pt x="21006" y="1461"/>
                  <a:pt x="20856" y="1427"/>
                  <a:pt x="20646" y="1437"/>
                </a:cubicBezTo>
                <a:cubicBezTo>
                  <a:pt x="20244" y="1456"/>
                  <a:pt x="20044" y="1227"/>
                  <a:pt x="20086" y="860"/>
                </a:cubicBezTo>
                <a:cubicBezTo>
                  <a:pt x="20096" y="778"/>
                  <a:pt x="20075" y="672"/>
                  <a:pt x="20023" y="612"/>
                </a:cubicBezTo>
                <a:cubicBezTo>
                  <a:pt x="19903" y="469"/>
                  <a:pt x="19492" y="117"/>
                  <a:pt x="19340" y="6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216" name="Image" descr="Image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7548912" y="4312432"/>
            <a:ext cx="1212557" cy="1053534"/>
          </a:xfrm>
          <a:prstGeom prst="rect">
            <a:avLst/>
          </a:prstGeom>
          <a:ln w="12700">
            <a:miter lim="400000"/>
          </a:ln>
        </p:spPr>
      </p:pic>
      <p:pic>
        <p:nvPicPr>
          <p:cNvPr id="217" name="Image" descr="Image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13221270" y="4312432"/>
            <a:ext cx="1212558" cy="1053534"/>
          </a:xfrm>
          <a:prstGeom prst="rect">
            <a:avLst/>
          </a:prstGeom>
          <a:ln w="12700">
            <a:miter lim="400000"/>
          </a:ln>
        </p:spPr>
      </p:pic>
      <p:pic>
        <p:nvPicPr>
          <p:cNvPr id="218" name="Image" descr="Image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18897665" y="4312432"/>
            <a:ext cx="1212557" cy="1053534"/>
          </a:xfrm>
          <a:prstGeom prst="rect">
            <a:avLst/>
          </a:prstGeom>
          <a:ln w="12700">
            <a:miter lim="400000"/>
          </a:ln>
        </p:spPr>
      </p:pic>
      <p:sp>
        <p:nvSpPr>
          <p:cNvPr id="219" name="2"/>
          <p:cNvSpPr txBox="1"/>
          <p:nvPr/>
        </p:nvSpPr>
        <p:spPr>
          <a:xfrm>
            <a:off x="21300936" y="5224210"/>
            <a:ext cx="199035" cy="2751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200">
                <a:solidFill>
                  <a:srgbClr val="000000"/>
                </a:solidFill>
              </a:defRPr>
            </a:lvl1pPr>
          </a:lstStyle>
          <a:p>
            <a:pPr/>
            <a:r>
              <a:t>2</a:t>
            </a:r>
          </a:p>
        </p:txBody>
      </p:sp>
      <p:sp>
        <p:nvSpPr>
          <p:cNvPr id="220" name="Frankle, J., &amp; Carbin, M. The Lottery Ticket Hypothesis: Finding Sparse, Trainable Neural Networks. In International Conference on Learning Representations.…"/>
          <p:cNvSpPr txBox="1"/>
          <p:nvPr/>
        </p:nvSpPr>
        <p:spPr>
          <a:xfrm>
            <a:off x="1117941" y="12596463"/>
            <a:ext cx="22148119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351895" indent="-351895" algn="l" defTabSz="457200">
              <a:buSzPct val="100000"/>
              <a:buAutoNum type="arabicPeriod" startAt="1"/>
              <a:defRPr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  <a:r>
              <a:t>Frankle, J., &amp; Carbin, M. The Lottery Ticket Hypothesis: Finding Sparse, Trainable Neural Networks. In </a:t>
            </a:r>
            <a:r>
              <a:rPr i="1"/>
              <a:t>International Conference on Learning Representations</a:t>
            </a:r>
            <a:r>
              <a:t>.</a:t>
            </a:r>
          </a:p>
          <a:p>
            <a:pPr marL="351895" indent="-351895" algn="l" defTabSz="457200">
              <a:buSzPct val="100000"/>
              <a:buAutoNum type="arabicPeriod" startAt="1"/>
              <a:defRPr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  <a:r>
              <a:t>Image Source: </a:t>
            </a:r>
            <a:r>
              <a:rPr u="sng">
                <a:hlinkClick r:id="rId11" invalidUrl="" action="" tgtFrame="" tooltip="" history="1" highlightClick="0" endSnd="0"/>
              </a:rPr>
              <a:t>https://www.istockphoto.com/de/vektor/gl%C3%BCcksrad-objekt-isoliert-auf-wei%C3%9Fem-hintergrund-gm1458863614-493362869</a:t>
            </a:r>
          </a:p>
        </p:txBody>
      </p:sp>
      <p:sp>
        <p:nvSpPr>
          <p:cNvPr id="221" name="Slide Number"/>
          <p:cNvSpPr txBox="1"/>
          <p:nvPr>
            <p:ph type="sldNum" sz="quarter" idx="2"/>
          </p:nvPr>
        </p:nvSpPr>
        <p:spPr>
          <a:xfrm>
            <a:off x="12065050" y="13080999"/>
            <a:ext cx="241403" cy="3746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22" name="Image" descr="Image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407317" y="5315196"/>
            <a:ext cx="4142956" cy="4351735"/>
          </a:xfrm>
          <a:prstGeom prst="rect">
            <a:avLst/>
          </a:prstGeom>
          <a:ln w="12700">
            <a:miter lim="400000"/>
          </a:ln>
        </p:spPr>
      </p:pic>
      <p:pic>
        <p:nvPicPr>
          <p:cNvPr id="223" name="Image" descr="Image"/>
          <p:cNvPicPr>
            <a:picLocks noChangeAspect="1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6086986" y="5488293"/>
            <a:ext cx="4129354" cy="4343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24" name="Image" descr="Image"/>
          <p:cNvPicPr>
            <a:picLocks noChangeAspect="1"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11761485" y="5484126"/>
            <a:ext cx="4142957" cy="435173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Subtype="0" presetID="1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Class="entr" nodeType="clickEffect" presetSubtype="0" presetID="1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Class="entr" nodeType="clickEffect" presetSubtype="0" presetID="1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Class="entr" nodeType="clickEffect" presetSubtype="0" presetID="1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Class="entr" nodeType="clickEffect" presetSubtype="0" presetID="1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Class="entr" nodeType="clickEffect" presetSubtype="0" presetID="1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Class="entr" nodeType="clickEffect" presetSubtype="0" presetID="1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Class="entr" nodeType="clickEffect" presetSubtype="0" presetID="1" grpId="1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4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Class="entr" nodeType="clickEffect" presetSubtype="0" presetID="1" grpId="1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8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Class="entr" nodeType="clickEffect" presetSubtype="0" presetID="1" grpId="1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2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Class="entr" nodeType="clickEffect" presetSubtype="0" presetID="1" grpId="1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6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Class="entr" nodeType="clickEffect" presetSubtype="0" presetID="1" grpId="1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Class="entr" nodeType="afterEffect" presetSubtype="0" presetID="1" grpId="1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3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Class="entr" nodeType="afterEffect" presetSubtype="0" presetID="1" grpId="1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6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07" grpId="4"/>
      <p:bldP build="whole" bldLvl="1" animBg="1" rev="0" advAuto="0" spid="216" grpId="6"/>
      <p:bldP build="whole" bldLvl="1" animBg="1" rev="0" advAuto="0" spid="223" grpId="7"/>
      <p:bldP build="whole" bldLvl="1" animBg="1" rev="0" advAuto="0" spid="204" grpId="1"/>
      <p:bldP build="whole" bldLvl="1" animBg="1" rev="0" advAuto="0" spid="214" grpId="15"/>
      <p:bldP build="whole" bldLvl="1" animBg="1" rev="0" advAuto="0" spid="212" grpId="17"/>
      <p:bldP build="whole" bldLvl="1" animBg="1" rev="0" advAuto="0" spid="209" grpId="8"/>
      <p:bldP build="whole" bldLvl="1" animBg="1" rev="0" advAuto="0" spid="224" grpId="11"/>
      <p:bldP build="whole" bldLvl="1" animBg="1" rev="0" advAuto="0" spid="208" grpId="12"/>
      <p:bldP build="whole" bldLvl="1" animBg="1" rev="0" advAuto="0" spid="217" grpId="10"/>
      <p:bldP build="whole" bldLvl="1" animBg="1" rev="0" advAuto="0" spid="210" grpId="2"/>
      <p:bldP build="whole" bldLvl="1" animBg="1" rev="0" advAuto="0" spid="222" grpId="3"/>
      <p:bldP build="whole" bldLvl="1" animBg="1" rev="0" advAuto="0" spid="213" grpId="13"/>
      <p:bldP build="whole" bldLvl="1" animBg="1" rev="0" advAuto="0" spid="211" grpId="16"/>
      <p:bldP build="whole" bldLvl="1" animBg="1" rev="0" advAuto="0" spid="218" grpId="14"/>
      <p:bldP build="whole" bldLvl="1" animBg="1" rev="0" advAuto="0" spid="219" grpId="19"/>
      <p:bldP build="whole" bldLvl="1" animBg="1" rev="0" advAuto="0" spid="215" grpId="18"/>
      <p:bldP build="whole" bldLvl="1" animBg="1" rev="0" advAuto="0" spid="206" grpId="9"/>
      <p:bldP build="whole" bldLvl="1" animBg="1" rev="0" advAuto="0" spid="205" grpId="5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Rewinding method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0">
                <a:latin typeface="Montserrat Regular"/>
                <a:ea typeface="Montserrat Regular"/>
                <a:cs typeface="Montserrat Regular"/>
                <a:sym typeface="Montserrat Regular"/>
              </a:defRPr>
            </a:lvl1pPr>
          </a:lstStyle>
          <a:p>
            <a:pPr/>
            <a:r>
              <a:t>Rewinding methods</a:t>
            </a:r>
          </a:p>
        </p:txBody>
      </p:sp>
      <p:sp>
        <p:nvSpPr>
          <p:cNvPr id="229" name="Frankle, J., &amp; Carbin, M. The Lottery Ticket Hypothesis: Finding Sparse, Trainable Neural Networks. In International Conference on Learning Representations.…"/>
          <p:cNvSpPr txBox="1"/>
          <p:nvPr/>
        </p:nvSpPr>
        <p:spPr>
          <a:xfrm>
            <a:off x="1150323" y="12407189"/>
            <a:ext cx="19852171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351895" indent="-351895" algn="l" defTabSz="457200">
              <a:buSzPct val="100000"/>
              <a:buAutoNum type="arabicPeriod" startAt="1"/>
              <a:defRPr sz="180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  <a:r>
              <a:t>Frankle, J., &amp; Carbin, M. The Lottery Ticket Hypothesis: Finding Sparse, Trainable Neural Networks. In </a:t>
            </a:r>
            <a:r>
              <a:rPr i="1"/>
              <a:t>International Conference on Learning Representations</a:t>
            </a:r>
            <a:r>
              <a:t>.</a:t>
            </a:r>
          </a:p>
          <a:p>
            <a:pPr algn="l" defTabSz="457200">
              <a:defRPr sz="180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  <a:r>
              <a:t>2.   Renda, A., Frankle, J., and Carbin, M. Comparing Rewinding and Fine-tuning in Neural Network Pruning. In </a:t>
            </a:r>
            <a:r>
              <a:rPr i="1"/>
              <a:t>International Conference on Learning Representations</a:t>
            </a:r>
            <a:r>
              <a:t>.</a:t>
            </a:r>
          </a:p>
        </p:txBody>
      </p:sp>
      <p:sp>
        <p:nvSpPr>
          <p:cNvPr id="230" name="Slide Number"/>
          <p:cNvSpPr txBox="1"/>
          <p:nvPr>
            <p:ph type="sldNum" sz="quarter" idx="2"/>
          </p:nvPr>
        </p:nvSpPr>
        <p:spPr>
          <a:xfrm>
            <a:off x="12065050" y="13080999"/>
            <a:ext cx="241403" cy="3746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31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39574" y="7947859"/>
            <a:ext cx="11077476" cy="3228933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  <p:sp>
        <p:nvSpPr>
          <p:cNvPr id="232" name="Iterative Magnitude Pruning:…"/>
          <p:cNvSpPr txBox="1"/>
          <p:nvPr/>
        </p:nvSpPr>
        <p:spPr>
          <a:xfrm>
            <a:off x="14623226" y="1771528"/>
            <a:ext cx="6891148" cy="1041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000">
                <a:solidFill>
                  <a:srgbClr val="002864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t>Iterative Magnitude Pruning:  </a:t>
            </a:r>
          </a:p>
          <a:p>
            <a:pPr>
              <a:defRPr sz="3000">
                <a:solidFill>
                  <a:srgbClr val="002864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t>Train, Prune, Weight Rewind repeat</a:t>
            </a:r>
          </a:p>
        </p:txBody>
      </p:sp>
      <p:sp>
        <p:nvSpPr>
          <p:cNvPr id="233" name="Learning Rate Rewinding:…"/>
          <p:cNvSpPr txBox="1"/>
          <p:nvPr/>
        </p:nvSpPr>
        <p:spPr>
          <a:xfrm>
            <a:off x="3504301" y="6875726"/>
            <a:ext cx="5982082" cy="1041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000">
                <a:solidFill>
                  <a:srgbClr val="002864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t>Learning Rate Rewinding:  </a:t>
            </a:r>
          </a:p>
          <a:p>
            <a:pPr>
              <a:defRPr sz="3000">
                <a:solidFill>
                  <a:srgbClr val="002864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t>Train, Prune, LR Rewind repeat</a:t>
            </a:r>
          </a:p>
        </p:txBody>
      </p:sp>
      <p:pic>
        <p:nvPicPr>
          <p:cNvPr id="234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3680820" y="2965377"/>
            <a:ext cx="9276940" cy="3739384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  <p:sp>
        <p:nvSpPr>
          <p:cNvPr id="235" name="Sparse…"/>
          <p:cNvSpPr txBox="1"/>
          <p:nvPr/>
        </p:nvSpPr>
        <p:spPr>
          <a:xfrm>
            <a:off x="20573325" y="5664009"/>
            <a:ext cx="2958935" cy="8032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>
              <a:defRPr>
                <a:solidFill>
                  <a:srgbClr val="EB3300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t>Sparse </a:t>
            </a:r>
          </a:p>
          <a:p>
            <a:pPr>
              <a:defRPr>
                <a:solidFill>
                  <a:srgbClr val="EB3300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t>Initialization</a:t>
            </a:r>
          </a:p>
        </p:txBody>
      </p:sp>
      <p:sp>
        <p:nvSpPr>
          <p:cNvPr id="236" name="Finetuned…"/>
          <p:cNvSpPr txBox="1"/>
          <p:nvPr/>
        </p:nvSpPr>
        <p:spPr>
          <a:xfrm>
            <a:off x="10224492" y="9949867"/>
            <a:ext cx="1703833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>
                <a:solidFill>
                  <a:srgbClr val="EB3300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t>Finetuned</a:t>
            </a:r>
          </a:p>
          <a:p>
            <a:pPr>
              <a:defRPr>
                <a:solidFill>
                  <a:srgbClr val="EB3300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t>Weights</a:t>
            </a:r>
          </a:p>
        </p:txBody>
      </p:sp>
      <p:sp>
        <p:nvSpPr>
          <p:cNvPr id="237" name="IMP finds a sparse network.…"/>
          <p:cNvSpPr txBox="1"/>
          <p:nvPr>
            <p:ph type="body" sz="quarter" idx="1"/>
          </p:nvPr>
        </p:nvSpPr>
        <p:spPr>
          <a:xfrm>
            <a:off x="13592795" y="7965306"/>
            <a:ext cx="9302340" cy="3194038"/>
          </a:xfrm>
          <a:prstGeom prst="rect">
            <a:avLst/>
          </a:prstGeom>
        </p:spPr>
        <p:txBody>
          <a:bodyPr/>
          <a:lstStyle/>
          <a:p>
            <a:pPr marL="609599" indent="-609599">
              <a:defRPr sz="4000"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t>IMP finds a sparse network.</a:t>
            </a:r>
          </a:p>
          <a:p>
            <a:pPr marL="609599" indent="-609599">
              <a:defRPr sz="4000"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t>But LRR performs better!</a:t>
            </a:r>
          </a:p>
          <a:p>
            <a:pPr marL="609599" indent="-609599">
              <a:defRPr sz="4000"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t>What can we learn from LRR?</a:t>
            </a:r>
          </a:p>
        </p:txBody>
      </p:sp>
      <p:sp>
        <p:nvSpPr>
          <p:cNvPr id="238" name="How to find a sparse network?…"/>
          <p:cNvSpPr txBox="1"/>
          <p:nvPr/>
        </p:nvSpPr>
        <p:spPr>
          <a:xfrm>
            <a:off x="556321" y="2990828"/>
            <a:ext cx="7278878" cy="2849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 marL="518159" indent="-518159" algn="l" defTabSz="2072588">
              <a:lnSpc>
                <a:spcPct val="90000"/>
              </a:lnSpc>
              <a:spcBef>
                <a:spcPts val="3800"/>
              </a:spcBef>
              <a:buSzPct val="123000"/>
              <a:buChar char="•"/>
              <a:defRPr sz="3400">
                <a:solidFill>
                  <a:srgbClr val="000000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t>How to find a sparse network?</a:t>
            </a:r>
          </a:p>
          <a:p>
            <a:pPr lvl="1" marL="1036320" indent="-518160" algn="l" defTabSz="2072588">
              <a:lnSpc>
                <a:spcPct val="90000"/>
              </a:lnSpc>
              <a:spcBef>
                <a:spcPts val="3800"/>
              </a:spcBef>
              <a:buSzPct val="123000"/>
              <a:buChar char="•"/>
              <a:defRPr sz="3400">
                <a:solidFill>
                  <a:srgbClr val="000000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t>Identify structure.</a:t>
            </a:r>
          </a:p>
          <a:p>
            <a:pPr lvl="1" marL="1036320" indent="-518160" algn="l" defTabSz="2072588">
              <a:lnSpc>
                <a:spcPct val="90000"/>
              </a:lnSpc>
              <a:spcBef>
                <a:spcPts val="3800"/>
              </a:spcBef>
              <a:buSzPct val="123000"/>
              <a:buChar char="•"/>
              <a:defRPr sz="3400">
                <a:solidFill>
                  <a:srgbClr val="000000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t>Initialize weights.</a:t>
            </a:r>
          </a:p>
        </p:txBody>
      </p:sp>
      <p:pic>
        <p:nvPicPr>
          <p:cNvPr id="239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939574" y="3003528"/>
            <a:ext cx="3176849" cy="3254333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Class="entr" nodeType="after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Class="entr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after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Class="entr" nodeType="afterEffect" presetSubtype="0" presetID="1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Class="entr" nodeType="clickEffect" presetSubtype="0" presetID="1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Class="entr" nodeType="afterEffect" presetSubtype="0" presetID="1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Class="entr" nodeType="afterEffect" presetSubtype="0" presetID="1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Class="entr" nodeType="clickEffect" presetSubtype="0" presetID="1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7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Class="entr" nodeType="clickEffect" presetSubtype="0" presetID="1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28" grpId="1"/>
      <p:bldP build="whole" bldLvl="1" animBg="1" rev="0" advAuto="0" spid="233" grpId="8"/>
      <p:bldP build="whole" bldLvl="1" animBg="1" rev="0" advAuto="0" spid="236" grpId="9"/>
      <p:bldP build="whole" bldLvl="1" animBg="1" rev="0" advAuto="0" spid="237" grpId="10"/>
      <p:bldP build="whole" bldLvl="1" animBg="1" rev="0" advAuto="0" spid="234" grpId="5"/>
      <p:bldP build="whole" bldLvl="1" animBg="1" rev="0" advAuto="0" spid="235" grpId="6"/>
      <p:bldP build="whole" bldLvl="1" animBg="1" rev="0" advAuto="0" spid="238" grpId="2"/>
      <p:bldP build="whole" bldLvl="1" animBg="1" rev="0" advAuto="0" spid="229" grpId="11"/>
      <p:bldP build="whole" bldLvl="1" animBg="1" rev="0" advAuto="0" spid="231" grpId="7"/>
      <p:bldP build="whole" bldLvl="1" animBg="1" rev="0" advAuto="0" spid="232" grpId="4"/>
      <p:bldP build="whole" bldLvl="1" animBg="1" rev="0" advAuto="0" spid="239" grpId="3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Its all about the sig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0">
                <a:latin typeface="Montserrat Regular"/>
                <a:ea typeface="Montserrat Regular"/>
                <a:cs typeface="Montserrat Regular"/>
                <a:sym typeface="Montserrat Regular"/>
              </a:defRPr>
            </a:lvl1pPr>
          </a:lstStyle>
          <a:p>
            <a:pPr/>
            <a:r>
              <a:t>Its all about the sign</a:t>
            </a:r>
          </a:p>
        </p:txBody>
      </p:sp>
      <p:sp>
        <p:nvSpPr>
          <p:cNvPr id="244" name="Slide Number"/>
          <p:cNvSpPr txBox="1"/>
          <p:nvPr>
            <p:ph type="sldNum" sz="quarter" idx="2"/>
          </p:nvPr>
        </p:nvSpPr>
        <p:spPr>
          <a:xfrm>
            <a:off x="12065050" y="13080999"/>
            <a:ext cx="241403" cy="3746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245" name="For a single hidden neuron network"/>
          <p:cNvSpPr txBox="1"/>
          <p:nvPr>
            <p:ph type="body" idx="1"/>
          </p:nvPr>
        </p:nvSpPr>
        <p:spPr>
          <a:xfrm>
            <a:off x="1206500" y="2848215"/>
            <a:ext cx="21971000" cy="8256011"/>
          </a:xfrm>
          <a:prstGeom prst="rect">
            <a:avLst/>
          </a:prstGeom>
        </p:spPr>
        <p:txBody>
          <a:bodyPr/>
          <a:lstStyle>
            <a:lvl1pPr marL="0" indent="0">
              <a:buSzTx/>
              <a:buNone/>
              <a:defRPr>
                <a:latin typeface="Montserrat Regular"/>
                <a:ea typeface="Montserrat Regular"/>
                <a:cs typeface="Montserrat Regular"/>
                <a:sym typeface="Montserrat Regular"/>
              </a:defRPr>
            </a:lvl1pPr>
          </a:lstStyle>
          <a:p>
            <a:pPr/>
            <a:r>
              <a:t>For a single hidden neuron network</a:t>
            </a:r>
          </a:p>
        </p:txBody>
      </p:sp>
      <p:pic>
        <p:nvPicPr>
          <p:cNvPr id="246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403515" y="4269214"/>
            <a:ext cx="3606566" cy="1420464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</p:spPr>
      </p:pic>
      <p:pic>
        <p:nvPicPr>
          <p:cNvPr id="247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883172" y="4331935"/>
            <a:ext cx="3313388" cy="1295022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</p:spPr>
      </p:pic>
      <p:sp>
        <p:nvSpPr>
          <p:cNvPr id="248" name="Target function"/>
          <p:cNvSpPr txBox="1"/>
          <p:nvPr/>
        </p:nvSpPr>
        <p:spPr>
          <a:xfrm>
            <a:off x="2160466" y="3870540"/>
            <a:ext cx="2467357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002864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lvl1pPr>
          </a:lstStyle>
          <a:p>
            <a:pPr/>
            <a:r>
              <a:t>Target function</a:t>
            </a:r>
          </a:p>
        </p:txBody>
      </p:sp>
      <p:sp>
        <p:nvSpPr>
          <p:cNvPr id="249" name="Single Neuron Model"/>
          <p:cNvSpPr txBox="1"/>
          <p:nvPr/>
        </p:nvSpPr>
        <p:spPr>
          <a:xfrm>
            <a:off x="7540152" y="3870540"/>
            <a:ext cx="3333293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002864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lvl1pPr>
          </a:lstStyle>
          <a:p>
            <a:pPr/>
            <a:r>
              <a:t>Single Neuron Model</a:t>
            </a:r>
          </a:p>
        </p:txBody>
      </p:sp>
      <p:pic>
        <p:nvPicPr>
          <p:cNvPr id="250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2821273" y="4568794"/>
            <a:ext cx="9785739" cy="821304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</p:spPr>
      </p:pic>
      <p:sp>
        <p:nvSpPr>
          <p:cNvPr id="251" name="Training Data"/>
          <p:cNvSpPr txBox="1"/>
          <p:nvPr/>
        </p:nvSpPr>
        <p:spPr>
          <a:xfrm>
            <a:off x="16417511" y="4048643"/>
            <a:ext cx="2185721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002864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lvl1pPr>
          </a:lstStyle>
          <a:p>
            <a:pPr/>
            <a:r>
              <a:t>Training Data</a:t>
            </a:r>
          </a:p>
        </p:txBody>
      </p:sp>
      <p:sp>
        <p:nvSpPr>
          <p:cNvPr id="252" name="The target values   can only be learnt by SGD if…"/>
          <p:cNvSpPr txBox="1"/>
          <p:nvPr/>
        </p:nvSpPr>
        <p:spPr>
          <a:xfrm>
            <a:off x="12773108" y="6601387"/>
            <a:ext cx="10729647" cy="48906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 algn="l" defTabSz="1950671">
              <a:lnSpc>
                <a:spcPct val="90000"/>
              </a:lnSpc>
              <a:spcBef>
                <a:spcPts val="3600"/>
              </a:spcBef>
              <a:defRPr sz="3200">
                <a:solidFill>
                  <a:srgbClr val="000000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t>The target values </a:t>
            </a:r>
            <a14:m>
              <m:oMath>
                <m:r>
                  <a:rPr xmlns:a="http://schemas.openxmlformats.org/drawingml/2006/main" sz="40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a</m:t>
                </m:r>
                <m:r>
                  <a:rPr xmlns:a="http://schemas.openxmlformats.org/drawingml/2006/main" sz="40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=</m:t>
                </m:r>
                <m:r>
                  <a:rPr xmlns:a="http://schemas.openxmlformats.org/drawingml/2006/main" sz="40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1,</m:t>
                </m:r>
                <m:sSub>
                  <m:e>
                    <m:r>
                      <a:rPr xmlns:a="http://schemas.openxmlformats.org/drawingml/2006/main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w</m:t>
                    </m:r>
                  </m:e>
                  <m:sub>
                    <m:r>
                      <a:rPr xmlns:a="http://schemas.openxmlformats.org/drawingml/2006/main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1</m:t>
                    </m:r>
                  </m:sub>
                </m:sSub>
                <m:r>
                  <a:rPr xmlns:a="http://schemas.openxmlformats.org/drawingml/2006/main" sz="40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=</m:t>
                </m:r>
                <m:r>
                  <a:rPr xmlns:a="http://schemas.openxmlformats.org/drawingml/2006/main" sz="40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1</m:t>
                </m:r>
              </m:oMath>
            </a14:m>
            <a:r>
              <a:t> can only be learnt by SGD if</a:t>
            </a:r>
          </a:p>
          <a:p>
            <a:pPr lvl="1" marL="975360" indent="-487680" algn="l" defTabSz="1950671">
              <a:lnSpc>
                <a:spcPct val="90000"/>
              </a:lnSpc>
              <a:spcBef>
                <a:spcPts val="3600"/>
              </a:spcBef>
              <a:buSzPct val="123000"/>
              <a:buChar char="•"/>
              <a:defRPr sz="3200">
                <a:solidFill>
                  <a:srgbClr val="000000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14:m>
              <m:oMath>
                <m:r>
                  <a:rPr xmlns:a="http://schemas.openxmlformats.org/drawingml/2006/main" sz="39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a</m:t>
                </m:r>
                <m:r>
                  <a:rPr xmlns:a="http://schemas.openxmlformats.org/drawingml/2006/main" sz="39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(</m:t>
                </m:r>
                <m:r>
                  <a:rPr xmlns:a="http://schemas.openxmlformats.org/drawingml/2006/main" sz="39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0</m:t>
                </m:r>
                <m:r>
                  <a:rPr xmlns:a="http://schemas.openxmlformats.org/drawingml/2006/main" sz="39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)</m:t>
                </m:r>
                <m:r>
                  <a:rPr xmlns:a="http://schemas.openxmlformats.org/drawingml/2006/main" sz="39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&gt;</m:t>
                </m:r>
                <m:r>
                  <a:rPr xmlns:a="http://schemas.openxmlformats.org/drawingml/2006/main" sz="39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0</m:t>
                </m:r>
              </m:oMath>
            </a14:m>
            <a:r>
              <a:t> and </a:t>
            </a:r>
            <a14:m>
              <m:oMath>
                <m:sSub>
                  <m:e>
                    <m:r>
                      <a:rPr xmlns:a="http://schemas.openxmlformats.org/drawingml/2006/main" sz="39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w</m:t>
                    </m:r>
                  </m:e>
                  <m:sub>
                    <m:r>
                      <a:rPr xmlns:a="http://schemas.openxmlformats.org/drawingml/2006/main" sz="39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1</m:t>
                    </m:r>
                  </m:sub>
                </m:sSub>
                <m:r>
                  <a:rPr xmlns:a="http://schemas.openxmlformats.org/drawingml/2006/main" sz="39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(</m:t>
                </m:r>
                <m:r>
                  <a:rPr xmlns:a="http://schemas.openxmlformats.org/drawingml/2006/main" sz="39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0</m:t>
                </m:r>
                <m:r>
                  <a:rPr xmlns:a="http://schemas.openxmlformats.org/drawingml/2006/main" sz="39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)</m:t>
                </m:r>
                <m:r>
                  <a:rPr xmlns:a="http://schemas.openxmlformats.org/drawingml/2006/main" sz="39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&gt;</m:t>
                </m:r>
                <m:r>
                  <a:rPr xmlns:a="http://schemas.openxmlformats.org/drawingml/2006/main" sz="39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0</m:t>
                </m:r>
              </m:oMath>
            </a14:m>
            <a:r>
              <a:t>.</a:t>
            </a:r>
          </a:p>
          <a:p>
            <a:pPr lvl="1" marL="975360" indent="-487680" algn="l" defTabSz="1950671">
              <a:lnSpc>
                <a:spcPct val="90000"/>
              </a:lnSpc>
              <a:spcBef>
                <a:spcPts val="3600"/>
              </a:spcBef>
              <a:buSzPct val="123000"/>
              <a:buChar char="•"/>
              <a:defRPr sz="3200">
                <a:solidFill>
                  <a:srgbClr val="000000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t>If </a:t>
            </a:r>
            <a14:m>
              <m:oMath>
                <m:r>
                  <a:rPr xmlns:a="http://schemas.openxmlformats.org/drawingml/2006/main" sz="39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a</m:t>
                </m:r>
                <m:r>
                  <a:rPr xmlns:a="http://schemas.openxmlformats.org/drawingml/2006/main" sz="39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(</m:t>
                </m:r>
                <m:r>
                  <a:rPr xmlns:a="http://schemas.openxmlformats.org/drawingml/2006/main" sz="39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0</m:t>
                </m:r>
                <m:r>
                  <a:rPr xmlns:a="http://schemas.openxmlformats.org/drawingml/2006/main" sz="39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)</m:t>
                </m:r>
                <m:r>
                  <a:rPr xmlns:a="http://schemas.openxmlformats.org/drawingml/2006/main" sz="39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&lt;</m:t>
                </m:r>
                <m:r>
                  <a:rPr xmlns:a="http://schemas.openxmlformats.org/drawingml/2006/main" sz="39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0</m:t>
                </m:r>
              </m:oMath>
            </a14:m>
            <a:r>
              <a:t> or </a:t>
            </a:r>
            <a14:m>
              <m:oMath>
                <m:sSub>
                  <m:e>
                    <m:r>
                      <a:rPr xmlns:a="http://schemas.openxmlformats.org/drawingml/2006/main" sz="39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w</m:t>
                    </m:r>
                  </m:e>
                  <m:sub>
                    <m:r>
                      <a:rPr xmlns:a="http://schemas.openxmlformats.org/drawingml/2006/main" sz="39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1</m:t>
                    </m:r>
                  </m:sub>
                </m:sSub>
                <m:r>
                  <a:rPr xmlns:a="http://schemas.openxmlformats.org/drawingml/2006/main" sz="39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(</m:t>
                </m:r>
                <m:r>
                  <a:rPr xmlns:a="http://schemas.openxmlformats.org/drawingml/2006/main" sz="39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0</m:t>
                </m:r>
                <m:r>
                  <a:rPr xmlns:a="http://schemas.openxmlformats.org/drawingml/2006/main" sz="39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)</m:t>
                </m:r>
                <m:r>
                  <a:rPr xmlns:a="http://schemas.openxmlformats.org/drawingml/2006/main" sz="39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&lt;</m:t>
                </m:r>
                <m:r>
                  <a:rPr xmlns:a="http://schemas.openxmlformats.org/drawingml/2006/main" sz="39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0</m:t>
                </m:r>
              </m:oMath>
            </a14:m>
            <a:r>
              <a:t>, the target cannot be learnt under gradient flow.</a:t>
            </a:r>
          </a:p>
          <a:p>
            <a:pPr lvl="1" marL="975360" indent="-487680" algn="l" defTabSz="1950671">
              <a:lnSpc>
                <a:spcPct val="90000"/>
              </a:lnSpc>
              <a:spcBef>
                <a:spcPts val="3600"/>
              </a:spcBef>
              <a:buSzPct val="123000"/>
              <a:buChar char="•"/>
              <a:defRPr sz="3200">
                <a:solidFill>
                  <a:srgbClr val="000000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t>SGD cannot flip the initial sign during training.</a:t>
            </a:r>
          </a:p>
        </p:txBody>
      </p:sp>
      <p:pic>
        <p:nvPicPr>
          <p:cNvPr id="253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819084" y="6661774"/>
            <a:ext cx="4380656" cy="4769864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  <p:pic>
        <p:nvPicPr>
          <p:cNvPr id="254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7683141" y="7144057"/>
            <a:ext cx="3619266" cy="330378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Class="entr" nodeType="after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after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after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afterEffect" presetSubtype="0" presetID="1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Class="entr" nodeType="afterEffect" presetSubtype="0" presetID="1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Class="entr" nodeType="clickEffect" presetSubtype="0" presetID="1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Class="entr" nodeType="afterEffect" presetSubtype="0" presetID="1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52" grpId="9"/>
      <p:bldP build="whole" bldLvl="1" animBg="1" rev="0" advAuto="0" spid="248" grpId="3"/>
      <p:bldP build="whole" bldLvl="1" animBg="1" rev="0" advAuto="0" spid="247" grpId="6"/>
      <p:bldP build="whole" bldLvl="1" animBg="1" rev="0" advAuto="0" spid="251" grpId="4"/>
      <p:bldP build="whole" bldLvl="1" animBg="1" rev="0" advAuto="0" spid="253" grpId="8"/>
      <p:bldP build="whole" bldLvl="1" animBg="1" rev="0" advAuto="0" spid="246" grpId="2"/>
      <p:bldP build="whole" bldLvl="1" animBg="1" rev="0" advAuto="0" spid="250" grpId="5"/>
      <p:bldP build="whole" bldLvl="1" animBg="1" rev="0" advAuto="0" spid="249" grpId="7"/>
      <p:bldP build="whole" bldLvl="1" animBg="1" rev="0" advAuto="0" spid="245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Rewinding can fail due to bad sign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0">
                <a:latin typeface="Montserrat Regular"/>
                <a:ea typeface="Montserrat Regular"/>
                <a:cs typeface="Montserrat Regular"/>
                <a:sym typeface="Montserrat Regular"/>
              </a:defRPr>
            </a:lvl1pPr>
          </a:lstStyle>
          <a:p>
            <a:pPr/>
            <a:r>
              <a:t>Rewinding can fail due to bad signs</a:t>
            </a:r>
          </a:p>
        </p:txBody>
      </p:sp>
      <p:sp>
        <p:nvSpPr>
          <p:cNvPr id="259" name="Slide Number"/>
          <p:cNvSpPr txBox="1"/>
          <p:nvPr>
            <p:ph type="sldNum" sz="quarter" idx="2"/>
          </p:nvPr>
        </p:nvSpPr>
        <p:spPr>
          <a:xfrm>
            <a:off x="12065050" y="13080999"/>
            <a:ext cx="241403" cy="3746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260" name="Once target mask is identified…"/>
          <p:cNvSpPr txBox="1"/>
          <p:nvPr>
            <p:ph type="body" idx="1"/>
          </p:nvPr>
        </p:nvSpPr>
        <p:spPr>
          <a:xfrm>
            <a:off x="1206500" y="2729994"/>
            <a:ext cx="21971000" cy="8256012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  <a:defRPr>
                <a:solidFill>
                  <a:srgbClr val="002864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t>Once target mask is identified</a:t>
            </a:r>
          </a:p>
          <a:p>
            <a:pPr lvl="1">
              <a:defRPr sz="3500">
                <a:solidFill>
                  <a:srgbClr val="002864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t>If </a:t>
            </a:r>
            <a14:m>
              <m:oMath>
                <m:r>
                  <a:rPr xmlns:a="http://schemas.openxmlformats.org/drawingml/2006/main" sz="4300" i="1">
                    <a:solidFill>
                      <a:srgbClr val="002864"/>
                    </a:solidFill>
                    <a:latin typeface="Cambria Math" panose="02040503050406030204" pitchFamily="18" charset="0"/>
                  </a:rPr>
                  <m:t>a</m:t>
                </m:r>
                <m:r>
                  <a:rPr xmlns:a="http://schemas.openxmlformats.org/drawingml/2006/main" sz="4300" i="1">
                    <a:solidFill>
                      <a:srgbClr val="002864"/>
                    </a:solidFill>
                    <a:latin typeface="Cambria Math" panose="02040503050406030204" pitchFamily="18" charset="0"/>
                  </a:rPr>
                  <m:t>(</m:t>
                </m:r>
                <m:r>
                  <a:rPr xmlns:a="http://schemas.openxmlformats.org/drawingml/2006/main" sz="4300" i="1">
                    <a:solidFill>
                      <a:srgbClr val="002864"/>
                    </a:solidFill>
                    <a:latin typeface="Cambria Math" panose="02040503050406030204" pitchFamily="18" charset="0"/>
                  </a:rPr>
                  <m:t>0</m:t>
                </m:r>
                <m:r>
                  <a:rPr xmlns:a="http://schemas.openxmlformats.org/drawingml/2006/main" sz="4300" i="1">
                    <a:solidFill>
                      <a:srgbClr val="002864"/>
                    </a:solidFill>
                    <a:latin typeface="Cambria Math" panose="02040503050406030204" pitchFamily="18" charset="0"/>
                  </a:rPr>
                  <m:t>)</m:t>
                </m:r>
                <m:r>
                  <a:rPr xmlns:a="http://schemas.openxmlformats.org/drawingml/2006/main" sz="4300" i="1">
                    <a:solidFill>
                      <a:srgbClr val="002864"/>
                    </a:solidFill>
                    <a:latin typeface="Cambria Math" panose="02040503050406030204" pitchFamily="18" charset="0"/>
                  </a:rPr>
                  <m:t>&lt;</m:t>
                </m:r>
                <m:r>
                  <a:rPr xmlns:a="http://schemas.openxmlformats.org/drawingml/2006/main" sz="4300" i="1">
                    <a:solidFill>
                      <a:srgbClr val="002864"/>
                    </a:solidFill>
                    <a:latin typeface="Cambria Math" panose="02040503050406030204" pitchFamily="18" charset="0"/>
                  </a:rPr>
                  <m:t>0</m:t>
                </m:r>
              </m:oMath>
            </a14:m>
            <a:r>
              <a:t> or </a:t>
            </a:r>
            <a14:m>
              <m:oMath>
                <m:sSub>
                  <m:e>
                    <m:r>
                      <a:rPr xmlns:a="http://schemas.openxmlformats.org/drawingml/2006/main" sz="4300" i="1">
                        <a:solidFill>
                          <a:srgbClr val="002864"/>
                        </a:solidFill>
                        <a:latin typeface="Cambria Math" panose="02040503050406030204" pitchFamily="18" charset="0"/>
                      </a:rPr>
                      <m:t>w</m:t>
                    </m:r>
                  </m:e>
                  <m:sub>
                    <m:r>
                      <a:rPr xmlns:a="http://schemas.openxmlformats.org/drawingml/2006/main" sz="4300" i="1">
                        <a:solidFill>
                          <a:srgbClr val="002864"/>
                        </a:solidFill>
                        <a:latin typeface="Cambria Math" panose="02040503050406030204" pitchFamily="18" charset="0"/>
                      </a:rPr>
                      <m:t>1</m:t>
                    </m:r>
                  </m:sub>
                </m:sSub>
                <m:r>
                  <a:rPr xmlns:a="http://schemas.openxmlformats.org/drawingml/2006/main" sz="4300" i="1">
                    <a:solidFill>
                      <a:srgbClr val="002864"/>
                    </a:solidFill>
                    <a:latin typeface="Cambria Math" panose="02040503050406030204" pitchFamily="18" charset="0"/>
                  </a:rPr>
                  <m:t>(</m:t>
                </m:r>
                <m:r>
                  <a:rPr xmlns:a="http://schemas.openxmlformats.org/drawingml/2006/main" sz="4300" i="1">
                    <a:solidFill>
                      <a:srgbClr val="002864"/>
                    </a:solidFill>
                    <a:latin typeface="Cambria Math" panose="02040503050406030204" pitchFamily="18" charset="0"/>
                  </a:rPr>
                  <m:t>0</m:t>
                </m:r>
                <m:r>
                  <a:rPr xmlns:a="http://schemas.openxmlformats.org/drawingml/2006/main" sz="4300" i="1">
                    <a:solidFill>
                      <a:srgbClr val="002864"/>
                    </a:solidFill>
                    <a:latin typeface="Cambria Math" panose="02040503050406030204" pitchFamily="18" charset="0"/>
                  </a:rPr>
                  <m:t>)</m:t>
                </m:r>
                <m:r>
                  <a:rPr xmlns:a="http://schemas.openxmlformats.org/drawingml/2006/main" sz="4300" i="1">
                    <a:solidFill>
                      <a:srgbClr val="002864"/>
                    </a:solidFill>
                    <a:latin typeface="Cambria Math" panose="02040503050406030204" pitchFamily="18" charset="0"/>
                  </a:rPr>
                  <m:t>&lt;</m:t>
                </m:r>
                <m:r>
                  <a:rPr xmlns:a="http://schemas.openxmlformats.org/drawingml/2006/main" sz="4300" i="1">
                    <a:solidFill>
                      <a:srgbClr val="002864"/>
                    </a:solidFill>
                    <a:latin typeface="Cambria Math" panose="02040503050406030204" pitchFamily="18" charset="0"/>
                  </a:rPr>
                  <m:t>0</m:t>
                </m:r>
              </m:oMath>
            </a14:m>
            <a:r>
              <a:t>, training fails</a:t>
            </a:r>
          </a:p>
          <a:p>
            <a:pPr lvl="1">
              <a:defRPr sz="3500">
                <a:solidFill>
                  <a:srgbClr val="002864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t>IMP cannot find target at the last pruning level. </a:t>
            </a:r>
          </a:p>
          <a:p>
            <a:pPr lvl="1">
              <a:defRPr sz="3500">
                <a:solidFill>
                  <a:srgbClr val="002864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t>IMP will only succeed if initial signs are positive.</a:t>
            </a:r>
          </a:p>
          <a:p>
            <a:pPr lvl="1">
              <a:defRPr sz="3500">
                <a:solidFill>
                  <a:srgbClr val="002864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t>But LRR can leverage earlier pruning levels to switch initial sign for last pruning level.</a:t>
            </a:r>
          </a:p>
        </p:txBody>
      </p:sp>
      <p:pic>
        <p:nvPicPr>
          <p:cNvPr id="261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545958" y="3498558"/>
            <a:ext cx="3200925" cy="2856851"/>
          </a:xfrm>
          <a:prstGeom prst="rect">
            <a:avLst/>
          </a:prstGeom>
          <a:ln w="12700">
            <a:miter lim="400000"/>
          </a:ln>
        </p:spPr>
      </p:pic>
      <p:sp>
        <p:nvSpPr>
          <p:cNvPr id="262" name="IMP Success"/>
          <p:cNvSpPr txBox="1"/>
          <p:nvPr/>
        </p:nvSpPr>
        <p:spPr>
          <a:xfrm>
            <a:off x="15142104" y="6446827"/>
            <a:ext cx="2008633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002864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lvl1pPr>
          </a:lstStyle>
          <a:p>
            <a:pPr/>
            <a:r>
              <a:t>IMP Success</a:t>
            </a:r>
          </a:p>
        </p:txBody>
      </p:sp>
      <p:pic>
        <p:nvPicPr>
          <p:cNvPr id="263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8420239" y="3498558"/>
            <a:ext cx="3114078" cy="2856851"/>
          </a:xfrm>
          <a:prstGeom prst="rect">
            <a:avLst/>
          </a:prstGeom>
          <a:ln w="12700">
            <a:miter lim="400000"/>
          </a:ln>
        </p:spPr>
      </p:pic>
      <p:sp>
        <p:nvSpPr>
          <p:cNvPr id="264" name="LRR Success"/>
          <p:cNvSpPr txBox="1"/>
          <p:nvPr/>
        </p:nvSpPr>
        <p:spPr>
          <a:xfrm>
            <a:off x="18963818" y="6446827"/>
            <a:ext cx="2026921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002864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lvl1pPr>
          </a:lstStyle>
          <a:p>
            <a:pPr/>
            <a:r>
              <a:t>LRR Success</a:t>
            </a:r>
          </a:p>
        </p:txBody>
      </p:sp>
      <p:pic>
        <p:nvPicPr>
          <p:cNvPr id="265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368318" y="9016798"/>
            <a:ext cx="8542500" cy="2916952"/>
          </a:xfrm>
          <a:prstGeom prst="rect">
            <a:avLst/>
          </a:prstGeom>
          <a:ln w="12700">
            <a:miter lim="400000"/>
          </a:ln>
        </p:spPr>
      </p:pic>
      <p:pic>
        <p:nvPicPr>
          <p:cNvPr id="266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3675117" y="9738007"/>
            <a:ext cx="8678640" cy="2222175"/>
          </a:xfrm>
          <a:prstGeom prst="rect">
            <a:avLst/>
          </a:prstGeom>
          <a:ln w="12700">
            <a:miter lim="400000"/>
          </a:ln>
        </p:spPr>
      </p:pic>
      <p:sp>
        <p:nvSpPr>
          <p:cNvPr id="267" name="IMP fails due to rewinding"/>
          <p:cNvSpPr txBox="1"/>
          <p:nvPr/>
        </p:nvSpPr>
        <p:spPr>
          <a:xfrm>
            <a:off x="3993218" y="12095038"/>
            <a:ext cx="4094684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002864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lvl1pPr>
          </a:lstStyle>
          <a:p>
            <a:pPr/>
            <a:r>
              <a:t>IMP fails due to rewinding</a:t>
            </a:r>
          </a:p>
        </p:txBody>
      </p:sp>
      <p:sp>
        <p:nvSpPr>
          <p:cNvPr id="268" name="LRR can correct initial signs"/>
          <p:cNvSpPr txBox="1"/>
          <p:nvPr/>
        </p:nvSpPr>
        <p:spPr>
          <a:xfrm>
            <a:off x="15986822" y="12095038"/>
            <a:ext cx="4324503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002864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lvl1pPr>
          </a:lstStyle>
          <a:p>
            <a:pPr/>
            <a:r>
              <a:t>LRR can correct initial signs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60" grpId="1"/>
    </p:bldLst>
  </p:timing>
</p:sld>
</file>

<file path=ppt/theme/theme1.xml><?xml version="1.0" encoding="utf-8"?>
<a:theme xmlns:a="http://schemas.openxmlformats.org/drawingml/2006/main" xmlns:r="http://schemas.openxmlformats.org/officeDocument/2006/relationships" name="30_BasicColor">
  <a:themeElements>
    <a:clrScheme name="30_BasicColor">
      <a:dk1>
        <a:srgbClr val="5E5E5E"/>
      </a:dk1>
      <a:lt1>
        <a:srgbClr val="003462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30_BasicColor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30_BasicCol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30_BasicColor">
  <a:themeElements>
    <a:clrScheme name="30_BasicColor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30_BasicColor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30_BasicCol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