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CD8"/>
          </a:solidFill>
        </a:fill>
      </a:tcStyle>
    </a:wholeTbl>
    <a:band2H>
      <a:tcTxStyle/>
      <a:tcStyle>
        <a:tcBdr/>
        <a:fill>
          <a:solidFill>
            <a:srgbClr val="E6EEE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F8F8F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ECE8"/>
          </a:solidFill>
        </a:fill>
      </a:tcStyle>
    </a:wholeTbl>
    <a:band2H>
      <a:tcTxStyle/>
      <a:tcStyle>
        <a:tcBdr/>
        <a:fill>
          <a:solidFill>
            <a:srgbClr val="ECF5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MG_0183.jpeg"/>
          <p:cNvSpPr>
            <a:spLocks noGrp="1"/>
          </p:cNvSpPr>
          <p:nvPr>
            <p:ph type="pic" idx="21"/>
          </p:nvPr>
        </p:nvSpPr>
        <p:spPr>
          <a:xfrm>
            <a:off x="312615" y="4412599"/>
            <a:ext cx="23808920" cy="11063212"/>
          </a:xfrm>
          <a:prstGeom prst="rect">
            <a:avLst/>
          </a:prstGeom>
          <a:ln w="25400">
            <a:solidFill>
              <a:schemeClr val="accent3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74516" y="3854532"/>
            <a:ext cx="22732152" cy="7600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buSzTx/>
              <a:buNone/>
              <a:defRPr sz="6800" b="1"/>
            </a:lvl1pPr>
            <a:lvl2pPr marL="0" indent="473979">
              <a:spcBef>
                <a:spcPts val="800"/>
              </a:spcBef>
              <a:buSzTx/>
              <a:buNone/>
              <a:defRPr sz="6800" b="1"/>
            </a:lvl2pPr>
            <a:lvl3pPr marL="0" indent="956422">
              <a:spcBef>
                <a:spcPts val="800"/>
              </a:spcBef>
              <a:buSzTx/>
              <a:buNone/>
              <a:defRPr sz="6800" b="1"/>
            </a:lvl3pPr>
            <a:lvl4pPr marL="0" indent="1430402">
              <a:spcBef>
                <a:spcPts val="800"/>
              </a:spcBef>
              <a:buSzTx/>
              <a:buNone/>
              <a:defRPr sz="6800" b="1"/>
            </a:lvl4pPr>
            <a:lvl5pPr marL="0" indent="1912845">
              <a:spcBef>
                <a:spcPts val="800"/>
              </a:spcBef>
              <a:buSzTx/>
              <a:buNone/>
              <a:defRPr sz="6800" b="1"/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1015133" y="5278185"/>
            <a:ext cx="22708468" cy="13593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buSzTx/>
              <a:buNone/>
              <a:defRPr sz="4600" b="1"/>
            </a:lvl1pPr>
          </a:lstStyle>
          <a:p>
            <a:r>
              <a:t>Click to add subline (Also possible in two columns)</a:t>
            </a:r>
          </a:p>
        </p:txBody>
      </p:sp>
      <p:sp>
        <p:nvSpPr>
          <p:cNvPr id="19" name="Text Box 14"/>
          <p:cNvSpPr txBox="1"/>
          <p:nvPr/>
        </p:nvSpPr>
        <p:spPr>
          <a:xfrm>
            <a:off x="310934" y="13051373"/>
            <a:ext cx="9617786" cy="3210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8985">
              <a:defRPr sz="2200"/>
            </a:lvl1pPr>
          </a:lstStyle>
          <a:p>
            <a:r>
              <a:t>KIT – The Research University in the Helmholtz Association</a:t>
            </a:r>
          </a:p>
        </p:txBody>
      </p:sp>
      <p:sp>
        <p:nvSpPr>
          <p:cNvPr id="20" name="Text Box 14"/>
          <p:cNvSpPr txBox="1"/>
          <p:nvPr/>
        </p:nvSpPr>
        <p:spPr>
          <a:xfrm>
            <a:off x="19515667" y="12865641"/>
            <a:ext cx="4605867" cy="592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1218985">
              <a:defRPr sz="4200" b="1"/>
            </a:lvl1pPr>
          </a:lstStyle>
          <a:p>
            <a:r>
              <a:t>www.kit.edu</a:t>
            </a:r>
          </a:p>
        </p:txBody>
      </p:sp>
      <p:pic>
        <p:nvPicPr>
          <p:cNvPr id="21" name="Grafik 11" descr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99" y="959704"/>
            <a:ext cx="4324136" cy="200279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1" name="Click to add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erade Verbindung 11"/>
          <p:cNvSpPr/>
          <p:nvPr/>
        </p:nvSpPr>
        <p:spPr>
          <a:xfrm>
            <a:off x="287859" y="12639761"/>
            <a:ext cx="23808288" cy="1"/>
          </a:xfrm>
          <a:prstGeom prst="line">
            <a:avLst/>
          </a:prstGeom>
          <a:ln w="25400">
            <a:solidFill>
              <a:schemeClr val="accent3"/>
            </a:solidFill>
            <a:miter/>
          </a:ln>
        </p:spPr>
        <p:txBody>
          <a:bodyPr tIns="91439" bIns="91439"/>
          <a:lstStyle/>
          <a:p>
            <a:pPr defTabSz="1218985">
              <a:defRPr sz="4800"/>
            </a:pPr>
            <a:endParaRPr/>
          </a:p>
        </p:txBody>
      </p:sp>
      <p:pic>
        <p:nvPicPr>
          <p:cNvPr id="39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8001" y="882927"/>
            <a:ext cx="2879999" cy="133391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Footer Placeholder 4"/>
          <p:cNvSpPr txBox="1"/>
          <p:nvPr/>
        </p:nvSpPr>
        <p:spPr>
          <a:xfrm>
            <a:off x="4534215" y="13014996"/>
            <a:ext cx="9816787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/>
            </a:lvl1pPr>
          </a:lstStyle>
          <a:p>
            <a:r>
              <a:t>Name Surname - Title</a:t>
            </a:r>
          </a:p>
        </p:txBody>
      </p:sp>
      <p:sp>
        <p:nvSpPr>
          <p:cNvPr id="41" name="Fußzeilenplatzhalter 4"/>
          <p:cNvSpPr txBox="1"/>
          <p:nvPr/>
        </p:nvSpPr>
        <p:spPr>
          <a:xfrm>
            <a:off x="14681201" y="13014996"/>
            <a:ext cx="8653475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1828800">
              <a:spcBef>
                <a:spcPts val="1400"/>
              </a:spcBef>
              <a:defRPr sz="2400"/>
            </a:lvl1pPr>
          </a:lstStyle>
          <a:p>
            <a:r>
              <a:t>Name of Division, Institute, Business Unit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66800" y="3167023"/>
            <a:ext cx="10853728" cy="8972945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4" name="Click to add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45" name="Bildplatzhalter 4"/>
          <p:cNvSpPr>
            <a:spLocks noGrp="1"/>
          </p:cNvSpPr>
          <p:nvPr>
            <p:ph type="pic" sz="half" idx="21"/>
          </p:nvPr>
        </p:nvSpPr>
        <p:spPr>
          <a:xfrm>
            <a:off x="12415518" y="3168941"/>
            <a:ext cx="10935551" cy="9222438"/>
          </a:xfrm>
          <a:prstGeom prst="rect">
            <a:avLst/>
          </a:prstGeom>
          <a:ln w="25400">
            <a:solidFill>
              <a:schemeClr val="accent3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erade Verbindung 11"/>
          <p:cNvSpPr/>
          <p:nvPr/>
        </p:nvSpPr>
        <p:spPr>
          <a:xfrm>
            <a:off x="287859" y="12639761"/>
            <a:ext cx="23808288" cy="1"/>
          </a:xfrm>
          <a:prstGeom prst="line">
            <a:avLst/>
          </a:prstGeom>
          <a:ln w="25400">
            <a:solidFill>
              <a:schemeClr val="accent3"/>
            </a:solidFill>
            <a:miter/>
          </a:ln>
        </p:spPr>
        <p:txBody>
          <a:bodyPr tIns="91439" bIns="91439"/>
          <a:lstStyle/>
          <a:p>
            <a:pPr defTabSz="1218985">
              <a:defRPr sz="4800"/>
            </a:pPr>
            <a:endParaRPr/>
          </a:p>
        </p:txBody>
      </p:sp>
      <p:pic>
        <p:nvPicPr>
          <p:cNvPr id="53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8001" y="882927"/>
            <a:ext cx="2879999" cy="1333919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5" name="Click to add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56" name="Footer Placeholder 4"/>
          <p:cNvSpPr txBox="1"/>
          <p:nvPr/>
        </p:nvSpPr>
        <p:spPr>
          <a:xfrm>
            <a:off x="4534215" y="13014996"/>
            <a:ext cx="9816787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/>
            </a:lvl1pPr>
          </a:lstStyle>
          <a:p>
            <a:r>
              <a:t>Lea Reuter - lea.reuter@kit.edu   CoFFI 2024</a:t>
            </a:r>
          </a:p>
        </p:txBody>
      </p:sp>
      <p:sp>
        <p:nvSpPr>
          <p:cNvPr id="57" name="Fußzeilenplatzhalter 4"/>
          <p:cNvSpPr txBox="1"/>
          <p:nvPr/>
        </p:nvSpPr>
        <p:spPr>
          <a:xfrm>
            <a:off x="14681201" y="13014996"/>
            <a:ext cx="8653475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1828800">
              <a:spcBef>
                <a:spcPts val="1400"/>
              </a:spcBef>
              <a:defRPr sz="2400"/>
            </a:lvl1pPr>
          </a:lstStyle>
          <a:p>
            <a:r>
              <a:t>ETP – Institute of Experimental Particle Physics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erade Verbindung 11"/>
          <p:cNvSpPr/>
          <p:nvPr/>
        </p:nvSpPr>
        <p:spPr>
          <a:xfrm>
            <a:off x="287859" y="12639761"/>
            <a:ext cx="23808288" cy="1"/>
          </a:xfrm>
          <a:prstGeom prst="line">
            <a:avLst/>
          </a:prstGeom>
          <a:ln w="25400">
            <a:solidFill>
              <a:schemeClr val="accent3"/>
            </a:solidFill>
            <a:miter/>
          </a:ln>
        </p:spPr>
        <p:txBody>
          <a:bodyPr tIns="91439" bIns="91439"/>
          <a:lstStyle/>
          <a:p>
            <a:pPr defTabSz="1218985">
              <a:defRPr sz="4800"/>
            </a:pPr>
            <a:endParaRPr/>
          </a:p>
        </p:txBody>
      </p:sp>
      <p:pic>
        <p:nvPicPr>
          <p:cNvPr id="65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8001" y="882927"/>
            <a:ext cx="2879999" cy="1333919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Footer Placeholder 4"/>
          <p:cNvSpPr txBox="1"/>
          <p:nvPr/>
        </p:nvSpPr>
        <p:spPr>
          <a:xfrm>
            <a:off x="4534215" y="13014996"/>
            <a:ext cx="9816787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/>
            </a:lvl1pPr>
          </a:lstStyle>
          <a:p>
            <a:r>
              <a:t>Name Surname - Title</a:t>
            </a:r>
          </a:p>
        </p:txBody>
      </p:sp>
      <p:sp>
        <p:nvSpPr>
          <p:cNvPr id="67" name="Fußzeilenplatzhalter 4"/>
          <p:cNvSpPr txBox="1"/>
          <p:nvPr/>
        </p:nvSpPr>
        <p:spPr>
          <a:xfrm>
            <a:off x="14681201" y="13014996"/>
            <a:ext cx="8653475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1828800">
              <a:spcBef>
                <a:spcPts val="1400"/>
              </a:spcBef>
              <a:defRPr sz="2400"/>
            </a:lvl1pPr>
          </a:lstStyle>
          <a:p>
            <a:r>
              <a:t>Name of Division, Institute, Business Unit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9" name="Click to add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70" name="Bildplatzhalter 3"/>
          <p:cNvSpPr>
            <a:spLocks noGrp="1"/>
          </p:cNvSpPr>
          <p:nvPr>
            <p:ph type="pic" idx="21"/>
          </p:nvPr>
        </p:nvSpPr>
        <p:spPr>
          <a:xfrm>
            <a:off x="0" y="410233"/>
            <a:ext cx="24384000" cy="150716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fik 13" descr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8001" y="882927"/>
            <a:ext cx="2879999" cy="1333919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" name="Click to add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9869" y="13014996"/>
            <a:ext cx="351732" cy="34562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‹Nr.›</a:t>
            </a:fld>
            <a:endParaRPr/>
          </a:p>
        </p:txBody>
      </p:sp>
      <p:graphicFrame>
        <p:nvGraphicFramePr>
          <p:cNvPr id="81" name="Tabelle 1"/>
          <p:cNvGraphicFramePr/>
          <p:nvPr/>
        </p:nvGraphicFramePr>
        <p:xfrm>
          <a:off x="2594990" y="13002296"/>
          <a:ext cx="1710627" cy="752029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1685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428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400"/>
                        <a:t>13.05.2024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Footer Placeholder 4"/>
          <p:cNvSpPr txBox="1"/>
          <p:nvPr/>
        </p:nvSpPr>
        <p:spPr>
          <a:xfrm>
            <a:off x="4534215" y="13014996"/>
            <a:ext cx="9816787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/>
            </a:lvl1pPr>
          </a:lstStyle>
          <a:p>
            <a:r>
              <a:t>Lea Reuter - lea.reuter@kit.edu   CoFFI 2024</a:t>
            </a:r>
          </a:p>
        </p:txBody>
      </p:sp>
      <p:sp>
        <p:nvSpPr>
          <p:cNvPr id="83" name="Fußzeilenplatzhalter 4"/>
          <p:cNvSpPr txBox="1"/>
          <p:nvPr/>
        </p:nvSpPr>
        <p:spPr>
          <a:xfrm>
            <a:off x="14681201" y="13014996"/>
            <a:ext cx="8653475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1828800">
              <a:spcBef>
                <a:spcPts val="1400"/>
              </a:spcBef>
              <a:defRPr sz="2400"/>
            </a:lvl1pPr>
          </a:lstStyle>
          <a:p>
            <a:r>
              <a:t>ETP – Institute of Experimental Particle Physics</a:t>
            </a:r>
          </a:p>
        </p:txBody>
      </p:sp>
      <p:sp>
        <p:nvSpPr>
          <p:cNvPr id="84" name="Gerade Verbindung 11"/>
          <p:cNvSpPr/>
          <p:nvPr/>
        </p:nvSpPr>
        <p:spPr>
          <a:xfrm>
            <a:off x="287859" y="12639761"/>
            <a:ext cx="23808288" cy="1"/>
          </a:xfrm>
          <a:prstGeom prst="line">
            <a:avLst/>
          </a:prstGeom>
          <a:ln w="25400">
            <a:solidFill>
              <a:schemeClr val="accent3"/>
            </a:solidFill>
            <a:miter/>
          </a:ln>
        </p:spPr>
        <p:txBody>
          <a:bodyPr tIns="91439" bIns="91439"/>
          <a:lstStyle/>
          <a:p>
            <a:pPr defTabSz="1218985">
              <a:defRPr sz="4800"/>
            </a:pP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mailto:lea.reuter@kit.edu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1" descr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0257" y="891575"/>
            <a:ext cx="2875488" cy="133183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erade Verbindung 11"/>
          <p:cNvSpPr/>
          <p:nvPr/>
        </p:nvSpPr>
        <p:spPr>
          <a:xfrm>
            <a:off x="287859" y="12639761"/>
            <a:ext cx="23808288" cy="1"/>
          </a:xfrm>
          <a:prstGeom prst="line">
            <a:avLst/>
          </a:prstGeom>
          <a:ln w="25400">
            <a:solidFill>
              <a:schemeClr val="accent3"/>
            </a:solidFill>
            <a:miter/>
          </a:ln>
        </p:spPr>
        <p:txBody>
          <a:bodyPr tIns="91439" bIns="91439"/>
          <a:lstStyle/>
          <a:p>
            <a:pPr defTabSz="1218985">
              <a:defRPr sz="4800"/>
            </a:pPr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066800" y="3167023"/>
            <a:ext cx="22250400" cy="897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9"/>
              </a:buBlip>
            </a:lvl1pPr>
            <a:lvl2pPr marL="1117578" indent="-762000">
              <a:buBlip>
                <a:blip r:embed="rId9"/>
              </a:buBlip>
            </a:lvl2pPr>
            <a:lvl3pPr marL="1479508" indent="-762000">
              <a:buBlip>
                <a:blip r:embed="rId9"/>
              </a:buBlip>
            </a:lvl3pPr>
            <a:lvl4pPr marL="1835087" indent="-762000">
              <a:buBlip>
                <a:blip r:embed="rId9"/>
              </a:buBlip>
            </a:lvl4pPr>
            <a:lvl5pPr marL="2197016" indent="-762000">
              <a:buBlip>
                <a:blip r:embed="rId9"/>
              </a:buBlip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351731" cy="34562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defTabSz="1218985">
              <a:defRPr sz="2400" b="1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" name="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1055999" y="789742"/>
            <a:ext cx="18317809" cy="1535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7" name="Fußzeilenplatzhalter 4"/>
          <p:cNvSpPr txBox="1"/>
          <p:nvPr/>
        </p:nvSpPr>
        <p:spPr>
          <a:xfrm>
            <a:off x="14681201" y="13014996"/>
            <a:ext cx="8653475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1828800">
              <a:spcBef>
                <a:spcPts val="1400"/>
              </a:spcBef>
              <a:defRPr sz="2400"/>
            </a:lvl1pPr>
          </a:lstStyle>
          <a:p>
            <a:r>
              <a:t>ETP – Institute of Experimental Particle Physics</a:t>
            </a:r>
          </a:p>
        </p:txBody>
      </p:sp>
      <p:sp>
        <p:nvSpPr>
          <p:cNvPr id="8" name="Footer Placeholder 4"/>
          <p:cNvSpPr txBox="1"/>
          <p:nvPr/>
        </p:nvSpPr>
        <p:spPr>
          <a:xfrm>
            <a:off x="4534215" y="13014996"/>
            <a:ext cx="11013106" cy="3456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2400"/>
            </a:pPr>
            <a:r>
              <a:t>Lea Reuter -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0"/>
              </a:rPr>
              <a:t>lea.reuter@kit.edu</a:t>
            </a:r>
            <a:r>
              <a:t>   End-to-End Track Reconstruction using GNNs</a:t>
            </a:r>
          </a:p>
        </p:txBody>
      </p:sp>
      <p:graphicFrame>
        <p:nvGraphicFramePr>
          <p:cNvPr id="9" name="Tabelle 1"/>
          <p:cNvGraphicFramePr/>
          <p:nvPr/>
        </p:nvGraphicFramePr>
        <p:xfrm>
          <a:off x="2594990" y="13002296"/>
          <a:ext cx="1685226" cy="396428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1685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428"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400"/>
                        <a:t>12.06.2024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82869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762000" marR="0" indent="-762000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88000"/>
        <a:buFontTx/>
        <a:buBlip>
          <a:blip r:embed="rId9"/>
        </a:buBlip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969287" marR="0" indent="-613708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88000"/>
        <a:buFontTx/>
        <a:buBlip>
          <a:blip r:embed="rId9"/>
        </a:buBlip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373941" marR="0" indent="-656433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88000"/>
        <a:buFontTx/>
        <a:buBlip>
          <a:blip r:embed="rId9"/>
        </a:buBlip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45243" marR="0" indent="-672156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88000"/>
        <a:buFontTx/>
        <a:buBlip>
          <a:blip r:embed="rId9"/>
        </a:buBlip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91449" marR="0" indent="-656432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88000"/>
        <a:buFontTx/>
        <a:buBlip>
          <a:blip r:embed="rId9"/>
        </a:buBlip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985073" marR="0" indent="-699207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100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42246" marR="0" indent="-699207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100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899420" marR="0" indent="-699207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100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356592" marR="0" indent="-699206" algn="l" defTabSz="1828693" latinLnBrk="0">
        <a:lnSpc>
          <a:spcPct val="90000"/>
        </a:lnSpc>
        <a:spcBef>
          <a:spcPts val="4000"/>
        </a:spcBef>
        <a:spcAft>
          <a:spcPts val="0"/>
        </a:spcAft>
        <a:buClrTx/>
        <a:buSzPct val="100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492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8987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8480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7973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7467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6960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6453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5946" algn="l" defTabSz="121898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902.07987" TargetMode="External"/><Relationship Id="rId4" Type="http://schemas.openxmlformats.org/officeDocument/2006/relationships/hyperlink" Target="https://arxiv.org/abs/2002.0360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112.14537" TargetMode="External"/><Relationship Id="rId5" Type="http://schemas.openxmlformats.org/officeDocument/2006/relationships/hyperlink" Target="https://arxiv.org/abs/2203.05731" TargetMode="External"/><Relationship Id="rId4" Type="http://schemas.openxmlformats.org/officeDocument/2006/relationships/hyperlink" Target="https://software.belle2.or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003.12466" TargetMode="Externa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G_0183.jpeg" descr="IMG_0183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5527" b="25526"/>
          <a:stretch>
            <a:fillRect/>
          </a:stretch>
        </p:blipFill>
        <p:spPr>
          <a:xfrm>
            <a:off x="312615" y="7236767"/>
            <a:ext cx="23808920" cy="5414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03"/>
                </a:lnTo>
                <a:cubicBezTo>
                  <a:pt x="0" y="20795"/>
                  <a:pt x="183" y="21600"/>
                  <a:pt x="409" y="21600"/>
                </a:cubicBezTo>
                <a:lnTo>
                  <a:pt x="21600" y="21600"/>
                </a:lnTo>
                <a:lnTo>
                  <a:pt x="21600" y="1797"/>
                </a:lnTo>
                <a:cubicBezTo>
                  <a:pt x="21600" y="805"/>
                  <a:pt x="21417" y="0"/>
                  <a:pt x="21191" y="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4" name="End-to-End Track Reconstruction using Graph Neural Networks at Belle II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371520">
              <a:spcBef>
                <a:spcPts val="600"/>
              </a:spcBef>
              <a:defRPr sz="5100"/>
            </a:lvl1pPr>
          </a:lstStyle>
          <a:p>
            <a:r>
              <a:t>End-to-End Track Reconstruction using Graph Neural Networks at Belle II</a:t>
            </a:r>
          </a:p>
        </p:txBody>
      </p:sp>
      <p:sp>
        <p:nvSpPr>
          <p:cNvPr id="95" name="Textplatzhalter 25"/>
          <p:cNvSpPr>
            <a:spLocks noGrp="1"/>
          </p:cNvSpPr>
          <p:nvPr>
            <p:ph type="body" idx="22"/>
          </p:nvPr>
        </p:nvSpPr>
        <p:spPr>
          <a:xfrm>
            <a:off x="986358" y="4743208"/>
            <a:ext cx="22708468" cy="135932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1206938">
              <a:spcBef>
                <a:spcPts val="500"/>
              </a:spcBef>
              <a:defRPr sz="3036"/>
            </a:pPr>
            <a:r>
              <a:t>Helmholtz AI Conference 2024</a:t>
            </a:r>
          </a:p>
          <a:p>
            <a:pPr defTabSz="1206938">
              <a:spcBef>
                <a:spcPts val="500"/>
              </a:spcBef>
              <a:defRPr sz="3036"/>
            </a:pPr>
            <a:r>
              <a:t>S-02a - Applications of AI: Graph Neural Networks</a:t>
            </a:r>
          </a:p>
        </p:txBody>
      </p:sp>
      <p:sp>
        <p:nvSpPr>
          <p:cNvPr id="96" name="Textplatzhalter 25"/>
          <p:cNvSpPr/>
          <p:nvPr/>
        </p:nvSpPr>
        <p:spPr>
          <a:xfrm>
            <a:off x="986358" y="6449433"/>
            <a:ext cx="22708468" cy="1359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828693">
              <a:lnSpc>
                <a:spcPct val="90000"/>
              </a:lnSpc>
              <a:spcBef>
                <a:spcPts val="800"/>
              </a:spcBef>
              <a:defRPr sz="3500" b="1"/>
            </a:pPr>
            <a:r>
              <a:t>Lea Reuter, </a:t>
            </a:r>
            <a:r>
              <a:rPr b="0"/>
              <a:t>Giacomo De Pietro, Slavomira Stefkova, Torben Ferber, Belle II Tracking Group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436" y="566717"/>
            <a:ext cx="3432331" cy="2788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CDCat.png" descr="CDCa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734" y="176097"/>
            <a:ext cx="3570009" cy="3570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raming the Problem:"/>
          <p:cNvSpPr txBox="1">
            <a:spLocks noGrp="1"/>
          </p:cNvSpPr>
          <p:nvPr>
            <p:ph type="body" sz="quarter" idx="1"/>
          </p:nvPr>
        </p:nvSpPr>
        <p:spPr>
          <a:xfrm>
            <a:off x="1066800" y="3167023"/>
            <a:ext cx="11619823" cy="750148"/>
          </a:xfrm>
          <a:prstGeom prst="rect">
            <a:avLst/>
          </a:prstGeom>
        </p:spPr>
        <p:txBody>
          <a:bodyPr/>
          <a:lstStyle>
            <a:lvl1pPr marL="0" indent="0" defTabSz="1828800">
              <a:spcBef>
                <a:spcPts val="800"/>
              </a:spcBef>
              <a:buSzTx/>
              <a:buNone/>
              <a:defRPr sz="4000" b="1"/>
            </a:lvl1pPr>
          </a:lstStyle>
          <a:p>
            <a:r>
              <a:t>Framing the Problem: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71" name="New Machine Learning Tracking Algorith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New Machine Learning Tracking Algorithm</a:t>
            </a:r>
          </a:p>
        </p:txBody>
      </p:sp>
      <p:sp>
        <p:nvSpPr>
          <p:cNvPr id="172" name="Have: Hits in our tracking detector…"/>
          <p:cNvSpPr txBox="1"/>
          <p:nvPr/>
        </p:nvSpPr>
        <p:spPr>
          <a:xfrm>
            <a:off x="1782721" y="4188905"/>
            <a:ext cx="8878891" cy="1431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828800">
              <a:lnSpc>
                <a:spcPct val="90000"/>
              </a:lnSpc>
              <a:spcBef>
                <a:spcPts val="800"/>
              </a:spcBef>
              <a:defRPr sz="3500"/>
            </a:pPr>
            <a:r>
              <a:t>Have: Hits in our tracking detector</a:t>
            </a:r>
          </a:p>
          <a:p>
            <a:pPr defTabSz="1828800">
              <a:lnSpc>
                <a:spcPct val="90000"/>
              </a:lnSpc>
              <a:spcBef>
                <a:spcPts val="800"/>
              </a:spcBef>
              <a:defRPr sz="3500"/>
            </a:pPr>
            <a:r>
              <a:t>Want: Tracks</a:t>
            </a:r>
          </a:p>
        </p:txBody>
      </p:sp>
      <p:sp>
        <p:nvSpPr>
          <p:cNvPr id="173" name="Starting position…"/>
          <p:cNvSpPr txBox="1"/>
          <p:nvPr/>
        </p:nvSpPr>
        <p:spPr>
          <a:xfrm>
            <a:off x="2437265" y="5607520"/>
            <a:ext cx="8878892" cy="250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512884" indent="-512884" defTabSz="1828693">
              <a:spcBef>
                <a:spcPts val="1000"/>
              </a:spcBef>
              <a:buSzPct val="88000"/>
              <a:buBlip>
                <a:blip r:embed="rId2"/>
              </a:buBlip>
              <a:defRPr sz="3500"/>
            </a:pPr>
            <a:r>
              <a:t>Starting position</a:t>
            </a:r>
          </a:p>
          <a:p>
            <a:pPr marL="512884" indent="-512884" defTabSz="1828693">
              <a:spcBef>
                <a:spcPts val="1000"/>
              </a:spcBef>
              <a:buSzPct val="88000"/>
              <a:buBlip>
                <a:blip r:embed="rId2"/>
              </a:buBlip>
              <a:defRPr sz="3500"/>
            </a:pPr>
            <a:r>
              <a:t>Momentum (starting direction and curvature)</a:t>
            </a:r>
          </a:p>
          <a:p>
            <a:pPr marL="512884" indent="-512884" defTabSz="1828693">
              <a:spcBef>
                <a:spcPts val="1000"/>
              </a:spcBef>
              <a:buSzPct val="88000"/>
              <a:buBlip>
                <a:blip r:embed="rId2"/>
              </a:buBlip>
              <a:defRPr sz="3500"/>
            </a:pPr>
            <a:r>
              <a:t>All hits belonging to the track</a:t>
            </a:r>
          </a:p>
        </p:txBody>
      </p:sp>
      <p:sp>
        <p:nvSpPr>
          <p:cNvPr id="174" name="Challenges"/>
          <p:cNvSpPr txBox="1"/>
          <p:nvPr/>
        </p:nvSpPr>
        <p:spPr>
          <a:xfrm>
            <a:off x="11303651" y="3167023"/>
            <a:ext cx="11619824" cy="750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828800">
              <a:lnSpc>
                <a:spcPct val="90000"/>
              </a:lnSpc>
              <a:spcBef>
                <a:spcPts val="800"/>
              </a:spcBef>
              <a:defRPr sz="4000" b="1"/>
            </a:lvl1pPr>
          </a:lstStyle>
          <a:p>
            <a:r>
              <a:t>Challenges</a:t>
            </a:r>
          </a:p>
        </p:txBody>
      </p:sp>
      <p:sp>
        <p:nvSpPr>
          <p:cNvPr id="175" name="Unknown number of tracks…"/>
          <p:cNvSpPr txBox="1"/>
          <p:nvPr/>
        </p:nvSpPr>
        <p:spPr>
          <a:xfrm>
            <a:off x="11356653" y="3923648"/>
            <a:ext cx="12089265" cy="8709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512884" indent="-512884" defTabSz="1828693">
              <a:spcBef>
                <a:spcPts val="2000"/>
              </a:spcBef>
              <a:buSzPct val="88000"/>
              <a:buBlip>
                <a:blip r:embed="rId2"/>
              </a:buBlip>
              <a:defRPr sz="3500"/>
            </a:pPr>
            <a:r>
              <a:t>Unknown number of tracks</a:t>
            </a:r>
          </a:p>
          <a:p>
            <a:pPr marL="1230392" lvl="2" indent="-512884" defTabSz="1828693">
              <a:spcBef>
                <a:spcPts val="2000"/>
              </a:spcBef>
              <a:buSzPct val="88000"/>
              <a:buBlip>
                <a:blip r:embed="rId2"/>
              </a:buBlip>
              <a:defRPr sz="3500"/>
            </a:pPr>
            <a:r>
              <a:t>Very high event efficiency and purity required (find all tracks in each event)</a:t>
            </a:r>
          </a:p>
          <a:p>
            <a:pPr marL="1230392" lvl="2" indent="-512884" defTabSz="1828693">
              <a:spcBef>
                <a:spcPts val="2000"/>
              </a:spcBef>
              <a:buSzPct val="88000"/>
              <a:buBlip>
                <a:blip r:embed="rId2"/>
              </a:buBlip>
              <a:defRPr sz="3500"/>
            </a:pPr>
            <a:r>
              <a:t>Very large dynamic range of momenta (curvature)</a:t>
            </a:r>
          </a:p>
          <a:p>
            <a:pPr marL="1230392" lvl="2" indent="-512884" defTabSz="1828693">
              <a:spcBef>
                <a:spcPts val="2000"/>
              </a:spcBef>
              <a:buSzPct val="88000"/>
              <a:buBlip>
                <a:blip r:embed="rId2"/>
              </a:buBlip>
              <a:defRPr sz="3500"/>
            </a:pPr>
            <a:r>
              <a:t>Overlapping objects</a:t>
            </a:r>
          </a:p>
          <a:p>
            <a:pPr marL="512884" indent="-512884" defTabSz="1828693">
              <a:spcBef>
                <a:spcPts val="2000"/>
              </a:spcBef>
              <a:buSzPct val="88000"/>
              <a:buBlip>
                <a:blip r:embed="rId2"/>
              </a:buBlip>
              <a:defRPr sz="3500"/>
            </a:pPr>
            <a:r>
              <a:t>Large and varying number of sense wire inputs (15000 sense wires with up to 30% occupancy)</a:t>
            </a:r>
          </a:p>
          <a:p>
            <a:pPr marL="1230392" lvl="2" indent="-512884" defTabSz="1828693">
              <a:spcBef>
                <a:spcPts val="2000"/>
              </a:spcBef>
              <a:buSzPct val="88000"/>
              <a:buBlip>
                <a:blip r:embed="rId2"/>
              </a:buBlip>
              <a:defRPr sz="3500"/>
            </a:pPr>
            <a:r>
              <a:t>Varying background conditions</a:t>
            </a:r>
          </a:p>
          <a:p>
            <a:pPr marL="512884" indent="-512884" defTabSz="1828693">
              <a:spcBef>
                <a:spcPts val="2000"/>
              </a:spcBef>
              <a:buSzPct val="88000"/>
              <a:buBlip>
                <a:blip r:embed="rId2"/>
              </a:buBlip>
              <a:defRPr sz="3500"/>
            </a:pPr>
            <a:r>
              <a:t>High event rate leads to a lot of data, computing resource and time constraint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16" y="8083583"/>
            <a:ext cx="4780111" cy="4488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2" animBg="1" advAuto="0"/>
      <p:bldP spid="175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09812" y="4291092"/>
            <a:ext cx="19764568" cy="5830257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Graph Neural Network based Object Condensation"/>
          <p:cNvSpPr txBox="1">
            <a:spLocks noGrp="1"/>
          </p:cNvSpPr>
          <p:nvPr>
            <p:ph type="body" sz="quarter" idx="1"/>
          </p:nvPr>
        </p:nvSpPr>
        <p:spPr>
          <a:xfrm>
            <a:off x="1066800" y="2366624"/>
            <a:ext cx="22250400" cy="14257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3500"/>
            </a:lvl1pPr>
          </a:lstStyle>
          <a:p>
            <a:r>
              <a:t>Graph Neural Network based Object Condensation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334913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95" name="Our Appro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Approach</a:t>
            </a:r>
          </a:p>
        </p:txBody>
      </p:sp>
      <p:sp>
        <p:nvSpPr>
          <p:cNvPr id="196" name="Adjustable Parameters resulting in a total of 797,812 trainable parameters"/>
          <p:cNvSpPr txBox="1"/>
          <p:nvPr/>
        </p:nvSpPr>
        <p:spPr>
          <a:xfrm>
            <a:off x="1070988" y="9779676"/>
            <a:ext cx="19009739" cy="683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828693">
              <a:lnSpc>
                <a:spcPct val="10000"/>
              </a:lnSpc>
              <a:spcBef>
                <a:spcPts val="4000"/>
              </a:spcBef>
              <a:defRPr sz="3500" b="1"/>
            </a:pPr>
            <a:r>
              <a:t>Adjustable Parameters </a:t>
            </a:r>
            <a:r>
              <a:rPr b="0"/>
              <a:t>resulting in a total of 797,812 trainable parameters</a:t>
            </a:r>
          </a:p>
        </p:txBody>
      </p:sp>
      <p:sp>
        <p:nvSpPr>
          <p:cNvPr id="197" name="Dimension of Linear Layers…"/>
          <p:cNvSpPr txBox="1"/>
          <p:nvPr/>
        </p:nvSpPr>
        <p:spPr>
          <a:xfrm>
            <a:off x="1631288" y="11180244"/>
            <a:ext cx="6179693" cy="161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439615" indent="-439615" defTabSz="1828693">
              <a:spcBef>
                <a:spcPts val="1000"/>
              </a:spcBef>
              <a:buSzPct val="88000"/>
              <a:buBlip>
                <a:blip r:embed="rId3"/>
              </a:buBlip>
              <a:defRPr sz="3000"/>
            </a:pPr>
            <a:r>
              <a:t>Dimension of Linear Layers</a:t>
            </a:r>
          </a:p>
          <a:p>
            <a:pPr marL="439615" indent="-439615" defTabSz="1828693">
              <a:spcBef>
                <a:spcPts val="1000"/>
              </a:spcBef>
              <a:buSzPct val="88000"/>
              <a:buBlip>
                <a:blip r:embed="rId3"/>
              </a:buBlip>
              <a:defRPr sz="3000"/>
            </a:pPr>
            <a:r>
              <a:t>Number of GravNet Blocks </a:t>
            </a:r>
          </a:p>
        </p:txBody>
      </p:sp>
      <p:sp>
        <p:nvSpPr>
          <p:cNvPr id="198" name="General Parameters"/>
          <p:cNvSpPr txBox="1"/>
          <p:nvPr/>
        </p:nvSpPr>
        <p:spPr>
          <a:xfrm>
            <a:off x="1161847" y="10476266"/>
            <a:ext cx="6077386" cy="895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828693">
              <a:lnSpc>
                <a:spcPct val="10000"/>
              </a:lnSpc>
              <a:spcBef>
                <a:spcPts val="4000"/>
              </a:spcBef>
              <a:defRPr sz="3500"/>
            </a:lvl1pPr>
          </a:lstStyle>
          <a:p>
            <a:pPr>
              <a:defRPr b="1"/>
            </a:pPr>
            <a:r>
              <a:rPr b="0"/>
              <a:t>General Parameters</a:t>
            </a:r>
          </a:p>
        </p:txBody>
      </p:sp>
      <p:sp>
        <p:nvSpPr>
          <p:cNvPr id="199" name="GravNet Parameters"/>
          <p:cNvSpPr txBox="1"/>
          <p:nvPr/>
        </p:nvSpPr>
        <p:spPr>
          <a:xfrm>
            <a:off x="8021749" y="10476266"/>
            <a:ext cx="8757746" cy="895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828693">
              <a:lnSpc>
                <a:spcPct val="10000"/>
              </a:lnSpc>
              <a:spcBef>
                <a:spcPts val="4000"/>
              </a:spcBef>
              <a:defRPr sz="3500"/>
            </a:lvl1pPr>
          </a:lstStyle>
          <a:p>
            <a:pPr>
              <a:defRPr b="1"/>
            </a:pPr>
            <a:r>
              <a:rPr b="0"/>
              <a:t>GravNet Parameters</a:t>
            </a:r>
          </a:p>
        </p:txBody>
      </p:sp>
      <p:sp>
        <p:nvSpPr>
          <p:cNvPr id="200" name="Number of k-nearest neighbours in GravNet…"/>
          <p:cNvSpPr txBox="1"/>
          <p:nvPr/>
        </p:nvSpPr>
        <p:spPr>
          <a:xfrm>
            <a:off x="9166914" y="11180244"/>
            <a:ext cx="6467416" cy="161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439615" indent="-439615" defTabSz="1828693">
              <a:spcBef>
                <a:spcPts val="1000"/>
              </a:spcBef>
              <a:buSzPct val="88000"/>
              <a:buBlip>
                <a:blip r:embed="rId3"/>
              </a:buBlip>
              <a:defRPr sz="3000"/>
            </a:pPr>
            <a:r>
              <a:t>Number of k-nearest neighbours in GravNet</a:t>
            </a:r>
          </a:p>
          <a:p>
            <a:pPr marL="439615" indent="-439615" defTabSz="1828693">
              <a:spcBef>
                <a:spcPts val="1000"/>
              </a:spcBef>
              <a:buSzPct val="88000"/>
              <a:buBlip>
                <a:blip r:embed="rId3"/>
              </a:buBlip>
              <a:defRPr sz="3000"/>
            </a:pPr>
            <a:r>
              <a:t>GravNet space dimensions</a:t>
            </a:r>
          </a:p>
        </p:txBody>
      </p:sp>
      <p:sp>
        <p:nvSpPr>
          <p:cNvPr id="201" name="Output Parameters"/>
          <p:cNvSpPr txBox="1"/>
          <p:nvPr/>
        </p:nvSpPr>
        <p:spPr>
          <a:xfrm>
            <a:off x="16751847" y="10461123"/>
            <a:ext cx="5214219" cy="926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828693">
              <a:lnSpc>
                <a:spcPct val="10000"/>
              </a:lnSpc>
              <a:spcBef>
                <a:spcPts val="4000"/>
              </a:spcBef>
              <a:defRPr sz="3500"/>
            </a:lvl1pPr>
          </a:lstStyle>
          <a:p>
            <a:pPr>
              <a:defRPr b="1"/>
            </a:pPr>
            <a:r>
              <a:rPr b="0"/>
              <a:t>Output Parameters</a:t>
            </a:r>
          </a:p>
        </p:txBody>
      </p:sp>
      <p:sp>
        <p:nvSpPr>
          <p:cNvPr id="202" name="Dimension of Cluster Coordinates…"/>
          <p:cNvSpPr txBox="1"/>
          <p:nvPr/>
        </p:nvSpPr>
        <p:spPr>
          <a:xfrm>
            <a:off x="17126422" y="11180244"/>
            <a:ext cx="6739995" cy="2021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439615" indent="-439615" defTabSz="1828693">
              <a:spcBef>
                <a:spcPts val="1000"/>
              </a:spcBef>
              <a:buSzPct val="88000"/>
              <a:buBlip>
                <a:blip r:embed="rId3"/>
              </a:buBlip>
              <a:defRPr sz="3000"/>
            </a:pPr>
            <a:r>
              <a:t>Dimension of Cluster Coordinates</a:t>
            </a:r>
          </a:p>
          <a:p>
            <a:pPr marL="439615" indent="-439615" defTabSz="1828693">
              <a:spcBef>
                <a:spcPts val="1000"/>
              </a:spcBef>
              <a:buSzPct val="88000"/>
              <a:buBlip>
                <a:blip r:embed="rId3"/>
              </a:buBlip>
              <a:defRPr sz="3000"/>
            </a:pPr>
            <a:r>
              <a:t>Number of output layers according to track parameter predictions</a:t>
            </a:r>
          </a:p>
        </p:txBody>
      </p:sp>
      <p:sp>
        <p:nvSpPr>
          <p:cNvPr id="203" name="Applicable to overlapping objects without clear spatial boundaries…"/>
          <p:cNvSpPr txBox="1"/>
          <p:nvPr/>
        </p:nvSpPr>
        <p:spPr>
          <a:xfrm>
            <a:off x="1731568" y="3151793"/>
            <a:ext cx="13917905" cy="161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439615" indent="-439615" defTabSz="1828693">
              <a:spcBef>
                <a:spcPts val="1000"/>
              </a:spcBef>
              <a:buSzPct val="88000"/>
              <a:buBlip>
                <a:blip r:embed="rId3"/>
              </a:buBlip>
              <a:defRPr sz="3000"/>
            </a:pPr>
            <a:r>
              <a:t>Applicable to overlapping objects without clear spatial boundaries </a:t>
            </a:r>
          </a:p>
          <a:p>
            <a:pPr marL="439615" indent="-439615" defTabSz="1828693">
              <a:spcBef>
                <a:spcPts val="1000"/>
              </a:spcBef>
              <a:buSzPct val="88000"/>
              <a:buBlip>
                <a:blip r:embed="rId3"/>
              </a:buBlip>
              <a:defRPr sz="3000"/>
            </a:pPr>
            <a:r>
              <a:t>No assumption on the object size or sorting is needed</a:t>
            </a:r>
          </a:p>
        </p:txBody>
      </p:sp>
      <p:sp>
        <p:nvSpPr>
          <p:cNvPr id="204" name="Kieseler, Object Condensation: one-stage grid-free multi-object reconstruction in physics detectors, graph and image data (arXiv:2002.03605)"/>
          <p:cNvSpPr txBox="1"/>
          <p:nvPr/>
        </p:nvSpPr>
        <p:spPr>
          <a:xfrm>
            <a:off x="14420712" y="2732242"/>
            <a:ext cx="5982066" cy="10508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693">
              <a:spcBef>
                <a:spcPts val="1000"/>
              </a:spcBef>
              <a:defRPr sz="2000">
                <a:solidFill>
                  <a:schemeClr val="accent2">
                    <a:lumOff val="-9411"/>
                  </a:schemeClr>
                </a:solidFill>
              </a:defRPr>
            </a:pPr>
            <a:r>
              <a:t>Kieseler, Object Condensation: one-stage grid-free multi-object reconstruction in physics detectors, graph and image data </a:t>
            </a:r>
            <a:r>
              <a:rPr u="sng">
                <a:uFill>
                  <a:solidFill>
                    <a:srgbClr val="0000FF"/>
                  </a:solidFill>
                </a:uFill>
                <a:hlinkClick r:id="rId4"/>
              </a:rPr>
              <a:t>(arXiv:2002.03605)</a:t>
            </a:r>
          </a:p>
        </p:txBody>
      </p:sp>
      <p:sp>
        <p:nvSpPr>
          <p:cNvPr id="205" name="Qasim, Kieseler, Iiyama, Pierini, Learning representations of irregular particle-detector geometry with distance-weighted graph networks (arXiv:1902.07987)"/>
          <p:cNvSpPr txBox="1"/>
          <p:nvPr/>
        </p:nvSpPr>
        <p:spPr>
          <a:xfrm>
            <a:off x="16686367" y="4416818"/>
            <a:ext cx="7620106" cy="10508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693">
              <a:spcBef>
                <a:spcPts val="1000"/>
              </a:spcBef>
              <a:defRPr sz="2000">
                <a:solidFill>
                  <a:schemeClr val="accent2">
                    <a:lumOff val="-9411"/>
                  </a:schemeClr>
                </a:solidFill>
              </a:defRPr>
            </a:pPr>
            <a:r>
              <a:t>Qasim, Kieseler, Iiyama, Pierini, Learning representations of irregular particle-detector geometry with distance-weighted graph networks </a:t>
            </a:r>
            <a:r>
              <a:rPr u="sng">
                <a:uFill>
                  <a:solidFill>
                    <a:srgbClr val="0000FF"/>
                  </a:solidFill>
                </a:uFill>
                <a:hlinkClick r:id="rId5"/>
              </a:rPr>
              <a:t>(arXiv:1902.07987)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  <p:bldP spid="196" grpId="3" animBg="1" advAuto="0"/>
      <p:bldP spid="197" grpId="5" animBg="1" advAuto="0"/>
      <p:bldP spid="198" grpId="4" animBg="1" advAuto="0"/>
      <p:bldP spid="199" grpId="6" animBg="1" advAuto="0"/>
      <p:bldP spid="200" grpId="7" animBg="1" advAuto="0"/>
      <p:bldP spid="201" grpId="8" animBg="1" advAuto="0"/>
      <p:bldP spid="202" grpId="9" animBg="1" advAuto="0"/>
      <p:bldP spid="205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ObjConExplanation_1.drawio.pdf" descr="ObjConExplanation_1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50" y="2854491"/>
            <a:ext cx="16725582" cy="817639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18" name="Object Condensation - Training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 Condensation - Training Loss</a:t>
            </a:r>
          </a:p>
        </p:txBody>
      </p:sp>
      <p:pic>
        <p:nvPicPr>
          <p:cNvPr id="219" name="model_output_all.drawio.pdf" descr="model_output_all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LL - Linear Layer"/>
          <p:cNvSpPr/>
          <p:nvPr/>
        </p:nvSpPr>
        <p:spPr>
          <a:xfrm>
            <a:off x="20034476" y="11311648"/>
            <a:ext cx="2859027" cy="875258"/>
          </a:xfrm>
          <a:prstGeom prst="roundRect">
            <a:avLst>
              <a:gd name="adj" fmla="val 20954"/>
            </a:avLst>
          </a:prstGeom>
          <a:solidFill>
            <a:srgbClr val="FFECD4"/>
          </a:solidFill>
          <a:ln w="50800">
            <a:solidFill>
              <a:srgbClr val="FFC777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693">
              <a:lnSpc>
                <a:spcPct val="10000"/>
              </a:lnSpc>
              <a:spcBef>
                <a:spcPts val="4000"/>
              </a:spcBef>
              <a:defRPr sz="2500"/>
            </a:lvl1pPr>
          </a:lstStyle>
          <a:p>
            <a:r>
              <a:t>LL - Linear Layer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ObjConExplanation_2.drawio.pdf" descr="ObjConExplanation_2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51" y="2883871"/>
            <a:ext cx="16605380" cy="8117639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24" name="Object Condensation - Training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 Condensation - Training Loss</a:t>
            </a:r>
          </a:p>
        </p:txBody>
      </p:sp>
      <p:pic>
        <p:nvPicPr>
          <p:cNvPr id="225" name="model_output_beta.drawio.pdf" descr="model_output_beta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LL - Linear Layer"/>
          <p:cNvSpPr/>
          <p:nvPr/>
        </p:nvSpPr>
        <p:spPr>
          <a:xfrm>
            <a:off x="20034476" y="11311648"/>
            <a:ext cx="2859027" cy="875258"/>
          </a:xfrm>
          <a:prstGeom prst="roundRect">
            <a:avLst>
              <a:gd name="adj" fmla="val 20954"/>
            </a:avLst>
          </a:prstGeom>
          <a:solidFill>
            <a:srgbClr val="FFECD4"/>
          </a:solidFill>
          <a:ln w="50800">
            <a:solidFill>
              <a:srgbClr val="FFC777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693">
              <a:lnSpc>
                <a:spcPct val="10000"/>
              </a:lnSpc>
              <a:spcBef>
                <a:spcPts val="4000"/>
              </a:spcBef>
              <a:defRPr sz="2500"/>
            </a:lvl1pPr>
          </a:lstStyle>
          <a:p>
            <a:r>
              <a:t>LL - Linear Layer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ObjConExplanation_3.drawio.pdf" descr="ObjConExplanation_3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46" y="2892571"/>
            <a:ext cx="16569790" cy="810024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30" name="Object Condensation - Training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 Condensation - Training Loss</a:t>
            </a:r>
          </a:p>
        </p:txBody>
      </p:sp>
      <p:pic>
        <p:nvPicPr>
          <p:cNvPr id="231" name="model_output_cluster.drawio.pdf" descr="model_output_cluster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LL - Linear Layer"/>
          <p:cNvSpPr/>
          <p:nvPr/>
        </p:nvSpPr>
        <p:spPr>
          <a:xfrm>
            <a:off x="20034476" y="11311648"/>
            <a:ext cx="2859027" cy="875258"/>
          </a:xfrm>
          <a:prstGeom prst="roundRect">
            <a:avLst>
              <a:gd name="adj" fmla="val 20954"/>
            </a:avLst>
          </a:prstGeom>
          <a:solidFill>
            <a:srgbClr val="FFECD4"/>
          </a:solidFill>
          <a:ln w="50800">
            <a:solidFill>
              <a:srgbClr val="FFC777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693">
              <a:lnSpc>
                <a:spcPct val="10000"/>
              </a:lnSpc>
              <a:spcBef>
                <a:spcPts val="4000"/>
              </a:spcBef>
              <a:defRPr sz="2500"/>
            </a:lvl1pPr>
          </a:lstStyle>
          <a:p>
            <a:r>
              <a:t>LL - Linear Layer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ObjConExplanation_4.drawio.pdf" descr="ObjConExplanation_4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53" y="2841588"/>
            <a:ext cx="16551976" cy="820220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36" name="Object Condensation - Training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 Condensation - Training Loss</a:t>
            </a:r>
          </a:p>
        </p:txBody>
      </p:sp>
      <p:pic>
        <p:nvPicPr>
          <p:cNvPr id="237" name="model_output_cluster.drawio.pdf" descr="model_output_cluster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LL - Linear Layer"/>
          <p:cNvSpPr/>
          <p:nvPr/>
        </p:nvSpPr>
        <p:spPr>
          <a:xfrm>
            <a:off x="20034476" y="11311648"/>
            <a:ext cx="2859027" cy="875258"/>
          </a:xfrm>
          <a:prstGeom prst="roundRect">
            <a:avLst>
              <a:gd name="adj" fmla="val 20954"/>
            </a:avLst>
          </a:prstGeom>
          <a:solidFill>
            <a:srgbClr val="FFECD4"/>
          </a:solidFill>
          <a:ln w="50800">
            <a:solidFill>
              <a:srgbClr val="FFC777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defTabSz="1828693">
              <a:lnSpc>
                <a:spcPct val="10000"/>
              </a:lnSpc>
              <a:spcBef>
                <a:spcPts val="4000"/>
              </a:spcBef>
              <a:defRPr sz="2500"/>
            </a:lvl1pPr>
          </a:lstStyle>
          <a:p>
            <a:r>
              <a:t>LL - Linear Layer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ObjConExplanation_5.drawio.pdf" descr="ObjConExplanation_5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94" y="2943251"/>
            <a:ext cx="17979245" cy="7998879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42" name="Object Condensation - Training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 Condensation - Training Loss</a:t>
            </a:r>
          </a:p>
        </p:txBody>
      </p:sp>
      <p:sp>
        <p:nvSpPr>
          <p:cNvPr id="243" name="4 loss terms for object condensation"/>
          <p:cNvSpPr txBox="1"/>
          <p:nvPr/>
        </p:nvSpPr>
        <p:spPr>
          <a:xfrm>
            <a:off x="18452741" y="4146379"/>
            <a:ext cx="5032501" cy="1925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828693">
              <a:spcBef>
                <a:spcPts val="4000"/>
              </a:spcBef>
              <a:defRPr sz="3500"/>
            </a:lvl1pPr>
          </a:lstStyle>
          <a:p>
            <a:pPr>
              <a:defRPr b="1"/>
            </a:pPr>
            <a:r>
              <a:rPr b="0"/>
              <a:t>4 loss terms for object condensation</a:t>
            </a:r>
          </a:p>
        </p:txBody>
      </p:sp>
      <p:sp>
        <p:nvSpPr>
          <p:cNvPr id="244" name="Beta Value"/>
          <p:cNvSpPr/>
          <p:nvPr/>
        </p:nvSpPr>
        <p:spPr>
          <a:xfrm>
            <a:off x="8748678" y="4945584"/>
            <a:ext cx="2932452" cy="1053982"/>
          </a:xfrm>
          <a:prstGeom prst="roundRect">
            <a:avLst>
              <a:gd name="adj" fmla="val 18074"/>
            </a:avLst>
          </a:prstGeom>
          <a:solidFill>
            <a:srgbClr val="FFF2D5"/>
          </a:solidFill>
          <a:ln w="38100">
            <a:solidFill>
              <a:srgbClr val="FEB43F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/>
          </a:lstStyle>
          <a:p>
            <a:r>
              <a:t>Beta Value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ObjConExplanation_6.drawio.pdf" descr="ObjConExplanation_6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12" y="2871161"/>
            <a:ext cx="17016271" cy="814305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48" name="Object Condensation - Training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 Condensation - Training Loss</a:t>
            </a:r>
          </a:p>
        </p:txBody>
      </p:sp>
      <p:sp>
        <p:nvSpPr>
          <p:cNvPr id="249" name="4 loss terms for object condensation…"/>
          <p:cNvSpPr txBox="1"/>
          <p:nvPr/>
        </p:nvSpPr>
        <p:spPr>
          <a:xfrm>
            <a:off x="18452741" y="4146379"/>
            <a:ext cx="5032501" cy="542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828693">
              <a:spcBef>
                <a:spcPts val="4000"/>
              </a:spcBef>
              <a:defRPr sz="3500" b="1"/>
            </a:pPr>
            <a:r>
              <a:rPr b="0"/>
              <a:t>4 loss terms for object condensation</a:t>
            </a:r>
          </a:p>
          <a:p>
            <a:pPr defTabSz="1828693">
              <a:spcBef>
                <a:spcPts val="4000"/>
              </a:spcBef>
              <a:defRPr sz="3500" b="1"/>
            </a:pPr>
            <a:r>
              <a:rPr b="0"/>
              <a:t>Additional 2 loss terms according to parameter predictions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52" name="Infe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Inference</a:t>
            </a:r>
          </a:p>
        </p:txBody>
      </p:sp>
      <p:pic>
        <p:nvPicPr>
          <p:cNvPr id="253" name="TrackAssignmentObjcon_1_1.drawio.pdf" descr="TrackAssignmentObjcon_1_1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70" y="3061174"/>
            <a:ext cx="14951058" cy="759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model_output_all.drawio.pdf" descr="model_output_all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57" name="Infe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Inference</a:t>
            </a:r>
          </a:p>
        </p:txBody>
      </p:sp>
      <p:pic>
        <p:nvPicPr>
          <p:cNvPr id="258" name="TrackAssignmentObjcon_2.drawio.pdf" descr="TrackAssignmentObjcon_2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70" y="3061174"/>
            <a:ext cx="14951058" cy="759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model_output_beta.drawio.pdf" descr="model_output_beta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182216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1" name="Belle II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Belle II Experiment</a:t>
            </a:r>
          </a:p>
        </p:txBody>
      </p:sp>
      <p:pic>
        <p:nvPicPr>
          <p:cNvPr id="102" name="IMG_0186.jpeg" descr="IMG_018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09" y="2531443"/>
            <a:ext cx="6713068" cy="9937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2941.png" descr="IMG_29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228" y="5082263"/>
            <a:ext cx="11003212" cy="735014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How was matter created and why is there more matter than antimatter?…"/>
          <p:cNvSpPr txBox="1">
            <a:spLocks noGrp="1"/>
          </p:cNvSpPr>
          <p:nvPr>
            <p:ph type="body" sz="quarter" idx="1"/>
          </p:nvPr>
        </p:nvSpPr>
        <p:spPr>
          <a:xfrm>
            <a:off x="14568493" y="4441252"/>
            <a:ext cx="8878892" cy="6417202"/>
          </a:xfrm>
          <a:prstGeom prst="rect">
            <a:avLst/>
          </a:prstGeom>
        </p:spPr>
        <p:txBody>
          <a:bodyPr/>
          <a:lstStyle/>
          <a:p>
            <a:pPr marL="512884" indent="-512884">
              <a:lnSpc>
                <a:spcPct val="100000"/>
              </a:lnSpc>
              <a:buBlip>
                <a:blip r:embed="rId4"/>
              </a:buBlip>
              <a:defRPr sz="3500"/>
            </a:pPr>
            <a:r>
              <a:t>How was matter created and why is there more matter than antimatter?</a:t>
            </a:r>
          </a:p>
          <a:p>
            <a:pPr marL="512884" indent="-512884">
              <a:lnSpc>
                <a:spcPct val="100000"/>
              </a:lnSpc>
              <a:buBlip>
                <a:blip r:embed="rId4"/>
              </a:buBlip>
              <a:defRPr sz="3500"/>
            </a:pPr>
            <a:r>
              <a:t>What is dark matter?</a:t>
            </a:r>
          </a:p>
          <a:p>
            <a:pPr marL="512884" indent="-512884">
              <a:lnSpc>
                <a:spcPct val="100000"/>
              </a:lnSpc>
              <a:buBlip>
                <a:blip r:embed="rId4"/>
              </a:buBlip>
              <a:defRPr sz="3500"/>
            </a:pPr>
            <a:r>
              <a:t>How do fundamental particles acquire mass?</a:t>
            </a:r>
          </a:p>
          <a:p>
            <a:pPr marL="512884" indent="-512884">
              <a:lnSpc>
                <a:spcPct val="100000"/>
              </a:lnSpc>
              <a:buBlip>
                <a:blip r:embed="rId4"/>
              </a:buBlip>
              <a:defRPr sz="3500"/>
            </a:pPr>
            <a:r>
              <a:t>Why do fundamental particles come in three different copies?</a:t>
            </a:r>
          </a:p>
          <a:p>
            <a:pPr marL="512884" indent="-512884">
              <a:lnSpc>
                <a:spcPct val="100000"/>
              </a:lnSpc>
              <a:buBlip>
                <a:blip r:embed="rId4"/>
              </a:buBlip>
              <a:defRPr sz="3500"/>
            </a:pPr>
            <a:r>
              <a:t>…</a:t>
            </a:r>
          </a:p>
        </p:txBody>
      </p:sp>
      <p:sp>
        <p:nvSpPr>
          <p:cNvPr id="105" name="Open Questions in particle physics"/>
          <p:cNvSpPr txBox="1"/>
          <p:nvPr/>
        </p:nvSpPr>
        <p:spPr>
          <a:xfrm>
            <a:off x="14065384" y="3115245"/>
            <a:ext cx="9218805" cy="7013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/>
            </a:lvl1pPr>
          </a:lstStyle>
          <a:p>
            <a:r>
              <a:t>Open Questions in particle physics</a:t>
            </a:r>
          </a:p>
        </p:txBody>
      </p:sp>
      <p:sp>
        <p:nvSpPr>
          <p:cNvPr id="106" name="We are answering these questions by analyzing a large number of collision events"/>
          <p:cNvSpPr txBox="1"/>
          <p:nvPr/>
        </p:nvSpPr>
        <p:spPr>
          <a:xfrm>
            <a:off x="14065384" y="11099052"/>
            <a:ext cx="10157688" cy="12347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/>
            </a:lvl1pPr>
          </a:lstStyle>
          <a:p>
            <a:r>
              <a:t>We are answering these questions by analyzing a large number of collision events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62" name="Infe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Inference</a:t>
            </a:r>
          </a:p>
        </p:txBody>
      </p:sp>
      <p:pic>
        <p:nvPicPr>
          <p:cNvPr id="263" name="TrackAssignmentObjcon_3.drawio.pdf" descr="TrackAssignmentObjcon_3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70" y="3061174"/>
            <a:ext cx="14951058" cy="759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model_output_cluster.drawio.pdf" descr="model_output_cluster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67" name="Infe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Inference</a:t>
            </a:r>
          </a:p>
        </p:txBody>
      </p:sp>
      <p:pic>
        <p:nvPicPr>
          <p:cNvPr id="268" name="TrackAssignmentObjcon_4_2.drawio.pdf" descr="TrackAssignmentObjcon_4_2.drawio.pdf"/>
          <p:cNvPicPr>
            <a:picLocks noChangeAspect="1"/>
          </p:cNvPicPr>
          <p:nvPr/>
        </p:nvPicPr>
        <p:blipFill>
          <a:blip r:embed="rId2"/>
          <a:srcRect t="150" b="150"/>
          <a:stretch>
            <a:fillRect/>
          </a:stretch>
        </p:blipFill>
        <p:spPr>
          <a:xfrm>
            <a:off x="1386570" y="3061174"/>
            <a:ext cx="14951058" cy="759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model_output_track.drawio.pdf" descr="model_output_track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72" name="Infe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Inference</a:t>
            </a:r>
          </a:p>
        </p:txBody>
      </p:sp>
      <p:pic>
        <p:nvPicPr>
          <p:cNvPr id="273" name="TrackAssignmentObjcon_5_1.drawio.pdf" descr="TrackAssignmentObjcon_5_1.drawi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70" y="3061174"/>
            <a:ext cx="14951058" cy="759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model_output_cluster.drawio.pdf" descr="model_output_cluster.drawi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145" y="3248358"/>
            <a:ext cx="4461983" cy="7219284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3 additional hyperparameters to tune"/>
          <p:cNvSpPr txBox="1"/>
          <p:nvPr/>
        </p:nvSpPr>
        <p:spPr>
          <a:xfrm>
            <a:off x="14523063" y="11566582"/>
            <a:ext cx="8969752" cy="1077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828693">
              <a:spcBef>
                <a:spcPts val="4000"/>
              </a:spcBef>
              <a:defRPr sz="3500"/>
            </a:lvl1pPr>
          </a:lstStyle>
          <a:p>
            <a:pPr>
              <a:defRPr b="1"/>
            </a:pPr>
            <a:r>
              <a:rPr b="0"/>
              <a:t>3 additional hyperparameters to tune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78" name="Training Samples"/>
          <p:cNvSpPr txBox="1">
            <a:spLocks noGrp="1"/>
          </p:cNvSpPr>
          <p:nvPr>
            <p:ph type="title"/>
          </p:nvPr>
        </p:nvSpPr>
        <p:spPr>
          <a:xfrm>
            <a:off x="1055999" y="782138"/>
            <a:ext cx="18317809" cy="1535497"/>
          </a:xfrm>
          <a:prstGeom prst="rect">
            <a:avLst/>
          </a:prstGeom>
        </p:spPr>
        <p:txBody>
          <a:bodyPr/>
          <a:lstStyle/>
          <a:p>
            <a:r>
              <a:t>Training Samples </a:t>
            </a:r>
          </a:p>
        </p:txBody>
      </p:sp>
      <p:pic>
        <p:nvPicPr>
          <p:cNvPr id="279" name="daughter_display_samples_102_display.pdf" descr="daughter_display_samples_102_displa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810" y="2422309"/>
            <a:ext cx="10575545" cy="993015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Excellent simulations of our detector that describe the data quite well…"/>
          <p:cNvSpPr txBox="1">
            <a:spLocks noGrp="1"/>
          </p:cNvSpPr>
          <p:nvPr>
            <p:ph type="body" sz="half" idx="1"/>
          </p:nvPr>
        </p:nvSpPr>
        <p:spPr>
          <a:xfrm>
            <a:off x="1066800" y="3167023"/>
            <a:ext cx="10460663" cy="7944734"/>
          </a:xfrm>
          <a:prstGeom prst="rect">
            <a:avLst/>
          </a:prstGeom>
        </p:spPr>
        <p:txBody>
          <a:bodyPr/>
          <a:lstStyle/>
          <a:p>
            <a:pPr marL="512884" indent="-512884">
              <a:lnSpc>
                <a:spcPct val="100000"/>
              </a:lnSpc>
              <a:spcBef>
                <a:spcPts val="1000"/>
              </a:spcBef>
              <a:buBlip>
                <a:blip r:embed="rId3"/>
              </a:buBlip>
              <a:defRPr sz="3500"/>
            </a:pPr>
            <a:r>
              <a:t>Excellent simulations of our detector that describe the data quite well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000">
                <a:solidFill>
                  <a:schemeClr val="accent2">
                    <a:lumOff val="-9411"/>
                  </a:schemeClr>
                </a:solidFill>
              </a:defRPr>
            </a:pPr>
            <a:r>
              <a:t>The Belle II Collaboration, Belle II Analysis Software Framework (</a:t>
            </a:r>
            <a:r>
              <a:rPr u="sng">
                <a:uFill>
                  <a:solidFill>
                    <a:srgbClr val="0000FF"/>
                  </a:solidFill>
                </a:uFill>
                <a:hlinkClick r:id="rId4"/>
              </a:rPr>
              <a:t>basf2</a:t>
            </a:r>
            <a:r>
              <a:t>)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000">
                <a:solidFill>
                  <a:schemeClr val="accent2">
                    <a:lumOff val="-9411"/>
                  </a:schemeClr>
                </a:solidFill>
              </a:defRPr>
            </a:pPr>
            <a:r>
              <a:t> (doi:10.5281/zenodo.5574115)</a:t>
            </a:r>
          </a:p>
          <a:p>
            <a:pPr marL="512884" indent="-512884">
              <a:lnSpc>
                <a:spcPct val="100000"/>
              </a:lnSpc>
              <a:spcBef>
                <a:spcPts val="1000"/>
              </a:spcBef>
              <a:buBlip>
                <a:blip r:embed="rId3"/>
              </a:buBlip>
              <a:defRPr sz="3500"/>
            </a:pPr>
            <a:r>
              <a:t>Extensive background simulations, correlated over multiple detector components, also including noise from read-out chips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000">
                <a:solidFill>
                  <a:schemeClr val="accent2">
                    <a:lumOff val="-9411"/>
                  </a:schemeClr>
                </a:solidFill>
              </a:defRPr>
            </a:pPr>
            <a:r>
              <a:t>Natochii et al., Beam background expectations for Belle II at SuperKEKB (</a:t>
            </a:r>
            <a:r>
              <a:rPr u="sng">
                <a:uFill>
                  <a:solidFill>
                    <a:srgbClr val="0000FF"/>
                  </a:solidFill>
                </a:uFill>
                <a:hlinkClick r:id="rId5"/>
              </a:rPr>
              <a:t>arXiv:2203.05731</a:t>
            </a:r>
            <a:r>
              <a:t>)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000">
                <a:solidFill>
                  <a:schemeClr val="accent2">
                    <a:lumOff val="-9411"/>
                  </a:schemeClr>
                </a:solidFill>
              </a:defRPr>
            </a:pPr>
            <a:r>
              <a:t>Liptak et al., Measurements of Beam Backgrounds in SuperKEKB Phase 2 (</a:t>
            </a:r>
            <a:r>
              <a:rPr u="sng">
                <a:uFill>
                  <a:solidFill>
                    <a:srgbClr val="0000FF"/>
                  </a:solidFill>
                </a:uFill>
                <a:hlinkClick r:id="rId6"/>
              </a:rPr>
              <a:t>arXiv:2112.14537</a:t>
            </a:r>
            <a:r>
              <a:t>)</a:t>
            </a:r>
          </a:p>
          <a:p>
            <a:pPr marL="512884" indent="-512884">
              <a:lnSpc>
                <a:spcPct val="100000"/>
              </a:lnSpc>
              <a:spcBef>
                <a:spcPts val="1000"/>
              </a:spcBef>
              <a:buBlip>
                <a:blip r:embed="rId3"/>
              </a:buBlip>
              <a:defRPr sz="3500"/>
            </a:pPr>
            <a:r>
              <a:t>Simulate 600,000 events with over 2 million tracks with 80/20 split for train/validation</a:t>
            </a:r>
          </a:p>
          <a:p>
            <a:pPr marL="512884" indent="-512884">
              <a:lnSpc>
                <a:spcPct val="100000"/>
              </a:lnSpc>
              <a:spcBef>
                <a:spcPts val="1000"/>
              </a:spcBef>
              <a:buBlip>
                <a:blip r:embed="rId3"/>
              </a:buBlip>
              <a:defRPr sz="3500"/>
            </a:pPr>
            <a:r>
              <a:t>Train on different sample topologies that cover a large phase space, to not bias the model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83" name="Model Lear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 Learning</a:t>
            </a:r>
          </a:p>
        </p:txBody>
      </p:sp>
      <p:pic>
        <p:nvPicPr>
          <p:cNvPr id="284" name="daugther_display_samples_2_display.pdf" descr="daugther_display_samples_2_displa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37" y="2970000"/>
            <a:ext cx="10088619" cy="9472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87" name="Model Lear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 Learning</a:t>
            </a:r>
          </a:p>
        </p:txBody>
      </p:sp>
      <p:pic>
        <p:nvPicPr>
          <p:cNvPr id="288" name="daugther_display_samples_2_display.pdf" descr="daugther_display_samples_2_displa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37" y="2970000"/>
            <a:ext cx="10088619" cy="9472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0181.gif" descr="IMG_0181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30" y="3050290"/>
            <a:ext cx="8952635" cy="8766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0180.gif" descr="IMG_0180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762733" y="3006872"/>
            <a:ext cx="10344488" cy="8852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daugther_display_full_annotated_samples_2_display.pdf" descr="daugther_display_full_annotated_samples_2_displa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55" y="2941530"/>
            <a:ext cx="10149329" cy="952995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94" name="Model Predi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 Prediction</a:t>
            </a:r>
          </a:p>
        </p:txBody>
      </p:sp>
      <p:pic>
        <p:nvPicPr>
          <p:cNvPr id="295" name="latent_space_2.pdf" descr="latent_space_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3383" y="2230005"/>
            <a:ext cx="7139240" cy="7008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latent_space_2_projections.pdf" descr="latent_space_2_projection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2864" y="9256421"/>
            <a:ext cx="9637548" cy="2976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99" name="Important Metrics"/>
          <p:cNvSpPr txBox="1">
            <a:spLocks noGrp="1"/>
          </p:cNvSpPr>
          <p:nvPr>
            <p:ph type="title"/>
          </p:nvPr>
        </p:nvSpPr>
        <p:spPr>
          <a:xfrm>
            <a:off x="1055999" y="782138"/>
            <a:ext cx="18317809" cy="1535497"/>
          </a:xfrm>
          <a:prstGeom prst="rect">
            <a:avLst/>
          </a:prstGeom>
        </p:spPr>
        <p:txBody>
          <a:bodyPr/>
          <a:lstStyle/>
          <a:p>
            <a:r>
              <a:t>Important Metrics</a:t>
            </a:r>
          </a:p>
        </p:txBody>
      </p:sp>
      <p:pic>
        <p:nvPicPr>
          <p:cNvPr id="300" name="pred_display_samples_560_display.pdf" descr="pred_display_samples_560_display.pdf"/>
          <p:cNvPicPr>
            <a:picLocks noChangeAspect="1"/>
          </p:cNvPicPr>
          <p:nvPr/>
        </p:nvPicPr>
        <p:blipFill>
          <a:blip r:embed="rId2"/>
          <a:srcRect l="209" r="209"/>
          <a:stretch>
            <a:fillRect/>
          </a:stretch>
        </p:blipFill>
        <p:spPr>
          <a:xfrm>
            <a:off x="1917198" y="3962526"/>
            <a:ext cx="9040531" cy="852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red_display_samples_197_display.pdf" descr="pred_display_samples_197_display.pdf"/>
          <p:cNvPicPr>
            <a:picLocks noChangeAspect="1"/>
          </p:cNvPicPr>
          <p:nvPr/>
        </p:nvPicPr>
        <p:blipFill>
          <a:blip r:embed="rId3"/>
          <a:srcRect l="209" r="209"/>
          <a:stretch>
            <a:fillRect/>
          </a:stretch>
        </p:blipFill>
        <p:spPr>
          <a:xfrm>
            <a:off x="13177200" y="3979988"/>
            <a:ext cx="9003304" cy="848941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Efficiency ="/>
              <p:cNvSpPr txBox="1"/>
              <p:nvPr/>
            </p:nvSpPr>
            <p:spPr>
              <a:xfrm>
                <a:off x="4173805" y="2660972"/>
                <a:ext cx="6142764" cy="12730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defTabSz="1828800">
                  <a:lnSpc>
                    <a:spcPct val="90000"/>
                  </a:lnSpc>
                  <a:spcBef>
                    <a:spcPts val="800"/>
                  </a:spcBef>
                  <a:defRPr sz="3500" b="1"/>
                </a:pPr>
                <a:r>
                  <a:t>Efficiency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true</m:t>
                        </m:r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tracks</m:t>
                        </m:r>
                      </m:num>
                      <m:den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particles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02" name="Efficiency 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805" y="2660972"/>
                <a:ext cx="6142764" cy="1273099"/>
              </a:xfrm>
              <a:prstGeom prst="rect">
                <a:avLst/>
              </a:prstGeom>
              <a:blipFill>
                <a:blip r:embed="rId4"/>
                <a:stretch>
                  <a:fillRect l="-4469" t="-14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Purity ="/>
              <p:cNvSpPr txBox="1"/>
              <p:nvPr/>
            </p:nvSpPr>
            <p:spPr>
              <a:xfrm>
                <a:off x="14585414" y="2660972"/>
                <a:ext cx="6755453" cy="12730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defTabSz="1828800">
                  <a:lnSpc>
                    <a:spcPct val="90000"/>
                  </a:lnSpc>
                  <a:spcBef>
                    <a:spcPts val="800"/>
                  </a:spcBef>
                  <a:defRPr sz="3500" b="1"/>
                </a:pPr>
                <a:r>
                  <a:t>Purity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true</m:t>
                        </m:r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tracks</m:t>
                        </m:r>
                      </m:num>
                      <m:den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tracks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03" name="Purity 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5414" y="2660972"/>
                <a:ext cx="6755453" cy="1273099"/>
              </a:xfrm>
              <a:prstGeom prst="rect">
                <a:avLst/>
              </a:prstGeom>
              <a:blipFill>
                <a:blip r:embed="rId5"/>
                <a:stretch>
                  <a:fillRect l="-4061" t="-96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4" name="Missing Track Prediction"/>
          <p:cNvSpPr/>
          <p:nvPr/>
        </p:nvSpPr>
        <p:spPr>
          <a:xfrm>
            <a:off x="8467397" y="6495554"/>
            <a:ext cx="3378753" cy="1760445"/>
          </a:xfrm>
          <a:prstGeom prst="roundRect">
            <a:avLst>
              <a:gd name="adj" fmla="val 9828"/>
            </a:avLst>
          </a:prstGeom>
          <a:solidFill>
            <a:srgbClr val="FFFFFF"/>
          </a:solidFill>
          <a:ln w="76200">
            <a:solidFill>
              <a:srgbClr val="B51A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>
                <a:solidFill>
                  <a:srgbClr val="831100"/>
                </a:solidFill>
              </a:defRPr>
            </a:lvl1pPr>
          </a:lstStyle>
          <a:p>
            <a:r>
              <a:t>Missing Track Prediction</a:t>
            </a:r>
          </a:p>
        </p:txBody>
      </p:sp>
      <p:sp>
        <p:nvSpPr>
          <p:cNvPr id="305" name="Line"/>
          <p:cNvSpPr/>
          <p:nvPr/>
        </p:nvSpPr>
        <p:spPr>
          <a:xfrm flipH="1" flipV="1">
            <a:off x="7417359" y="5603844"/>
            <a:ext cx="1119736" cy="905528"/>
          </a:xfrm>
          <a:prstGeom prst="line">
            <a:avLst/>
          </a:prstGeom>
          <a:ln w="63500">
            <a:solidFill>
              <a:srgbClr val="B51A00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06" name="Fake Track Prediction"/>
          <p:cNvSpPr/>
          <p:nvPr/>
        </p:nvSpPr>
        <p:spPr>
          <a:xfrm>
            <a:off x="15644528" y="4943579"/>
            <a:ext cx="2852159" cy="1760445"/>
          </a:xfrm>
          <a:prstGeom prst="roundRect">
            <a:avLst>
              <a:gd name="adj" fmla="val 9828"/>
            </a:avLst>
          </a:prstGeom>
          <a:solidFill>
            <a:srgbClr val="FFFFFF"/>
          </a:solidFill>
          <a:ln w="76200">
            <a:solidFill>
              <a:srgbClr val="5C5C5C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>
                <a:solidFill>
                  <a:srgbClr val="474747"/>
                </a:solidFill>
              </a:defRPr>
            </a:lvl1pPr>
          </a:lstStyle>
          <a:p>
            <a:r>
              <a:t>Fake Track Prediction</a:t>
            </a:r>
          </a:p>
        </p:txBody>
      </p:sp>
      <p:sp>
        <p:nvSpPr>
          <p:cNvPr id="307" name="Line"/>
          <p:cNvSpPr/>
          <p:nvPr/>
        </p:nvSpPr>
        <p:spPr>
          <a:xfrm flipH="1">
            <a:off x="16071769" y="6655428"/>
            <a:ext cx="831190" cy="831190"/>
          </a:xfrm>
          <a:prstGeom prst="line">
            <a:avLst/>
          </a:prstGeom>
          <a:ln w="63500">
            <a:solidFill>
              <a:srgbClr val="474747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  <p:bldP spid="303" grpId="2" animBg="1" advAuto="0"/>
      <p:bldP spid="306" grpId="3" animBg="1" advAuto="0"/>
      <p:bldP spid="307" grpId="4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" descr="Image"/>
          <p:cNvPicPr>
            <a:picLocks noChangeAspect="1"/>
          </p:cNvPicPr>
          <p:nvPr/>
        </p:nvPicPr>
        <p:blipFill>
          <a:blip r:embed="rId2"/>
          <a:srcRect b="10726"/>
          <a:stretch>
            <a:fillRect/>
          </a:stretch>
        </p:blipFill>
        <p:spPr>
          <a:xfrm>
            <a:off x="589943" y="2966944"/>
            <a:ext cx="11772901" cy="8128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3"/>
          <a:srcRect b="11312"/>
          <a:stretch>
            <a:fillRect/>
          </a:stretch>
        </p:blipFill>
        <p:spPr>
          <a:xfrm>
            <a:off x="591530" y="2994726"/>
            <a:ext cx="11769634" cy="807287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312" name="Perform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Performance</a:t>
            </a:r>
          </a:p>
        </p:txBody>
      </p:sp>
      <p:graphicFrame>
        <p:nvGraphicFramePr>
          <p:cNvPr id="313" name="Table 1"/>
          <p:cNvGraphicFramePr/>
          <p:nvPr/>
        </p:nvGraphicFramePr>
        <p:xfrm>
          <a:off x="13493284" y="4350774"/>
          <a:ext cx="9193485" cy="2195752"/>
        </p:xfrm>
        <a:graphic>
          <a:graphicData uri="http://schemas.openxmlformats.org/drawingml/2006/table">
            <a:tbl>
              <a:tblPr firstRow="1" firstCol="1">
                <a:tableStyleId>{C7B018BB-80A7-4F77-B60F-C8B233D01FF8}</a:tableStyleId>
              </a:tblPr>
              <a:tblGrid>
                <a:gridCol w="295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876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averaged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Efficiency</a:t>
                      </a:r>
                    </a:p>
                  </a:txBody>
                  <a:tcPr marL="0" marR="0" marT="0" marB="0" horzOverflow="overflow"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Purity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876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Baseline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1">
                          <a:solidFill>
                            <a:srgbClr val="0042A9"/>
                          </a:solidFill>
                        </a:defRPr>
                      </a:pPr>
                      <a:r>
                        <a:t>0.661</a:t>
                      </a:r>
                      <a:r>
                        <a:rPr baseline="31999"/>
                        <a:t>+/-0.001</a:t>
                      </a:r>
                    </a:p>
                  </a:txBody>
                  <a:tcPr marL="0" marR="0" marT="0" marB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1">
                          <a:solidFill>
                            <a:srgbClr val="0042A9"/>
                          </a:solidFill>
                        </a:defRPr>
                      </a:pPr>
                      <a:r>
                        <a:t>0.973</a:t>
                      </a:r>
                      <a:r>
                        <a:rPr baseline="31999"/>
                        <a:t>+/-0.001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4" name="Table 1-2"/>
          <p:cNvGraphicFramePr/>
          <p:nvPr/>
        </p:nvGraphicFramePr>
        <p:xfrm>
          <a:off x="13441402" y="7207644"/>
          <a:ext cx="9297249" cy="1097876"/>
        </p:xfrm>
        <a:graphic>
          <a:graphicData uri="http://schemas.openxmlformats.org/drawingml/2006/table">
            <a:tbl>
              <a:tblPr firstCol="1">
                <a:tableStyleId>{C7B018BB-80A7-4F77-B60F-C8B233D01FF8}</a:tableStyleId>
              </a:tblPr>
              <a:tblGrid>
                <a:gridCol w="3067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5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4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876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CAT Finder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1">
                          <a:solidFill>
                            <a:srgbClr val="B51A00"/>
                          </a:solidFill>
                        </a:defRPr>
                      </a:pPr>
                      <a:r>
                        <a:t>0.922</a:t>
                      </a:r>
                      <a:r>
                        <a:rPr baseline="31999"/>
                        <a:t>+/-0.001</a:t>
                      </a:r>
                    </a:p>
                  </a:txBody>
                  <a:tcPr marL="0" marR="0" marT="0" marB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1">
                          <a:solidFill>
                            <a:srgbClr val="B51A00"/>
                          </a:solidFill>
                        </a:defRPr>
                      </a:pPr>
                      <a:r>
                        <a:t>0.998</a:t>
                      </a:r>
                      <a:r>
                        <a:rPr baseline="31999"/>
                        <a:t>+/-0.001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5" name="CDCat.png" descr="CDCa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4585" y="7528767"/>
            <a:ext cx="5118270" cy="511827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distance from collision point to track starting position  (cm)"/>
          <p:cNvSpPr txBox="1"/>
          <p:nvPr/>
        </p:nvSpPr>
        <p:spPr>
          <a:xfrm>
            <a:off x="1634971" y="11232039"/>
            <a:ext cx="13778667" cy="7013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/>
            </a:lvl1pPr>
          </a:lstStyle>
          <a:p>
            <a:r>
              <a:t>distance from collision point to track starting position  (cm)</a:t>
            </a:r>
          </a:p>
        </p:txBody>
      </p:sp>
      <p:sp>
        <p:nvSpPr>
          <p:cNvPr id="317" name="Line"/>
          <p:cNvSpPr/>
          <p:nvPr/>
        </p:nvSpPr>
        <p:spPr>
          <a:xfrm flipH="1" flipV="1">
            <a:off x="2407919" y="4951039"/>
            <a:ext cx="620757" cy="1481424"/>
          </a:xfrm>
          <a:prstGeom prst="line">
            <a:avLst/>
          </a:prstGeom>
          <a:ln w="50800">
            <a:solidFill>
              <a:srgbClr val="B51A00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318" name="Bertacchi et al., Track Finding at Belle II (arXiv:2003.12466)"/>
          <p:cNvSpPr txBox="1"/>
          <p:nvPr/>
        </p:nvSpPr>
        <p:spPr>
          <a:xfrm>
            <a:off x="13483914" y="6133212"/>
            <a:ext cx="5982067" cy="7587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693">
              <a:spcBef>
                <a:spcPts val="1000"/>
              </a:spcBef>
              <a:defRPr sz="2000">
                <a:solidFill>
                  <a:schemeClr val="accent2">
                    <a:lumOff val="-9411"/>
                  </a:schemeClr>
                </a:solidFill>
              </a:defRPr>
            </a:pPr>
            <a:r>
              <a:t>Bertacchi et al., Track Finding at Belle II (</a:t>
            </a:r>
            <a:r>
              <a:rPr u="sng">
                <a:uFill>
                  <a:solidFill>
                    <a:srgbClr val="0000FF"/>
                  </a:solidFill>
                </a:uFill>
                <a:hlinkClick r:id="rId5"/>
              </a:rPr>
              <a:t>arXiv:2003.12466</a:t>
            </a:r>
            <a: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4" animBg="1" advAuto="0"/>
      <p:bldP spid="310" grpId="3" animBg="1" advAuto="0"/>
      <p:bldP spid="314" grpId="1" animBg="1" advAuto="0"/>
      <p:bldP spid="315" grpId="2" animBg="1" advAuto="0"/>
      <p:bldP spid="317" grpId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" descr="Image"/>
          <p:cNvPicPr>
            <a:picLocks noChangeAspect="1"/>
          </p:cNvPicPr>
          <p:nvPr/>
        </p:nvPicPr>
        <p:blipFill>
          <a:blip r:embed="rId2"/>
          <a:srcRect b="10836"/>
          <a:stretch>
            <a:fillRect/>
          </a:stretch>
        </p:blipFill>
        <p:spPr>
          <a:xfrm>
            <a:off x="590339" y="2943799"/>
            <a:ext cx="11772238" cy="809941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22" name="Perform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Performance </a:t>
            </a:r>
          </a:p>
        </p:txBody>
      </p:sp>
      <p:graphicFrame>
        <p:nvGraphicFramePr>
          <p:cNvPr id="323" name="Table 1"/>
          <p:cNvGraphicFramePr/>
          <p:nvPr/>
        </p:nvGraphicFramePr>
        <p:xfrm>
          <a:off x="13826436" y="8530317"/>
          <a:ext cx="9193485" cy="2195752"/>
        </p:xfrm>
        <a:graphic>
          <a:graphicData uri="http://schemas.openxmlformats.org/drawingml/2006/table">
            <a:tbl>
              <a:tblPr firstRow="1" firstCol="1">
                <a:tableStyleId>{C7B018BB-80A7-4F77-B60F-C8B233D01FF8}</a:tableStyleId>
              </a:tblPr>
              <a:tblGrid>
                <a:gridCol w="2951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8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876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averaged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Efficiency</a:t>
                      </a:r>
                    </a:p>
                  </a:txBody>
                  <a:tcPr marL="0" marR="0" marT="0" marB="0" horzOverflow="overflow"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Purity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876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Baseline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1">
                          <a:solidFill>
                            <a:srgbClr val="0042A9"/>
                          </a:solidFill>
                        </a:defRPr>
                      </a:pPr>
                      <a:r>
                        <a:t>0.963</a:t>
                      </a:r>
                      <a:r>
                        <a:rPr baseline="31999"/>
                        <a:t>+/-0.001</a:t>
                      </a:r>
                    </a:p>
                  </a:txBody>
                  <a:tcPr marL="0" marR="0" marT="0" marB="0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1">
                          <a:solidFill>
                            <a:srgbClr val="0042A9"/>
                          </a:solidFill>
                        </a:defRPr>
                      </a:pPr>
                      <a:r>
                        <a:t>0.985</a:t>
                      </a:r>
                      <a:r>
                        <a:rPr baseline="31999"/>
                        <a:t>+/-0.001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4" name="Table 1-2"/>
          <p:cNvGraphicFramePr/>
          <p:nvPr/>
        </p:nvGraphicFramePr>
        <p:xfrm>
          <a:off x="13774554" y="10932889"/>
          <a:ext cx="9297250" cy="1097876"/>
        </p:xfrm>
        <a:graphic>
          <a:graphicData uri="http://schemas.openxmlformats.org/drawingml/2006/table">
            <a:tbl>
              <a:tblPr firstCol="1">
                <a:tableStyleId>{C7B018BB-80A7-4F77-B60F-C8B233D01FF8}</a:tableStyleId>
              </a:tblPr>
              <a:tblGrid>
                <a:gridCol w="3067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8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876">
                <a:tc>
                  <a:txBody>
                    <a:bodyPr/>
                    <a:lstStyle/>
                    <a:p>
                      <a:pPr defTabSz="1828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CAT Finder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1">
                          <a:solidFill>
                            <a:srgbClr val="B51A00"/>
                          </a:solidFill>
                        </a:defRPr>
                      </a:pPr>
                      <a:r>
                        <a:t>0.966</a:t>
                      </a:r>
                      <a:r>
                        <a:rPr baseline="31999"/>
                        <a:t>+/-0.001</a:t>
                      </a:r>
                    </a:p>
                  </a:txBody>
                  <a:tcPr marL="0" marR="0" marT="0" marB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 b="1">
                          <a:solidFill>
                            <a:srgbClr val="B51A00"/>
                          </a:solidFill>
                        </a:defRPr>
                      </a:pPr>
                      <a:r>
                        <a:t>0.995</a:t>
                      </a:r>
                      <a:r>
                        <a:rPr baseline="31999"/>
                        <a:t>+/-0.001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5" name="(Curvature) transverse momentum (GeV)"/>
          <p:cNvSpPr txBox="1"/>
          <p:nvPr/>
        </p:nvSpPr>
        <p:spPr>
          <a:xfrm>
            <a:off x="2562576" y="11137786"/>
            <a:ext cx="9435558" cy="12347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/>
            </a:lvl1pPr>
          </a:lstStyle>
          <a:p>
            <a:r>
              <a:t>(Curvature) transverse momentum (GeV)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509" y="573782"/>
            <a:ext cx="8227830" cy="7725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182216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09" name="Record Particles with Event Rate of 10kHz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Record Particles with Event Rate of 10kHz </a:t>
            </a:r>
          </a:p>
        </p:txBody>
      </p:sp>
      <p:pic>
        <p:nvPicPr>
          <p:cNvPr id="110" name="Short_H264.mov" descr="Short_H264.mov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73" y="2354733"/>
            <a:ext cx="17833054" cy="1003109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KEK, A Search for New Physics -  The Belle II Experiment"/>
          <p:cNvSpPr txBox="1"/>
          <p:nvPr/>
        </p:nvSpPr>
        <p:spPr>
          <a:xfrm>
            <a:off x="21488327" y="3085104"/>
            <a:ext cx="2297774" cy="13429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693">
              <a:spcBef>
                <a:spcPts val="1000"/>
              </a:spcBef>
              <a:defRPr sz="2000">
                <a:solidFill>
                  <a:schemeClr val="accent2">
                    <a:lumOff val="-9411"/>
                  </a:schemeClr>
                </a:solidFill>
              </a:defRPr>
            </a:lvl1pPr>
          </a:lstStyle>
          <a:p>
            <a:r>
              <a:t> KEK, A Search for New Physics -  The Belle II Experiment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Implemented end-to-end multi-object track reconstruction algorithm using GNNs…"/>
          <p:cNvSpPr txBox="1">
            <a:spLocks noGrp="1"/>
          </p:cNvSpPr>
          <p:nvPr>
            <p:ph type="body" sz="quarter" idx="1"/>
          </p:nvPr>
        </p:nvSpPr>
        <p:spPr>
          <a:xfrm>
            <a:off x="1066800" y="3167023"/>
            <a:ext cx="10460663" cy="5779247"/>
          </a:xfrm>
          <a:prstGeom prst="rect">
            <a:avLst/>
          </a:prstGeom>
        </p:spPr>
        <p:txBody>
          <a:bodyPr/>
          <a:lstStyle/>
          <a:p>
            <a:pPr marL="487240" indent="-487240" defTabSz="1737259">
              <a:lnSpc>
                <a:spcPct val="100000"/>
              </a:lnSpc>
              <a:spcBef>
                <a:spcPts val="900"/>
              </a:spcBef>
              <a:buBlip>
                <a:blip r:embed="rId2"/>
              </a:buBlip>
              <a:defRPr sz="3325"/>
            </a:pPr>
            <a:r>
              <a:t>Implemented end-to-end multi-object track reconstruction algorithm using GNNs</a:t>
            </a:r>
          </a:p>
          <a:p>
            <a:pPr marL="487240" indent="-487240" defTabSz="1737259">
              <a:lnSpc>
                <a:spcPct val="100000"/>
              </a:lnSpc>
              <a:spcBef>
                <a:spcPts val="900"/>
              </a:spcBef>
              <a:buBlip>
                <a:blip r:embed="rId2"/>
              </a:buBlip>
              <a:defRPr sz="3325"/>
            </a:pPr>
            <a:r>
              <a:t>Applicable to wide kinematic range and overlapping objects, efficiency largely independent from starting position </a:t>
            </a:r>
          </a:p>
          <a:p>
            <a:pPr marL="487240" indent="-487240" defTabSz="1737259">
              <a:lnSpc>
                <a:spcPct val="100000"/>
              </a:lnSpc>
              <a:spcBef>
                <a:spcPts val="900"/>
              </a:spcBef>
              <a:buBlip>
                <a:blip r:embed="rId2"/>
              </a:buBlip>
              <a:defRPr sz="3325"/>
            </a:pPr>
            <a:r>
              <a:t>Suppress the varying backgrounds and achieve higher purity than baseline algorithm</a:t>
            </a:r>
          </a:p>
          <a:p>
            <a:pPr marL="487240" indent="-487240" defTabSz="1737259">
              <a:lnSpc>
                <a:spcPct val="100000"/>
              </a:lnSpc>
              <a:spcBef>
                <a:spcPts val="900"/>
              </a:spcBef>
              <a:buBlip>
                <a:blip r:embed="rId2"/>
              </a:buBlip>
              <a:defRPr sz="3325"/>
            </a:pPr>
            <a:r>
              <a:t>Efficiency outperforms baseline algorithm for displaced tracks and has similar performance on tracks coming from the collision point</a:t>
            </a:r>
          </a:p>
          <a:p>
            <a:pPr marL="487240" indent="-487240" defTabSz="1737259">
              <a:lnSpc>
                <a:spcPct val="100000"/>
              </a:lnSpc>
              <a:spcBef>
                <a:spcPts val="900"/>
              </a:spcBef>
              <a:buBlip>
                <a:blip r:embed="rId2"/>
              </a:buBlip>
              <a:defRPr sz="3325"/>
            </a:pPr>
            <a:r>
              <a:t>Publication in preparation </a:t>
            </a:r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39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 </a:t>
            </a:r>
          </a:p>
        </p:txBody>
      </p:sp>
      <p:pic>
        <p:nvPicPr>
          <p:cNvPr id="340" name="IMG_2632.gif" descr="IMG_2632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55297" y="8566564"/>
            <a:ext cx="3756342" cy="3756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3580.heic" descr="IMG_3580.hei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8620" y="2496637"/>
            <a:ext cx="11630302" cy="8722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full_prediction_display_samples_43_display.pdf" descr="full_prediction_display_samples_43_display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4420" y="3252465"/>
            <a:ext cx="9636383" cy="9048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1" animBg="1" advAuto="0"/>
      <p:bldP spid="341" grpId="3" animBg="1" advAuto="0"/>
      <p:bldP spid="342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182216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14" name="Main Track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Tracking Detector</a:t>
            </a:r>
          </a:p>
        </p:txBody>
      </p:sp>
      <p:pic>
        <p:nvPicPr>
          <p:cNvPr id="115" name="Image" descr="Image"/>
          <p:cNvPicPr>
            <a:picLocks noChangeAspect="1"/>
          </p:cNvPicPr>
          <p:nvPr/>
        </p:nvPicPr>
        <p:blipFill>
          <a:blip r:embed="rId2"/>
          <a:srcRect l="19914" r="16358"/>
          <a:stretch>
            <a:fillRect/>
          </a:stretch>
        </p:blipFill>
        <p:spPr>
          <a:xfrm>
            <a:off x="1457878" y="2711933"/>
            <a:ext cx="10370392" cy="913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event_display_44.pdf" descr="event_display_4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233" y="2538695"/>
            <a:ext cx="10097148" cy="948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Rectangle"/>
          <p:cNvSpPr/>
          <p:nvPr/>
        </p:nvSpPr>
        <p:spPr>
          <a:xfrm>
            <a:off x="13871406" y="10754011"/>
            <a:ext cx="1591714" cy="233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18" name="Drawing"/>
          <p:cNvSpPr/>
          <p:nvPr/>
        </p:nvSpPr>
        <p:spPr>
          <a:xfrm>
            <a:off x="24480720" y="15104330"/>
            <a:ext cx="1316682" cy="2056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0" h="21488" extrusionOk="0">
                <a:moveTo>
                  <a:pt x="14829" y="0"/>
                </a:moveTo>
                <a:cubicBezTo>
                  <a:pt x="13204" y="1171"/>
                  <a:pt x="11579" y="2342"/>
                  <a:pt x="10631" y="3578"/>
                </a:cubicBezTo>
                <a:cubicBezTo>
                  <a:pt x="9683" y="4814"/>
                  <a:pt x="9412" y="6116"/>
                  <a:pt x="9784" y="7439"/>
                </a:cubicBezTo>
                <a:cubicBezTo>
                  <a:pt x="10157" y="8761"/>
                  <a:pt x="11172" y="10106"/>
                  <a:pt x="12391" y="11537"/>
                </a:cubicBezTo>
                <a:cubicBezTo>
                  <a:pt x="13610" y="12969"/>
                  <a:pt x="15032" y="14487"/>
                  <a:pt x="16555" y="15766"/>
                </a:cubicBezTo>
                <a:cubicBezTo>
                  <a:pt x="18079" y="17046"/>
                  <a:pt x="19704" y="18087"/>
                  <a:pt x="20584" y="18759"/>
                </a:cubicBezTo>
                <a:cubicBezTo>
                  <a:pt x="21465" y="19431"/>
                  <a:pt x="21600" y="19735"/>
                  <a:pt x="21397" y="20169"/>
                </a:cubicBezTo>
                <a:cubicBezTo>
                  <a:pt x="21194" y="20602"/>
                  <a:pt x="20652" y="21166"/>
                  <a:pt x="20246" y="21383"/>
                </a:cubicBezTo>
                <a:cubicBezTo>
                  <a:pt x="19839" y="21600"/>
                  <a:pt x="19569" y="21470"/>
                  <a:pt x="18892" y="21080"/>
                </a:cubicBezTo>
                <a:cubicBezTo>
                  <a:pt x="18214" y="20689"/>
                  <a:pt x="17131" y="20039"/>
                  <a:pt x="15709" y="19410"/>
                </a:cubicBezTo>
                <a:cubicBezTo>
                  <a:pt x="14287" y="18781"/>
                  <a:pt x="12527" y="18173"/>
                  <a:pt x="11477" y="17827"/>
                </a:cubicBezTo>
                <a:cubicBezTo>
                  <a:pt x="10428" y="17480"/>
                  <a:pt x="10089" y="17393"/>
                  <a:pt x="9750" y="17371"/>
                </a:cubicBezTo>
                <a:cubicBezTo>
                  <a:pt x="9412" y="17349"/>
                  <a:pt x="9073" y="17393"/>
                  <a:pt x="8938" y="17284"/>
                </a:cubicBezTo>
                <a:cubicBezTo>
                  <a:pt x="8802" y="17176"/>
                  <a:pt x="8870" y="16916"/>
                  <a:pt x="8735" y="16200"/>
                </a:cubicBezTo>
                <a:cubicBezTo>
                  <a:pt x="8599" y="15484"/>
                  <a:pt x="8261" y="14313"/>
                  <a:pt x="8024" y="13402"/>
                </a:cubicBezTo>
                <a:cubicBezTo>
                  <a:pt x="7787" y="12492"/>
                  <a:pt x="7651" y="11841"/>
                  <a:pt x="7076" y="11234"/>
                </a:cubicBezTo>
                <a:cubicBezTo>
                  <a:pt x="6500" y="10627"/>
                  <a:pt x="5485" y="10063"/>
                  <a:pt x="4841" y="9716"/>
                </a:cubicBezTo>
                <a:cubicBezTo>
                  <a:pt x="4198" y="9369"/>
                  <a:pt x="3927" y="9239"/>
                  <a:pt x="3893" y="9087"/>
                </a:cubicBezTo>
                <a:cubicBezTo>
                  <a:pt x="3860" y="8935"/>
                  <a:pt x="4063" y="8761"/>
                  <a:pt x="4367" y="8675"/>
                </a:cubicBezTo>
                <a:cubicBezTo>
                  <a:pt x="4672" y="8588"/>
                  <a:pt x="5078" y="8588"/>
                  <a:pt x="5451" y="8588"/>
                </a:cubicBezTo>
                <a:cubicBezTo>
                  <a:pt x="5823" y="8588"/>
                  <a:pt x="6162" y="8588"/>
                  <a:pt x="6534" y="8696"/>
                </a:cubicBezTo>
                <a:cubicBezTo>
                  <a:pt x="6907" y="8805"/>
                  <a:pt x="7313" y="9022"/>
                  <a:pt x="7347" y="9108"/>
                </a:cubicBezTo>
                <a:cubicBezTo>
                  <a:pt x="7381" y="9195"/>
                  <a:pt x="7042" y="9152"/>
                  <a:pt x="6060" y="8761"/>
                </a:cubicBezTo>
                <a:cubicBezTo>
                  <a:pt x="5078" y="8371"/>
                  <a:pt x="3453" y="7634"/>
                  <a:pt x="2336" y="6961"/>
                </a:cubicBezTo>
                <a:cubicBezTo>
                  <a:pt x="1219" y="6289"/>
                  <a:pt x="609" y="5682"/>
                  <a:pt x="0" y="5075"/>
                </a:cubicBezTo>
              </a:path>
            </a:pathLst>
          </a:custGeom>
          <a:ln w="38100" cap="rnd">
            <a:solidFill>
              <a:srgbClr val="F93343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19" name="Rectangle"/>
          <p:cNvSpPr/>
          <p:nvPr/>
        </p:nvSpPr>
        <p:spPr>
          <a:xfrm>
            <a:off x="14359015" y="3149424"/>
            <a:ext cx="7750300" cy="7780586"/>
          </a:xfrm>
          <a:prstGeom prst="rect">
            <a:avLst/>
          </a:prstGeom>
          <a:ln w="101600">
            <a:solidFill>
              <a:srgbClr val="B51A00"/>
            </a:solidFill>
            <a:prstDash val="sysDot"/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20" name="Line"/>
          <p:cNvSpPr/>
          <p:nvPr/>
        </p:nvSpPr>
        <p:spPr>
          <a:xfrm>
            <a:off x="9262512" y="7039716"/>
            <a:ext cx="4669854" cy="1"/>
          </a:xfrm>
          <a:prstGeom prst="line">
            <a:avLst/>
          </a:prstGeom>
          <a:ln w="127000">
            <a:solidFill>
              <a:srgbClr val="B51A00"/>
            </a:solidFill>
            <a:prstDash val="sysDot"/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21" name="Rectangle"/>
          <p:cNvSpPr/>
          <p:nvPr/>
        </p:nvSpPr>
        <p:spPr>
          <a:xfrm>
            <a:off x="3858216" y="4665460"/>
            <a:ext cx="4827648" cy="4748514"/>
          </a:xfrm>
          <a:prstGeom prst="rect">
            <a:avLst/>
          </a:prstGeom>
          <a:ln w="101600">
            <a:solidFill>
              <a:srgbClr val="B51A00"/>
            </a:solidFill>
            <a:prstDash val="sysDot"/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22" name="X-Y projection of the detector"/>
          <p:cNvSpPr/>
          <p:nvPr/>
        </p:nvSpPr>
        <p:spPr>
          <a:xfrm>
            <a:off x="9642771" y="4524799"/>
            <a:ext cx="3243033" cy="2305603"/>
          </a:xfrm>
          <a:prstGeom prst="roundRect">
            <a:avLst>
              <a:gd name="adj" fmla="val 7504"/>
            </a:avLst>
          </a:prstGeom>
          <a:solidFill>
            <a:srgbClr val="FFFFFF"/>
          </a:solidFill>
          <a:ln w="76200">
            <a:solidFill>
              <a:srgbClr val="B51A00"/>
            </a:solidFill>
            <a:prstDash val="sysDot"/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 b="1">
                <a:solidFill>
                  <a:srgbClr val="B51A00"/>
                </a:solidFill>
              </a:defRPr>
            </a:lvl1pPr>
          </a:lstStyle>
          <a:p>
            <a:r>
              <a:t>X-Y projection of the detector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3" animBg="1" advAuto="0"/>
      <p:bldP spid="119" grpId="2" animBg="1" advAuto="0"/>
      <p:bldP spid="120" grpId="1" animBg="1" advAuto="0"/>
      <p:bldP spid="121" grpId="4" animBg="1" advAuto="0"/>
      <p:bldP spid="122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182216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25" name="Main Track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Tracking Detector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2"/>
          <a:srcRect l="19914" r="16358"/>
          <a:stretch>
            <a:fillRect/>
          </a:stretch>
        </p:blipFill>
        <p:spPr>
          <a:xfrm>
            <a:off x="1457878" y="2711933"/>
            <a:ext cx="10370392" cy="913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event_display_44.pdf" descr="event_display_4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233" y="2538695"/>
            <a:ext cx="10097148" cy="948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ctangle"/>
          <p:cNvSpPr/>
          <p:nvPr/>
        </p:nvSpPr>
        <p:spPr>
          <a:xfrm>
            <a:off x="13871406" y="10754011"/>
            <a:ext cx="1591714" cy="233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29" name="Drawing"/>
          <p:cNvSpPr/>
          <p:nvPr/>
        </p:nvSpPr>
        <p:spPr>
          <a:xfrm>
            <a:off x="24480720" y="15104330"/>
            <a:ext cx="1316682" cy="2056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0" h="21488" extrusionOk="0">
                <a:moveTo>
                  <a:pt x="14829" y="0"/>
                </a:moveTo>
                <a:cubicBezTo>
                  <a:pt x="13204" y="1171"/>
                  <a:pt x="11579" y="2342"/>
                  <a:pt x="10631" y="3578"/>
                </a:cubicBezTo>
                <a:cubicBezTo>
                  <a:pt x="9683" y="4814"/>
                  <a:pt x="9412" y="6116"/>
                  <a:pt x="9784" y="7439"/>
                </a:cubicBezTo>
                <a:cubicBezTo>
                  <a:pt x="10157" y="8761"/>
                  <a:pt x="11172" y="10106"/>
                  <a:pt x="12391" y="11537"/>
                </a:cubicBezTo>
                <a:cubicBezTo>
                  <a:pt x="13610" y="12969"/>
                  <a:pt x="15032" y="14487"/>
                  <a:pt x="16555" y="15766"/>
                </a:cubicBezTo>
                <a:cubicBezTo>
                  <a:pt x="18079" y="17046"/>
                  <a:pt x="19704" y="18087"/>
                  <a:pt x="20584" y="18759"/>
                </a:cubicBezTo>
                <a:cubicBezTo>
                  <a:pt x="21465" y="19431"/>
                  <a:pt x="21600" y="19735"/>
                  <a:pt x="21397" y="20169"/>
                </a:cubicBezTo>
                <a:cubicBezTo>
                  <a:pt x="21194" y="20602"/>
                  <a:pt x="20652" y="21166"/>
                  <a:pt x="20246" y="21383"/>
                </a:cubicBezTo>
                <a:cubicBezTo>
                  <a:pt x="19839" y="21600"/>
                  <a:pt x="19569" y="21470"/>
                  <a:pt x="18892" y="21080"/>
                </a:cubicBezTo>
                <a:cubicBezTo>
                  <a:pt x="18214" y="20689"/>
                  <a:pt x="17131" y="20039"/>
                  <a:pt x="15709" y="19410"/>
                </a:cubicBezTo>
                <a:cubicBezTo>
                  <a:pt x="14287" y="18781"/>
                  <a:pt x="12527" y="18173"/>
                  <a:pt x="11477" y="17827"/>
                </a:cubicBezTo>
                <a:cubicBezTo>
                  <a:pt x="10428" y="17480"/>
                  <a:pt x="10089" y="17393"/>
                  <a:pt x="9750" y="17371"/>
                </a:cubicBezTo>
                <a:cubicBezTo>
                  <a:pt x="9412" y="17349"/>
                  <a:pt x="9073" y="17393"/>
                  <a:pt x="8938" y="17284"/>
                </a:cubicBezTo>
                <a:cubicBezTo>
                  <a:pt x="8802" y="17176"/>
                  <a:pt x="8870" y="16916"/>
                  <a:pt x="8735" y="16200"/>
                </a:cubicBezTo>
                <a:cubicBezTo>
                  <a:pt x="8599" y="15484"/>
                  <a:pt x="8261" y="14313"/>
                  <a:pt x="8024" y="13402"/>
                </a:cubicBezTo>
                <a:cubicBezTo>
                  <a:pt x="7787" y="12492"/>
                  <a:pt x="7651" y="11841"/>
                  <a:pt x="7076" y="11234"/>
                </a:cubicBezTo>
                <a:cubicBezTo>
                  <a:pt x="6500" y="10627"/>
                  <a:pt x="5485" y="10063"/>
                  <a:pt x="4841" y="9716"/>
                </a:cubicBezTo>
                <a:cubicBezTo>
                  <a:pt x="4198" y="9369"/>
                  <a:pt x="3927" y="9239"/>
                  <a:pt x="3893" y="9087"/>
                </a:cubicBezTo>
                <a:cubicBezTo>
                  <a:pt x="3860" y="8935"/>
                  <a:pt x="4063" y="8761"/>
                  <a:pt x="4367" y="8675"/>
                </a:cubicBezTo>
                <a:cubicBezTo>
                  <a:pt x="4672" y="8588"/>
                  <a:pt x="5078" y="8588"/>
                  <a:pt x="5451" y="8588"/>
                </a:cubicBezTo>
                <a:cubicBezTo>
                  <a:pt x="5823" y="8588"/>
                  <a:pt x="6162" y="8588"/>
                  <a:pt x="6534" y="8696"/>
                </a:cubicBezTo>
                <a:cubicBezTo>
                  <a:pt x="6907" y="8805"/>
                  <a:pt x="7313" y="9022"/>
                  <a:pt x="7347" y="9108"/>
                </a:cubicBezTo>
                <a:cubicBezTo>
                  <a:pt x="7381" y="9195"/>
                  <a:pt x="7042" y="9152"/>
                  <a:pt x="6060" y="8761"/>
                </a:cubicBezTo>
                <a:cubicBezTo>
                  <a:pt x="5078" y="8371"/>
                  <a:pt x="3453" y="7634"/>
                  <a:pt x="2336" y="6961"/>
                </a:cubicBezTo>
                <a:cubicBezTo>
                  <a:pt x="1219" y="6289"/>
                  <a:pt x="609" y="5682"/>
                  <a:pt x="0" y="5075"/>
                </a:cubicBezTo>
              </a:path>
            </a:pathLst>
          </a:custGeom>
          <a:ln w="38100" cap="rnd">
            <a:solidFill>
              <a:srgbClr val="F93343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30" name="Charged particles ionize while traveling through the detector, leaving behind trails =…"/>
          <p:cNvSpPr/>
          <p:nvPr/>
        </p:nvSpPr>
        <p:spPr>
          <a:xfrm>
            <a:off x="11422695" y="1885648"/>
            <a:ext cx="7083898" cy="3591461"/>
          </a:xfrm>
          <a:prstGeom prst="roundRect">
            <a:avLst>
              <a:gd name="adj" fmla="val 4962"/>
            </a:avLst>
          </a:prstGeom>
          <a:solidFill>
            <a:srgbClr val="FFFFFF"/>
          </a:solidFill>
          <a:ln w="76200">
            <a:solidFill>
              <a:schemeClr val="accent2">
                <a:lumOff val="-9411"/>
              </a:schemeClr>
            </a:solidFill>
            <a:prstDash val="sysDot"/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>
              <a:defRPr>
                <a:solidFill>
                  <a:schemeClr val="accent2">
                    <a:lumOff val="-9411"/>
                  </a:schemeClr>
                </a:solidFill>
              </a:defRPr>
            </a:pPr>
            <a:r>
              <a:rPr b="1"/>
              <a:t>Charged</a:t>
            </a:r>
            <a:r>
              <a:t> particles ionize while traveling through the detector, leaving behind trails =</a:t>
            </a:r>
          </a:p>
          <a:p>
            <a:pPr>
              <a:defRPr>
                <a:solidFill>
                  <a:schemeClr val="accent2">
                    <a:lumOff val="-9411"/>
                  </a:schemeClr>
                </a:solidFill>
              </a:defRPr>
            </a:pPr>
            <a:r>
              <a:rPr b="1"/>
              <a:t>Detector hits</a:t>
            </a:r>
          </a:p>
        </p:txBody>
      </p:sp>
      <p:sp>
        <p:nvSpPr>
          <p:cNvPr id="133" name="Connection Line"/>
          <p:cNvSpPr/>
          <p:nvPr/>
        </p:nvSpPr>
        <p:spPr>
          <a:xfrm>
            <a:off x="18161000" y="5331815"/>
            <a:ext cx="3429000" cy="1653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8" extrusionOk="0">
                <a:moveTo>
                  <a:pt x="0" y="21098"/>
                </a:moveTo>
                <a:cubicBezTo>
                  <a:pt x="5847" y="6521"/>
                  <a:pt x="13047" y="-502"/>
                  <a:pt x="21600" y="28"/>
                </a:cubicBezTo>
              </a:path>
            </a:pathLst>
          </a:custGeom>
          <a:ln w="101600">
            <a:solidFill>
              <a:srgbClr val="3A87FE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32" name="Charged particles in magnetic field lead to circular trajectory - curvature proportional to momentum"/>
          <p:cNvSpPr/>
          <p:nvPr/>
        </p:nvSpPr>
        <p:spPr>
          <a:xfrm>
            <a:off x="18761657" y="8983114"/>
            <a:ext cx="5470035" cy="3074526"/>
          </a:xfrm>
          <a:prstGeom prst="roundRect">
            <a:avLst>
              <a:gd name="adj" fmla="val 5796"/>
            </a:avLst>
          </a:prstGeom>
          <a:solidFill>
            <a:srgbClr val="FFFFFF"/>
          </a:solidFill>
          <a:ln w="76200">
            <a:solidFill>
              <a:schemeClr val="accent2">
                <a:lumOff val="-9411"/>
              </a:schemeClr>
            </a:solidFill>
            <a:prstDash val="sysDot"/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 b="1">
                <a:solidFill>
                  <a:schemeClr val="accent2">
                    <a:lumOff val="-9411"/>
                  </a:schemeClr>
                </a:solidFill>
              </a:defRPr>
            </a:lvl1pPr>
          </a:lstStyle>
          <a:p>
            <a:r>
              <a:t>Charged particles in magnetic field lead to circular trajectory - curvature proportional to momentum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182216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36" name="Main Track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Tracking Detector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/>
          <a:srcRect l="19914" r="16358"/>
          <a:stretch>
            <a:fillRect/>
          </a:stretch>
        </p:blipFill>
        <p:spPr>
          <a:xfrm>
            <a:off x="1457878" y="2711933"/>
            <a:ext cx="10370392" cy="913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event_display_44.pdf" descr="event_display_4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233" y="2538695"/>
            <a:ext cx="10097148" cy="948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Rectangle"/>
          <p:cNvSpPr/>
          <p:nvPr/>
        </p:nvSpPr>
        <p:spPr>
          <a:xfrm>
            <a:off x="13871406" y="10754011"/>
            <a:ext cx="1591714" cy="233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40" name="Drawing"/>
          <p:cNvSpPr/>
          <p:nvPr/>
        </p:nvSpPr>
        <p:spPr>
          <a:xfrm>
            <a:off x="24480720" y="15104330"/>
            <a:ext cx="1316682" cy="2056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0" h="21488" extrusionOk="0">
                <a:moveTo>
                  <a:pt x="14829" y="0"/>
                </a:moveTo>
                <a:cubicBezTo>
                  <a:pt x="13204" y="1171"/>
                  <a:pt x="11579" y="2342"/>
                  <a:pt x="10631" y="3578"/>
                </a:cubicBezTo>
                <a:cubicBezTo>
                  <a:pt x="9683" y="4814"/>
                  <a:pt x="9412" y="6116"/>
                  <a:pt x="9784" y="7439"/>
                </a:cubicBezTo>
                <a:cubicBezTo>
                  <a:pt x="10157" y="8761"/>
                  <a:pt x="11172" y="10106"/>
                  <a:pt x="12391" y="11537"/>
                </a:cubicBezTo>
                <a:cubicBezTo>
                  <a:pt x="13610" y="12969"/>
                  <a:pt x="15032" y="14487"/>
                  <a:pt x="16555" y="15766"/>
                </a:cubicBezTo>
                <a:cubicBezTo>
                  <a:pt x="18079" y="17046"/>
                  <a:pt x="19704" y="18087"/>
                  <a:pt x="20584" y="18759"/>
                </a:cubicBezTo>
                <a:cubicBezTo>
                  <a:pt x="21465" y="19431"/>
                  <a:pt x="21600" y="19735"/>
                  <a:pt x="21397" y="20169"/>
                </a:cubicBezTo>
                <a:cubicBezTo>
                  <a:pt x="21194" y="20602"/>
                  <a:pt x="20652" y="21166"/>
                  <a:pt x="20246" y="21383"/>
                </a:cubicBezTo>
                <a:cubicBezTo>
                  <a:pt x="19839" y="21600"/>
                  <a:pt x="19569" y="21470"/>
                  <a:pt x="18892" y="21080"/>
                </a:cubicBezTo>
                <a:cubicBezTo>
                  <a:pt x="18214" y="20689"/>
                  <a:pt x="17131" y="20039"/>
                  <a:pt x="15709" y="19410"/>
                </a:cubicBezTo>
                <a:cubicBezTo>
                  <a:pt x="14287" y="18781"/>
                  <a:pt x="12527" y="18173"/>
                  <a:pt x="11477" y="17827"/>
                </a:cubicBezTo>
                <a:cubicBezTo>
                  <a:pt x="10428" y="17480"/>
                  <a:pt x="10089" y="17393"/>
                  <a:pt x="9750" y="17371"/>
                </a:cubicBezTo>
                <a:cubicBezTo>
                  <a:pt x="9412" y="17349"/>
                  <a:pt x="9073" y="17393"/>
                  <a:pt x="8938" y="17284"/>
                </a:cubicBezTo>
                <a:cubicBezTo>
                  <a:pt x="8802" y="17176"/>
                  <a:pt x="8870" y="16916"/>
                  <a:pt x="8735" y="16200"/>
                </a:cubicBezTo>
                <a:cubicBezTo>
                  <a:pt x="8599" y="15484"/>
                  <a:pt x="8261" y="14313"/>
                  <a:pt x="8024" y="13402"/>
                </a:cubicBezTo>
                <a:cubicBezTo>
                  <a:pt x="7787" y="12492"/>
                  <a:pt x="7651" y="11841"/>
                  <a:pt x="7076" y="11234"/>
                </a:cubicBezTo>
                <a:cubicBezTo>
                  <a:pt x="6500" y="10627"/>
                  <a:pt x="5485" y="10063"/>
                  <a:pt x="4841" y="9716"/>
                </a:cubicBezTo>
                <a:cubicBezTo>
                  <a:pt x="4198" y="9369"/>
                  <a:pt x="3927" y="9239"/>
                  <a:pt x="3893" y="9087"/>
                </a:cubicBezTo>
                <a:cubicBezTo>
                  <a:pt x="3860" y="8935"/>
                  <a:pt x="4063" y="8761"/>
                  <a:pt x="4367" y="8675"/>
                </a:cubicBezTo>
                <a:cubicBezTo>
                  <a:pt x="4672" y="8588"/>
                  <a:pt x="5078" y="8588"/>
                  <a:pt x="5451" y="8588"/>
                </a:cubicBezTo>
                <a:cubicBezTo>
                  <a:pt x="5823" y="8588"/>
                  <a:pt x="6162" y="8588"/>
                  <a:pt x="6534" y="8696"/>
                </a:cubicBezTo>
                <a:cubicBezTo>
                  <a:pt x="6907" y="8805"/>
                  <a:pt x="7313" y="9022"/>
                  <a:pt x="7347" y="9108"/>
                </a:cubicBezTo>
                <a:cubicBezTo>
                  <a:pt x="7381" y="9195"/>
                  <a:pt x="7042" y="9152"/>
                  <a:pt x="6060" y="8761"/>
                </a:cubicBezTo>
                <a:cubicBezTo>
                  <a:pt x="5078" y="8371"/>
                  <a:pt x="3453" y="7634"/>
                  <a:pt x="2336" y="6961"/>
                </a:cubicBezTo>
                <a:cubicBezTo>
                  <a:pt x="1219" y="6289"/>
                  <a:pt x="609" y="5682"/>
                  <a:pt x="0" y="5075"/>
                </a:cubicBezTo>
              </a:path>
            </a:pathLst>
          </a:custGeom>
          <a:ln w="38100" cap="rnd">
            <a:solidFill>
              <a:srgbClr val="F93343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1" name="Line"/>
          <p:cNvSpPr/>
          <p:nvPr/>
        </p:nvSpPr>
        <p:spPr>
          <a:xfrm flipV="1">
            <a:off x="4991769" y="6071552"/>
            <a:ext cx="11743620" cy="400149"/>
          </a:xfrm>
          <a:prstGeom prst="line">
            <a:avLst/>
          </a:prstGeom>
          <a:ln w="10160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2" name="Line"/>
          <p:cNvSpPr/>
          <p:nvPr/>
        </p:nvSpPr>
        <p:spPr>
          <a:xfrm>
            <a:off x="7832264" y="8652842"/>
            <a:ext cx="8719473" cy="644752"/>
          </a:xfrm>
          <a:prstGeom prst="line">
            <a:avLst/>
          </a:prstGeom>
          <a:ln w="8890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43" name="Particle traveling through the full detector"/>
          <p:cNvSpPr/>
          <p:nvPr/>
        </p:nvSpPr>
        <p:spPr>
          <a:xfrm>
            <a:off x="9906696" y="9354852"/>
            <a:ext cx="4303063" cy="2305603"/>
          </a:xfrm>
          <a:prstGeom prst="roundRect">
            <a:avLst>
              <a:gd name="adj" fmla="val 7504"/>
            </a:avLst>
          </a:prstGeom>
          <a:solidFill>
            <a:srgbClr val="FFFFFF"/>
          </a:solidFill>
          <a:ln w="76200">
            <a:solidFill>
              <a:schemeClr val="accent1">
                <a:lumOff val="-5882"/>
              </a:schemeClr>
            </a:solidFill>
            <a:prstDash val="sysDot"/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 b="1">
                <a:solidFill>
                  <a:schemeClr val="accent1">
                    <a:lumOff val="-5882"/>
                  </a:schemeClr>
                </a:solidFill>
              </a:defRPr>
            </a:lvl1pPr>
          </a:lstStyle>
          <a:p>
            <a:r>
              <a:t>Particle traveling through the full detector</a:t>
            </a:r>
          </a:p>
        </p:txBody>
      </p:sp>
      <p:sp>
        <p:nvSpPr>
          <p:cNvPr id="144" name="Particle leaving this detector early"/>
          <p:cNvSpPr/>
          <p:nvPr/>
        </p:nvSpPr>
        <p:spPr>
          <a:xfrm>
            <a:off x="11452981" y="2733672"/>
            <a:ext cx="4303063" cy="2305602"/>
          </a:xfrm>
          <a:prstGeom prst="roundRect">
            <a:avLst>
              <a:gd name="adj" fmla="val 7504"/>
            </a:avLst>
          </a:prstGeom>
          <a:solidFill>
            <a:srgbClr val="FFFFFF"/>
          </a:solidFill>
          <a:ln w="76200">
            <a:solidFill>
              <a:schemeClr val="accent1">
                <a:lumOff val="-5882"/>
              </a:schemeClr>
            </a:solidFill>
            <a:prstDash val="sysDot"/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 b="1">
                <a:solidFill>
                  <a:schemeClr val="accent1">
                    <a:lumOff val="-5882"/>
                  </a:schemeClr>
                </a:solidFill>
              </a:defRPr>
            </a:lvl1pPr>
          </a:lstStyle>
          <a:p>
            <a:r>
              <a:t>Particle leaving this detector early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3" animBg="1" advAuto="0"/>
      <p:bldP spid="142" grpId="1" animBg="1" advAuto="0"/>
      <p:bldP spid="143" grpId="2" animBg="1" advAuto="0"/>
      <p:bldP spid="144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daughter_display_samples_44_display 2.pdf" descr="daughter_display_samples_44_display 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5572" y="2521173"/>
            <a:ext cx="10134470" cy="9515997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182216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48" name="Main Track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Tracking Detector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3"/>
          <a:srcRect l="19914" r="16358"/>
          <a:stretch>
            <a:fillRect/>
          </a:stretch>
        </p:blipFill>
        <p:spPr>
          <a:xfrm>
            <a:off x="1457878" y="2711933"/>
            <a:ext cx="10370392" cy="913464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Drawing"/>
          <p:cNvSpPr/>
          <p:nvPr/>
        </p:nvSpPr>
        <p:spPr>
          <a:xfrm>
            <a:off x="24480720" y="15104330"/>
            <a:ext cx="1316682" cy="2056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0" h="21488" extrusionOk="0">
                <a:moveTo>
                  <a:pt x="14829" y="0"/>
                </a:moveTo>
                <a:cubicBezTo>
                  <a:pt x="13204" y="1171"/>
                  <a:pt x="11579" y="2342"/>
                  <a:pt x="10631" y="3578"/>
                </a:cubicBezTo>
                <a:cubicBezTo>
                  <a:pt x="9683" y="4814"/>
                  <a:pt x="9412" y="6116"/>
                  <a:pt x="9784" y="7439"/>
                </a:cubicBezTo>
                <a:cubicBezTo>
                  <a:pt x="10157" y="8761"/>
                  <a:pt x="11172" y="10106"/>
                  <a:pt x="12391" y="11537"/>
                </a:cubicBezTo>
                <a:cubicBezTo>
                  <a:pt x="13610" y="12969"/>
                  <a:pt x="15032" y="14487"/>
                  <a:pt x="16555" y="15766"/>
                </a:cubicBezTo>
                <a:cubicBezTo>
                  <a:pt x="18079" y="17046"/>
                  <a:pt x="19704" y="18087"/>
                  <a:pt x="20584" y="18759"/>
                </a:cubicBezTo>
                <a:cubicBezTo>
                  <a:pt x="21465" y="19431"/>
                  <a:pt x="21600" y="19735"/>
                  <a:pt x="21397" y="20169"/>
                </a:cubicBezTo>
                <a:cubicBezTo>
                  <a:pt x="21194" y="20602"/>
                  <a:pt x="20652" y="21166"/>
                  <a:pt x="20246" y="21383"/>
                </a:cubicBezTo>
                <a:cubicBezTo>
                  <a:pt x="19839" y="21600"/>
                  <a:pt x="19569" y="21470"/>
                  <a:pt x="18892" y="21080"/>
                </a:cubicBezTo>
                <a:cubicBezTo>
                  <a:pt x="18214" y="20689"/>
                  <a:pt x="17131" y="20039"/>
                  <a:pt x="15709" y="19410"/>
                </a:cubicBezTo>
                <a:cubicBezTo>
                  <a:pt x="14287" y="18781"/>
                  <a:pt x="12527" y="18173"/>
                  <a:pt x="11477" y="17827"/>
                </a:cubicBezTo>
                <a:cubicBezTo>
                  <a:pt x="10428" y="17480"/>
                  <a:pt x="10089" y="17393"/>
                  <a:pt x="9750" y="17371"/>
                </a:cubicBezTo>
                <a:cubicBezTo>
                  <a:pt x="9412" y="17349"/>
                  <a:pt x="9073" y="17393"/>
                  <a:pt x="8938" y="17284"/>
                </a:cubicBezTo>
                <a:cubicBezTo>
                  <a:pt x="8802" y="17176"/>
                  <a:pt x="8870" y="16916"/>
                  <a:pt x="8735" y="16200"/>
                </a:cubicBezTo>
                <a:cubicBezTo>
                  <a:pt x="8599" y="15484"/>
                  <a:pt x="8261" y="14313"/>
                  <a:pt x="8024" y="13402"/>
                </a:cubicBezTo>
                <a:cubicBezTo>
                  <a:pt x="7787" y="12492"/>
                  <a:pt x="7651" y="11841"/>
                  <a:pt x="7076" y="11234"/>
                </a:cubicBezTo>
                <a:cubicBezTo>
                  <a:pt x="6500" y="10627"/>
                  <a:pt x="5485" y="10063"/>
                  <a:pt x="4841" y="9716"/>
                </a:cubicBezTo>
                <a:cubicBezTo>
                  <a:pt x="4198" y="9369"/>
                  <a:pt x="3927" y="9239"/>
                  <a:pt x="3893" y="9087"/>
                </a:cubicBezTo>
                <a:cubicBezTo>
                  <a:pt x="3860" y="8935"/>
                  <a:pt x="4063" y="8761"/>
                  <a:pt x="4367" y="8675"/>
                </a:cubicBezTo>
                <a:cubicBezTo>
                  <a:pt x="4672" y="8588"/>
                  <a:pt x="5078" y="8588"/>
                  <a:pt x="5451" y="8588"/>
                </a:cubicBezTo>
                <a:cubicBezTo>
                  <a:pt x="5823" y="8588"/>
                  <a:pt x="6162" y="8588"/>
                  <a:pt x="6534" y="8696"/>
                </a:cubicBezTo>
                <a:cubicBezTo>
                  <a:pt x="6907" y="8805"/>
                  <a:pt x="7313" y="9022"/>
                  <a:pt x="7347" y="9108"/>
                </a:cubicBezTo>
                <a:cubicBezTo>
                  <a:pt x="7381" y="9195"/>
                  <a:pt x="7042" y="9152"/>
                  <a:pt x="6060" y="8761"/>
                </a:cubicBezTo>
                <a:cubicBezTo>
                  <a:pt x="5078" y="8371"/>
                  <a:pt x="3453" y="7634"/>
                  <a:pt x="2336" y="6961"/>
                </a:cubicBezTo>
                <a:cubicBezTo>
                  <a:pt x="1219" y="6289"/>
                  <a:pt x="609" y="5682"/>
                  <a:pt x="0" y="5075"/>
                </a:cubicBezTo>
              </a:path>
            </a:pathLst>
          </a:custGeom>
          <a:ln w="38100" cap="rnd">
            <a:solidFill>
              <a:srgbClr val="F93343"/>
            </a:solidFill>
          </a:ln>
        </p:spPr>
        <p:txBody>
          <a:bodyPr tIns="91439" bIns="9143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true_display_samples_44_display.pdf" descr="true_display_samples_44_displa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5822" y="2521407"/>
            <a:ext cx="10133969" cy="951552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182216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54" name="Main Track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Tracking Detector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3"/>
          <a:srcRect l="19914" r="16358"/>
          <a:stretch>
            <a:fillRect/>
          </a:stretch>
        </p:blipFill>
        <p:spPr>
          <a:xfrm>
            <a:off x="1457878" y="2711933"/>
            <a:ext cx="10370392" cy="913464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Drawing"/>
          <p:cNvSpPr/>
          <p:nvPr/>
        </p:nvSpPr>
        <p:spPr>
          <a:xfrm>
            <a:off x="24480720" y="15104330"/>
            <a:ext cx="1316682" cy="2056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0" h="21488" extrusionOk="0">
                <a:moveTo>
                  <a:pt x="14829" y="0"/>
                </a:moveTo>
                <a:cubicBezTo>
                  <a:pt x="13204" y="1171"/>
                  <a:pt x="11579" y="2342"/>
                  <a:pt x="10631" y="3578"/>
                </a:cubicBezTo>
                <a:cubicBezTo>
                  <a:pt x="9683" y="4814"/>
                  <a:pt x="9412" y="6116"/>
                  <a:pt x="9784" y="7439"/>
                </a:cubicBezTo>
                <a:cubicBezTo>
                  <a:pt x="10157" y="8761"/>
                  <a:pt x="11172" y="10106"/>
                  <a:pt x="12391" y="11537"/>
                </a:cubicBezTo>
                <a:cubicBezTo>
                  <a:pt x="13610" y="12969"/>
                  <a:pt x="15032" y="14487"/>
                  <a:pt x="16555" y="15766"/>
                </a:cubicBezTo>
                <a:cubicBezTo>
                  <a:pt x="18079" y="17046"/>
                  <a:pt x="19704" y="18087"/>
                  <a:pt x="20584" y="18759"/>
                </a:cubicBezTo>
                <a:cubicBezTo>
                  <a:pt x="21465" y="19431"/>
                  <a:pt x="21600" y="19735"/>
                  <a:pt x="21397" y="20169"/>
                </a:cubicBezTo>
                <a:cubicBezTo>
                  <a:pt x="21194" y="20602"/>
                  <a:pt x="20652" y="21166"/>
                  <a:pt x="20246" y="21383"/>
                </a:cubicBezTo>
                <a:cubicBezTo>
                  <a:pt x="19839" y="21600"/>
                  <a:pt x="19569" y="21470"/>
                  <a:pt x="18892" y="21080"/>
                </a:cubicBezTo>
                <a:cubicBezTo>
                  <a:pt x="18214" y="20689"/>
                  <a:pt x="17131" y="20039"/>
                  <a:pt x="15709" y="19410"/>
                </a:cubicBezTo>
                <a:cubicBezTo>
                  <a:pt x="14287" y="18781"/>
                  <a:pt x="12527" y="18173"/>
                  <a:pt x="11477" y="17827"/>
                </a:cubicBezTo>
                <a:cubicBezTo>
                  <a:pt x="10428" y="17480"/>
                  <a:pt x="10089" y="17393"/>
                  <a:pt x="9750" y="17371"/>
                </a:cubicBezTo>
                <a:cubicBezTo>
                  <a:pt x="9412" y="17349"/>
                  <a:pt x="9073" y="17393"/>
                  <a:pt x="8938" y="17284"/>
                </a:cubicBezTo>
                <a:cubicBezTo>
                  <a:pt x="8802" y="17176"/>
                  <a:pt x="8870" y="16916"/>
                  <a:pt x="8735" y="16200"/>
                </a:cubicBezTo>
                <a:cubicBezTo>
                  <a:pt x="8599" y="15484"/>
                  <a:pt x="8261" y="14313"/>
                  <a:pt x="8024" y="13402"/>
                </a:cubicBezTo>
                <a:cubicBezTo>
                  <a:pt x="7787" y="12492"/>
                  <a:pt x="7651" y="11841"/>
                  <a:pt x="7076" y="11234"/>
                </a:cubicBezTo>
                <a:cubicBezTo>
                  <a:pt x="6500" y="10627"/>
                  <a:pt x="5485" y="10063"/>
                  <a:pt x="4841" y="9716"/>
                </a:cubicBezTo>
                <a:cubicBezTo>
                  <a:pt x="4198" y="9369"/>
                  <a:pt x="3927" y="9239"/>
                  <a:pt x="3893" y="9087"/>
                </a:cubicBezTo>
                <a:cubicBezTo>
                  <a:pt x="3860" y="8935"/>
                  <a:pt x="4063" y="8761"/>
                  <a:pt x="4367" y="8675"/>
                </a:cubicBezTo>
                <a:cubicBezTo>
                  <a:pt x="4672" y="8588"/>
                  <a:pt x="5078" y="8588"/>
                  <a:pt x="5451" y="8588"/>
                </a:cubicBezTo>
                <a:cubicBezTo>
                  <a:pt x="5823" y="8588"/>
                  <a:pt x="6162" y="8588"/>
                  <a:pt x="6534" y="8696"/>
                </a:cubicBezTo>
                <a:cubicBezTo>
                  <a:pt x="6907" y="8805"/>
                  <a:pt x="7313" y="9022"/>
                  <a:pt x="7347" y="9108"/>
                </a:cubicBezTo>
                <a:cubicBezTo>
                  <a:pt x="7381" y="9195"/>
                  <a:pt x="7042" y="9152"/>
                  <a:pt x="6060" y="8761"/>
                </a:cubicBezTo>
                <a:cubicBezTo>
                  <a:pt x="5078" y="8371"/>
                  <a:pt x="3453" y="7634"/>
                  <a:pt x="2336" y="6961"/>
                </a:cubicBezTo>
                <a:cubicBezTo>
                  <a:pt x="1219" y="6289"/>
                  <a:pt x="609" y="5682"/>
                  <a:pt x="0" y="5075"/>
                </a:cubicBezTo>
              </a:path>
            </a:pathLst>
          </a:custGeom>
          <a:ln w="38100" cap="rnd">
            <a:solidFill>
              <a:srgbClr val="F93343"/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57" name="Circles describe   trajectory of the  particle"/>
          <p:cNvSpPr/>
          <p:nvPr/>
        </p:nvSpPr>
        <p:spPr>
          <a:xfrm>
            <a:off x="12434934" y="3376040"/>
            <a:ext cx="3946050" cy="3093053"/>
          </a:xfrm>
          <a:prstGeom prst="roundRect">
            <a:avLst>
              <a:gd name="adj" fmla="val 5594"/>
            </a:avLst>
          </a:prstGeom>
          <a:solidFill>
            <a:srgbClr val="FFFFFF"/>
          </a:solidFill>
          <a:ln w="76200">
            <a:solidFill>
              <a:schemeClr val="accent1">
                <a:lumOff val="-5882"/>
              </a:schemeClr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 b="1">
                <a:solidFill>
                  <a:schemeClr val="accent1">
                    <a:lumOff val="-5882"/>
                  </a:schemeClr>
                </a:solidFill>
              </a:defRPr>
            </a:lvl1pPr>
          </a:lstStyle>
          <a:p>
            <a:r>
              <a:t>Circles describe   trajectory of the  particle </a:t>
            </a:r>
          </a:p>
        </p:txBody>
      </p:sp>
      <p:sp>
        <p:nvSpPr>
          <p:cNvPr id="158" name="Collision point"/>
          <p:cNvSpPr/>
          <p:nvPr/>
        </p:nvSpPr>
        <p:spPr>
          <a:xfrm>
            <a:off x="18864639" y="8342709"/>
            <a:ext cx="3613944" cy="1391013"/>
          </a:xfrm>
          <a:prstGeom prst="roundRect">
            <a:avLst>
              <a:gd name="adj" fmla="val 12438"/>
            </a:avLst>
          </a:prstGeom>
          <a:solidFill>
            <a:srgbClr val="FFFFFF"/>
          </a:solidFill>
          <a:ln w="76200">
            <a:solidFill>
              <a:srgbClr val="B51A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 b="1">
                <a:solidFill>
                  <a:srgbClr val="B51A00"/>
                </a:solidFill>
              </a:defRPr>
            </a:lvl1pPr>
          </a:lstStyle>
          <a:p>
            <a:r>
              <a:t>Collision point</a:t>
            </a:r>
          </a:p>
        </p:txBody>
      </p:sp>
      <p:sp>
        <p:nvSpPr>
          <p:cNvPr id="159" name="Line"/>
          <p:cNvSpPr/>
          <p:nvPr/>
        </p:nvSpPr>
        <p:spPr>
          <a:xfrm flipH="1" flipV="1">
            <a:off x="18244742" y="7104017"/>
            <a:ext cx="783554" cy="1221862"/>
          </a:xfrm>
          <a:prstGeom prst="line">
            <a:avLst/>
          </a:prstGeom>
          <a:ln w="63500">
            <a:solidFill>
              <a:srgbClr val="B51A00"/>
            </a:solidFill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76000" y="13014996"/>
            <a:ext cx="182216" cy="345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62" name="Main Tracking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Tracking Detector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rcRect l="19914" r="16358"/>
          <a:stretch>
            <a:fillRect/>
          </a:stretch>
        </p:blipFill>
        <p:spPr>
          <a:xfrm>
            <a:off x="1457878" y="2711933"/>
            <a:ext cx="10370392" cy="913464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Drawing"/>
          <p:cNvSpPr/>
          <p:nvPr/>
        </p:nvSpPr>
        <p:spPr>
          <a:xfrm>
            <a:off x="24480720" y="15104330"/>
            <a:ext cx="1316682" cy="2056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0" h="21488" extrusionOk="0">
                <a:moveTo>
                  <a:pt x="14829" y="0"/>
                </a:moveTo>
                <a:cubicBezTo>
                  <a:pt x="13204" y="1171"/>
                  <a:pt x="11579" y="2342"/>
                  <a:pt x="10631" y="3578"/>
                </a:cubicBezTo>
                <a:cubicBezTo>
                  <a:pt x="9683" y="4814"/>
                  <a:pt x="9412" y="6116"/>
                  <a:pt x="9784" y="7439"/>
                </a:cubicBezTo>
                <a:cubicBezTo>
                  <a:pt x="10157" y="8761"/>
                  <a:pt x="11172" y="10106"/>
                  <a:pt x="12391" y="11537"/>
                </a:cubicBezTo>
                <a:cubicBezTo>
                  <a:pt x="13610" y="12969"/>
                  <a:pt x="15032" y="14487"/>
                  <a:pt x="16555" y="15766"/>
                </a:cubicBezTo>
                <a:cubicBezTo>
                  <a:pt x="18079" y="17046"/>
                  <a:pt x="19704" y="18087"/>
                  <a:pt x="20584" y="18759"/>
                </a:cubicBezTo>
                <a:cubicBezTo>
                  <a:pt x="21465" y="19431"/>
                  <a:pt x="21600" y="19735"/>
                  <a:pt x="21397" y="20169"/>
                </a:cubicBezTo>
                <a:cubicBezTo>
                  <a:pt x="21194" y="20602"/>
                  <a:pt x="20652" y="21166"/>
                  <a:pt x="20246" y="21383"/>
                </a:cubicBezTo>
                <a:cubicBezTo>
                  <a:pt x="19839" y="21600"/>
                  <a:pt x="19569" y="21470"/>
                  <a:pt x="18892" y="21080"/>
                </a:cubicBezTo>
                <a:cubicBezTo>
                  <a:pt x="18214" y="20689"/>
                  <a:pt x="17131" y="20039"/>
                  <a:pt x="15709" y="19410"/>
                </a:cubicBezTo>
                <a:cubicBezTo>
                  <a:pt x="14287" y="18781"/>
                  <a:pt x="12527" y="18173"/>
                  <a:pt x="11477" y="17827"/>
                </a:cubicBezTo>
                <a:cubicBezTo>
                  <a:pt x="10428" y="17480"/>
                  <a:pt x="10089" y="17393"/>
                  <a:pt x="9750" y="17371"/>
                </a:cubicBezTo>
                <a:cubicBezTo>
                  <a:pt x="9412" y="17349"/>
                  <a:pt x="9073" y="17393"/>
                  <a:pt x="8938" y="17284"/>
                </a:cubicBezTo>
                <a:cubicBezTo>
                  <a:pt x="8802" y="17176"/>
                  <a:pt x="8870" y="16916"/>
                  <a:pt x="8735" y="16200"/>
                </a:cubicBezTo>
                <a:cubicBezTo>
                  <a:pt x="8599" y="15484"/>
                  <a:pt x="8261" y="14313"/>
                  <a:pt x="8024" y="13402"/>
                </a:cubicBezTo>
                <a:cubicBezTo>
                  <a:pt x="7787" y="12492"/>
                  <a:pt x="7651" y="11841"/>
                  <a:pt x="7076" y="11234"/>
                </a:cubicBezTo>
                <a:cubicBezTo>
                  <a:pt x="6500" y="10627"/>
                  <a:pt x="5485" y="10063"/>
                  <a:pt x="4841" y="9716"/>
                </a:cubicBezTo>
                <a:cubicBezTo>
                  <a:pt x="4198" y="9369"/>
                  <a:pt x="3927" y="9239"/>
                  <a:pt x="3893" y="9087"/>
                </a:cubicBezTo>
                <a:cubicBezTo>
                  <a:pt x="3860" y="8935"/>
                  <a:pt x="4063" y="8761"/>
                  <a:pt x="4367" y="8675"/>
                </a:cubicBezTo>
                <a:cubicBezTo>
                  <a:pt x="4672" y="8588"/>
                  <a:pt x="5078" y="8588"/>
                  <a:pt x="5451" y="8588"/>
                </a:cubicBezTo>
                <a:cubicBezTo>
                  <a:pt x="5823" y="8588"/>
                  <a:pt x="6162" y="8588"/>
                  <a:pt x="6534" y="8696"/>
                </a:cubicBezTo>
                <a:cubicBezTo>
                  <a:pt x="6907" y="8805"/>
                  <a:pt x="7313" y="9022"/>
                  <a:pt x="7347" y="9108"/>
                </a:cubicBezTo>
                <a:cubicBezTo>
                  <a:pt x="7381" y="9195"/>
                  <a:pt x="7042" y="9152"/>
                  <a:pt x="6060" y="8761"/>
                </a:cubicBezTo>
                <a:cubicBezTo>
                  <a:pt x="5078" y="8371"/>
                  <a:pt x="3453" y="7634"/>
                  <a:pt x="2336" y="6961"/>
                </a:cubicBezTo>
                <a:cubicBezTo>
                  <a:pt x="1219" y="6289"/>
                  <a:pt x="609" y="5682"/>
                  <a:pt x="0" y="5075"/>
                </a:cubicBezTo>
              </a:path>
            </a:pathLst>
          </a:custGeom>
          <a:ln w="38100" cap="rnd">
            <a:solidFill>
              <a:srgbClr val="F93343"/>
            </a:solidFill>
          </a:ln>
        </p:spPr>
        <p:txBody>
          <a:bodyPr tIns="91439" bIns="91439"/>
          <a:lstStyle/>
          <a:p>
            <a:endParaRPr/>
          </a:p>
        </p:txBody>
      </p:sp>
      <p:pic>
        <p:nvPicPr>
          <p:cNvPr id="165" name="event_display_colors_samples_2_display.pdf" descr="event_display_colors_samples_2_displa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9535" y="2515991"/>
            <a:ext cx="10145505" cy="952636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Line"/>
          <p:cNvSpPr/>
          <p:nvPr/>
        </p:nvSpPr>
        <p:spPr>
          <a:xfrm>
            <a:off x="18253647" y="6973714"/>
            <a:ext cx="1458540" cy="946721"/>
          </a:xfrm>
          <a:prstGeom prst="line">
            <a:avLst/>
          </a:prstGeom>
          <a:ln w="63500">
            <a:solidFill>
              <a:srgbClr val="E22400"/>
            </a:solidFill>
            <a:prstDash val="sysDot"/>
            <a:miter/>
            <a:tailEnd type="triangle"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67" name="Starting position can be displaced"/>
          <p:cNvSpPr/>
          <p:nvPr/>
        </p:nvSpPr>
        <p:spPr>
          <a:xfrm>
            <a:off x="18765587" y="4773659"/>
            <a:ext cx="3294925" cy="2181063"/>
          </a:xfrm>
          <a:prstGeom prst="roundRect">
            <a:avLst>
              <a:gd name="adj" fmla="val 7933"/>
            </a:avLst>
          </a:prstGeom>
          <a:solidFill>
            <a:srgbClr val="FFFFFF"/>
          </a:solidFill>
          <a:ln w="76200">
            <a:solidFill>
              <a:srgbClr val="B51A00"/>
            </a:solidFill>
            <a:prstDash val="sysDot"/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>
            <a:lvl1pPr>
              <a:defRPr b="1">
                <a:solidFill>
                  <a:srgbClr val="B51A00"/>
                </a:solidFill>
              </a:defRPr>
            </a:lvl1pPr>
          </a:lstStyle>
          <a:p>
            <a:r>
              <a:t>Starting position can be displaced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Benutzerdefiniert</PresentationFormat>
  <Paragraphs>155</Paragraphs>
  <Slides>30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Cambria Math</vt:lpstr>
      <vt:lpstr>Office</vt:lpstr>
      <vt:lpstr>PowerPoint-Präsentation</vt:lpstr>
      <vt:lpstr>Belle II Experiment</vt:lpstr>
      <vt:lpstr>Record Particles with Event Rate of 10kHz </vt:lpstr>
      <vt:lpstr>Main Tracking Detector</vt:lpstr>
      <vt:lpstr>Main Tracking Detector</vt:lpstr>
      <vt:lpstr>Main Tracking Detector</vt:lpstr>
      <vt:lpstr>Main Tracking Detector</vt:lpstr>
      <vt:lpstr>Main Tracking Detector</vt:lpstr>
      <vt:lpstr>Main Tracking Detector</vt:lpstr>
      <vt:lpstr>New Machine Learning Tracking Algorithm</vt:lpstr>
      <vt:lpstr>Our Approach</vt:lpstr>
      <vt:lpstr>Object Condensation - Training Loss</vt:lpstr>
      <vt:lpstr>Object Condensation - Training Loss</vt:lpstr>
      <vt:lpstr>Object Condensation - Training Loss</vt:lpstr>
      <vt:lpstr>Object Condensation - Training Loss</vt:lpstr>
      <vt:lpstr>Object Condensation - Training Loss</vt:lpstr>
      <vt:lpstr>Object Condensation - Training Loss</vt:lpstr>
      <vt:lpstr>Inference</vt:lpstr>
      <vt:lpstr>Inference</vt:lpstr>
      <vt:lpstr>Inference</vt:lpstr>
      <vt:lpstr>Inference</vt:lpstr>
      <vt:lpstr>Inference</vt:lpstr>
      <vt:lpstr>Training Samples </vt:lpstr>
      <vt:lpstr>Model Learning</vt:lpstr>
      <vt:lpstr>Model Learning</vt:lpstr>
      <vt:lpstr>Model Prediction</vt:lpstr>
      <vt:lpstr>Important Metrics</vt:lpstr>
      <vt:lpstr>Performance</vt:lpstr>
      <vt:lpstr>Performance 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Gielisch</dc:creator>
  <cp:lastModifiedBy>Bianca Schulte</cp:lastModifiedBy>
  <cp:revision>3</cp:revision>
  <dcterms:modified xsi:type="dcterms:W3CDTF">2024-06-12T09:31:22Z</dcterms:modified>
</cp:coreProperties>
</file>