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87" r:id="rId2"/>
    <p:sldId id="290" r:id="rId3"/>
    <p:sldId id="293" r:id="rId4"/>
    <p:sldId id="291" r:id="rId5"/>
    <p:sldId id="292" r:id="rId6"/>
    <p:sldId id="294" r:id="rId7"/>
    <p:sldId id="299" r:id="rId8"/>
    <p:sldId id="296" r:id="rId9"/>
    <p:sldId id="298" r:id="rId10"/>
    <p:sldId id="297" r:id="rId11"/>
    <p:sldId id="28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F311211B-555B-476C-AFB6-493FEF1E3B94}">
          <p14:sldIdLst>
            <p14:sldId id="287"/>
            <p14:sldId id="290"/>
            <p14:sldId id="293"/>
            <p14:sldId id="291"/>
            <p14:sldId id="292"/>
            <p14:sldId id="294"/>
            <p14:sldId id="299"/>
            <p14:sldId id="296"/>
            <p14:sldId id="298"/>
            <p14:sldId id="297"/>
          </p14:sldIdLst>
        </p14:section>
        <p14:section name="Vorlage" id="{67027B17-93B5-4CD0-8523-A4B79322AE05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47C"/>
    <a:srgbClr val="0000FF"/>
    <a:srgbClr val="FF0000"/>
    <a:srgbClr val="FFFFFF"/>
    <a:srgbClr val="28201D"/>
    <a:srgbClr val="DDEDD1"/>
    <a:srgbClr val="D3DCE4"/>
    <a:srgbClr val="A8BACA"/>
    <a:srgbClr val="7C98B0"/>
    <a:srgbClr val="517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6DFDC-BE67-4D6B-A099-77C3468E0CB8}" v="41" dt="2024-06-06T17:39:33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1"/>
    <p:restoredTop sz="91141" autoAdjust="0"/>
  </p:normalViewPr>
  <p:slideViewPr>
    <p:cSldViewPr snapToGrid="0" snapToObjects="1">
      <p:cViewPr varScale="1">
        <p:scale>
          <a:sx n="133" d="100"/>
          <a:sy n="133" d="100"/>
        </p:scale>
        <p:origin x="1212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Seefelder" userId="22c7f323d377e6b6" providerId="LiveId" clId="{E6A1C0C4-66CB-4554-B98A-DAB5724402A3}"/>
    <pc:docChg chg="undo custSel modSld">
      <pc:chgData name="Manuel Seefelder" userId="22c7f323d377e6b6" providerId="LiveId" clId="{E6A1C0C4-66CB-4554-B98A-DAB5724402A3}" dt="2024-05-29T13:42:50.759" v="21" actId="1076"/>
      <pc:docMkLst>
        <pc:docMk/>
      </pc:docMkLst>
      <pc:sldChg chg="addSp delSp modSp mod">
        <pc:chgData name="Manuel Seefelder" userId="22c7f323d377e6b6" providerId="LiveId" clId="{E6A1C0C4-66CB-4554-B98A-DAB5724402A3}" dt="2024-05-29T13:33:06.979" v="7" actId="478"/>
        <pc:sldMkLst>
          <pc:docMk/>
          <pc:sldMk cId="2757533782" sldId="287"/>
        </pc:sldMkLst>
        <pc:spChg chg="add del mod">
          <ac:chgData name="Manuel Seefelder" userId="22c7f323d377e6b6" providerId="LiveId" clId="{E6A1C0C4-66CB-4554-B98A-DAB5724402A3}" dt="2024-05-29T13:33:06.979" v="7" actId="478"/>
          <ac:spMkLst>
            <pc:docMk/>
            <pc:sldMk cId="2757533782" sldId="287"/>
            <ac:spMk id="4" creationId="{98931AF5-923B-4BEA-A1ED-F8C07F0D7166}"/>
          </ac:spMkLst>
        </pc:spChg>
        <pc:spChg chg="add del mod">
          <ac:chgData name="Manuel Seefelder" userId="22c7f323d377e6b6" providerId="LiveId" clId="{E6A1C0C4-66CB-4554-B98A-DAB5724402A3}" dt="2024-05-29T13:33:06.622" v="6" actId="478"/>
          <ac:spMkLst>
            <pc:docMk/>
            <pc:sldMk cId="2757533782" sldId="287"/>
            <ac:spMk id="9" creationId="{152F37E2-EF24-4D2A-A7E6-9037807EA8EC}"/>
          </ac:spMkLst>
        </pc:spChg>
        <pc:picChg chg="add del">
          <ac:chgData name="Manuel Seefelder" userId="22c7f323d377e6b6" providerId="LiveId" clId="{E6A1C0C4-66CB-4554-B98A-DAB5724402A3}" dt="2024-05-29T13:33:06.979" v="7" actId="478"/>
          <ac:picMkLst>
            <pc:docMk/>
            <pc:sldMk cId="2757533782" sldId="287"/>
            <ac:picMk id="13" creationId="{3F714CDE-B037-5D49-BCA6-689D116DF7BD}"/>
          </ac:picMkLst>
        </pc:picChg>
        <pc:picChg chg="add del">
          <ac:chgData name="Manuel Seefelder" userId="22c7f323d377e6b6" providerId="LiveId" clId="{E6A1C0C4-66CB-4554-B98A-DAB5724402A3}" dt="2024-05-29T13:33:06.622" v="6" actId="478"/>
          <ac:picMkLst>
            <pc:docMk/>
            <pc:sldMk cId="2757533782" sldId="287"/>
            <ac:picMk id="15" creationId="{5778D129-2780-834F-8812-019134F73C38}"/>
          </ac:picMkLst>
        </pc:picChg>
      </pc:sldChg>
      <pc:sldChg chg="addSp modSp mod">
        <pc:chgData name="Manuel Seefelder" userId="22c7f323d377e6b6" providerId="LiveId" clId="{E6A1C0C4-66CB-4554-B98A-DAB5724402A3}" dt="2024-05-29T13:42:50.759" v="21" actId="1076"/>
        <pc:sldMkLst>
          <pc:docMk/>
          <pc:sldMk cId="3730357028" sldId="289"/>
        </pc:sldMkLst>
        <pc:grpChg chg="add mod">
          <ac:chgData name="Manuel Seefelder" userId="22c7f323d377e6b6" providerId="LiveId" clId="{E6A1C0C4-66CB-4554-B98A-DAB5724402A3}" dt="2024-05-29T13:42:50.759" v="21" actId="1076"/>
          <ac:grpSpMkLst>
            <pc:docMk/>
            <pc:sldMk cId="3730357028" sldId="289"/>
            <ac:grpSpMk id="2" creationId="{C9561547-AC73-4B92-BEEA-E4D1D3477D4E}"/>
          </ac:grpSpMkLst>
        </pc:grpChg>
        <pc:picChg chg="add mod modCrop">
          <ac:chgData name="Manuel Seefelder" userId="22c7f323d377e6b6" providerId="LiveId" clId="{E6A1C0C4-66CB-4554-B98A-DAB5724402A3}" dt="2024-05-29T13:42:41.597" v="17" actId="164"/>
          <ac:picMkLst>
            <pc:docMk/>
            <pc:sldMk cId="3730357028" sldId="289"/>
            <ac:picMk id="8" creationId="{0464CDD7-CD89-4E14-A107-8819A7F85D30}"/>
          </ac:picMkLst>
        </pc:picChg>
        <pc:picChg chg="mod modCrop">
          <ac:chgData name="Manuel Seefelder" userId="22c7f323d377e6b6" providerId="LiveId" clId="{E6A1C0C4-66CB-4554-B98A-DAB5724402A3}" dt="2024-05-29T13:42:41.597" v="17" actId="164"/>
          <ac:picMkLst>
            <pc:docMk/>
            <pc:sldMk cId="3730357028" sldId="289"/>
            <ac:picMk id="12" creationId="{4DE241ED-8702-FC69-F806-04110C7230F3}"/>
          </ac:picMkLst>
        </pc:picChg>
      </pc:sldChg>
      <pc:sldChg chg="modSp mod">
        <pc:chgData name="Manuel Seefelder" userId="22c7f323d377e6b6" providerId="LiveId" clId="{E6A1C0C4-66CB-4554-B98A-DAB5724402A3}" dt="2024-05-29T13:32:28.923" v="3" actId="3064"/>
        <pc:sldMkLst>
          <pc:docMk/>
          <pc:sldMk cId="2713837399" sldId="290"/>
        </pc:sldMkLst>
        <pc:spChg chg="mod">
          <ac:chgData name="Manuel Seefelder" userId="22c7f323d377e6b6" providerId="LiveId" clId="{E6A1C0C4-66CB-4554-B98A-DAB5724402A3}" dt="2024-05-29T13:32:28.923" v="3" actId="3064"/>
          <ac:spMkLst>
            <pc:docMk/>
            <pc:sldMk cId="2713837399" sldId="290"/>
            <ac:spMk id="1031" creationId="{6FD04BCD-D885-1072-9C84-7DFBAE08F579}"/>
          </ac:spMkLst>
        </pc:spChg>
      </pc:sldChg>
    </pc:docChg>
  </pc:docChgLst>
  <pc:docChgLst>
    <pc:chgData name="Manuel Seefelder" userId="22c7f323d377e6b6" providerId="LiveId" clId="{8C06DFDC-BE67-4D6B-A099-77C3468E0CB8}"/>
    <pc:docChg chg="modSld">
      <pc:chgData name="Manuel Seefelder" userId="22c7f323d377e6b6" providerId="LiveId" clId="{8C06DFDC-BE67-4D6B-A099-77C3468E0CB8}" dt="2024-06-06T17:39:53.031" v="42" actId="729"/>
      <pc:docMkLst>
        <pc:docMk/>
      </pc:docMkLst>
      <pc:sldChg chg="mod modShow">
        <pc:chgData name="Manuel Seefelder" userId="22c7f323d377e6b6" providerId="LiveId" clId="{8C06DFDC-BE67-4D6B-A099-77C3468E0CB8}" dt="2024-06-06T17:39:53.031" v="42" actId="729"/>
        <pc:sldMkLst>
          <pc:docMk/>
          <pc:sldMk cId="4173861281" sldId="288"/>
        </pc:sldMkLst>
      </pc:sldChg>
      <pc:sldChg chg="modSp mod">
        <pc:chgData name="Manuel Seefelder" userId="22c7f323d377e6b6" providerId="LiveId" clId="{8C06DFDC-BE67-4D6B-A099-77C3468E0CB8}" dt="2024-06-06T17:39:03.097" v="26" actId="14100"/>
        <pc:sldMkLst>
          <pc:docMk/>
          <pc:sldMk cId="1447226596" sldId="293"/>
        </pc:sldMkLst>
        <pc:spChg chg="mod">
          <ac:chgData name="Manuel Seefelder" userId="22c7f323d377e6b6" providerId="LiveId" clId="{8C06DFDC-BE67-4D6B-A099-77C3468E0CB8}" dt="2024-06-06T17:39:03.097" v="26" actId="14100"/>
          <ac:spMkLst>
            <pc:docMk/>
            <pc:sldMk cId="1447226596" sldId="293"/>
            <ac:spMk id="5" creationId="{B7CBF5B5-A1B8-C8F9-1194-4196F3497011}"/>
          </ac:spMkLst>
        </pc:spChg>
      </pc:sldChg>
      <pc:sldChg chg="modSp">
        <pc:chgData name="Manuel Seefelder" userId="22c7f323d377e6b6" providerId="LiveId" clId="{8C06DFDC-BE67-4D6B-A099-77C3468E0CB8}" dt="2024-06-06T17:39:33.328" v="41" actId="123"/>
        <pc:sldMkLst>
          <pc:docMk/>
          <pc:sldMk cId="459584912" sldId="294"/>
        </pc:sldMkLst>
        <pc:spChg chg="mod">
          <ac:chgData name="Manuel Seefelder" userId="22c7f323d377e6b6" providerId="LiveId" clId="{8C06DFDC-BE67-4D6B-A099-77C3468E0CB8}" dt="2024-06-06T17:39:33.328" v="41" actId="123"/>
          <ac:spMkLst>
            <pc:docMk/>
            <pc:sldMk cId="459584912" sldId="294"/>
            <ac:spMk id="5" creationId="{B7CBF5B5-A1B8-C8F9-1194-4196F34970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7C9AE-D908-CB4D-9CBD-957B16D9B628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8E1B3-6545-954E-9998-292C9C503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01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8E1B3-6545-954E-9998-292C9C5033C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195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8E1B3-6545-954E-9998-292C9C5033C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775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8E1B3-6545-954E-9998-292C9C5033C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28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8E1B3-6545-954E-9998-292C9C5033C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76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8E1B3-6545-954E-9998-292C9C5033C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58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8E1B3-6545-954E-9998-292C9C5033C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59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FB49F6D1-9CF7-1D43-ABA7-9865E2F6B0C7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EF02E05-E0B6-DB47-AA72-6A7E625D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7. Juni 2024</a:t>
            </a:fld>
            <a:endParaRPr lang="de-DE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6302119-A5DB-524B-B629-BB637DF4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5B72B9-7DB5-8947-90DF-1ED2424F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6A9A9F19-9339-6642-AE9D-A7724CA4DBDE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9C4859A-41C4-C343-9FD6-4E847BE2C9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19363" y="1139824"/>
            <a:ext cx="6229350" cy="1106071"/>
          </a:xfrm>
        </p:spPr>
        <p:txBody>
          <a:bodyPr>
            <a:noAutofit/>
          </a:bodyPr>
          <a:lstStyle>
            <a:lvl1pPr>
              <a:buClr>
                <a:srgbClr val="26547C"/>
              </a:buClr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3760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713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2925" userDrawn="1">
          <p15:clr>
            <a:srgbClr val="FBAE40"/>
          </p15:clr>
        </p15:guide>
        <p15:guide id="8" pos="15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5_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03213"/>
            <a:ext cx="7432604" cy="61118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8" name="Inhaltsplatzhalter 8">
            <a:extLst>
              <a:ext uri="{FF2B5EF4-FFF2-40B4-BE49-F238E27FC236}">
                <a16:creationId xmlns:a16="http://schemas.microsoft.com/office/drawing/2014/main" id="{A62DF91A-B0B2-FF4C-93E2-B9F927EE58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289" y="1131887"/>
            <a:ext cx="4104044" cy="1696091"/>
          </a:xfrm>
        </p:spPr>
        <p:txBody>
          <a:bodyPr>
            <a:noAutofit/>
          </a:bodyPr>
          <a:lstStyle>
            <a:lvl1pPr>
              <a:defRPr sz="1600" baseline="0"/>
            </a:lvl1pPr>
            <a:lvl2pPr>
              <a:defRPr sz="16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2" name="Bildplatzhalter 3">
            <a:extLst>
              <a:ext uri="{FF2B5EF4-FFF2-40B4-BE49-F238E27FC236}">
                <a16:creationId xmlns:a16="http://schemas.microsoft.com/office/drawing/2014/main" id="{02BECAA8-B05F-894F-A303-752FA1506B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57789" y="2967258"/>
            <a:ext cx="1973125" cy="1836517"/>
          </a:xfrm>
        </p:spPr>
        <p:txBody>
          <a:bodyPr/>
          <a:lstStyle/>
          <a:p>
            <a:endParaRPr lang="de-DE"/>
          </a:p>
        </p:txBody>
      </p:sp>
      <p:sp>
        <p:nvSpPr>
          <p:cNvPr id="33" name="Bildplatzhalter 3">
            <a:extLst>
              <a:ext uri="{FF2B5EF4-FFF2-40B4-BE49-F238E27FC236}">
                <a16:creationId xmlns:a16="http://schemas.microsoft.com/office/drawing/2014/main" id="{88B1D2C0-15B0-3942-8880-C8BE4C49434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75588" y="2967258"/>
            <a:ext cx="1973125" cy="1836517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E6E39A3D-FEB4-8C4E-B671-C0784913AF8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01344" y="2967258"/>
            <a:ext cx="1973125" cy="1836517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D4ADE4EC-101B-6D4B-A9CC-0DA708FF91E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19143" y="2967258"/>
            <a:ext cx="1973125" cy="1836517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Inhaltsplatzhalter 8">
            <a:extLst>
              <a:ext uri="{FF2B5EF4-FFF2-40B4-BE49-F238E27FC236}">
                <a16:creationId xmlns:a16="http://schemas.microsoft.com/office/drawing/2014/main" id="{C1AE140F-9F9D-3A40-A45B-D2E71FB1270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644669" y="1131887"/>
            <a:ext cx="4104044" cy="1696091"/>
          </a:xfrm>
        </p:spPr>
        <p:txBody>
          <a:bodyPr>
            <a:noAutofit/>
          </a:bodyPr>
          <a:lstStyle>
            <a:lvl1pPr>
              <a:defRPr sz="1600" baseline="0"/>
            </a:lvl1pPr>
            <a:lvl2pPr>
              <a:defRPr sz="16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Vertikaler Textplatzhalter 13">
            <a:extLst>
              <a:ext uri="{FF2B5EF4-FFF2-40B4-BE49-F238E27FC236}">
                <a16:creationId xmlns:a16="http://schemas.microsoft.com/office/drawing/2014/main" id="{A9EC5628-A581-F84A-A69E-4087D65DB0D4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754499" y="1192192"/>
            <a:ext cx="221667" cy="3611583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C10869A-EE2A-B047-8C2F-73042413B3AB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C47DB4A-3D96-EA44-B811-0018B89D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7. Juni 2024</a:t>
            </a:fld>
            <a:endParaRPr lang="de-D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44EA2FF-D859-0B40-BBEC-B72A7936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1F0B857-13BE-E845-B684-81BD0AF1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0FC4953C-11F5-5F49-80FA-4FCB261E6700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60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713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292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6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03213"/>
            <a:ext cx="7432604" cy="61118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8" name="Inhaltsplatzhalter 8">
            <a:extLst>
              <a:ext uri="{FF2B5EF4-FFF2-40B4-BE49-F238E27FC236}">
                <a16:creationId xmlns:a16="http://schemas.microsoft.com/office/drawing/2014/main" id="{A62DF91A-B0B2-FF4C-93E2-B9F927EE58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19363" y="1139824"/>
            <a:ext cx="6229350" cy="1106071"/>
          </a:xfrm>
        </p:spPr>
        <p:txBody>
          <a:bodyPr>
            <a:noAutofit/>
          </a:bodyPr>
          <a:lstStyle>
            <a:lvl1pPr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303CC690-6ACE-404F-BAB6-D72A58A0E04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2908" y="1138988"/>
            <a:ext cx="1973125" cy="1110147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Inhaltsplatzhalter 8">
            <a:extLst>
              <a:ext uri="{FF2B5EF4-FFF2-40B4-BE49-F238E27FC236}">
                <a16:creationId xmlns:a16="http://schemas.microsoft.com/office/drawing/2014/main" id="{87645B6A-2033-4840-849C-1F554BF1A5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519363" y="2414337"/>
            <a:ext cx="6229350" cy="1122947"/>
          </a:xfrm>
        </p:spPr>
        <p:txBody>
          <a:bodyPr>
            <a:noAutofit/>
          </a:bodyPr>
          <a:lstStyle>
            <a:lvl1pPr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Inhaltsplatzhalter 8">
            <a:extLst>
              <a:ext uri="{FF2B5EF4-FFF2-40B4-BE49-F238E27FC236}">
                <a16:creationId xmlns:a16="http://schemas.microsoft.com/office/drawing/2014/main" id="{BFC1FE68-4E7B-1F4E-A9E4-9BE064B2F65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2519363" y="3689684"/>
            <a:ext cx="6229350" cy="1114091"/>
          </a:xfrm>
        </p:spPr>
        <p:txBody>
          <a:bodyPr>
            <a:noAutofit/>
          </a:bodyPr>
          <a:lstStyle>
            <a:lvl1pPr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Vertikaler Textplatzhalter 13">
            <a:extLst>
              <a:ext uri="{FF2B5EF4-FFF2-40B4-BE49-F238E27FC236}">
                <a16:creationId xmlns:a16="http://schemas.microsoft.com/office/drawing/2014/main" id="{442D2BAC-8A02-674E-930D-BE651DB3B62F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754500" y="1684117"/>
            <a:ext cx="140644" cy="3108084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51F68BD-9BF8-7F41-BD66-FD43054126A5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AE6F048F-FCA2-3E4C-A482-C94E0334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7. Juni 2024</a:t>
            </a:fld>
            <a:endParaRPr lang="de-DE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E556AAB-7563-4D49-88BC-65D3EA21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505D30C-93FA-644F-B4BA-E0B9604C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AEBBF353-82D0-204D-9F82-93761CE2A8C4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A133D1F5-F831-3343-9517-E0AB76EC852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95288" y="3693628"/>
            <a:ext cx="1973125" cy="1110147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35E4D7FB-EB64-6D41-B906-9867681988C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95288" y="2422356"/>
            <a:ext cx="1973125" cy="111014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425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713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158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6CD23B8-3E5E-9849-9B87-50DCBB99144B}"/>
              </a:ext>
            </a:extLst>
          </p:cNvPr>
          <p:cNvSpPr/>
          <p:nvPr userDrawn="1"/>
        </p:nvSpPr>
        <p:spPr>
          <a:xfrm>
            <a:off x="395288" y="1131887"/>
            <a:ext cx="8353425" cy="3671887"/>
          </a:xfrm>
          <a:prstGeom prst="rect">
            <a:avLst/>
          </a:prstGeom>
          <a:solidFill>
            <a:srgbClr val="265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2DC440-411E-1E43-B720-2976B6E9ED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47220" y="1328102"/>
            <a:ext cx="5803150" cy="3192140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26E4F1E-2524-7942-A45A-1A6E08C6C593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48B5C93-61DF-2B4C-BEC9-874AEEF6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7. Juni 2024</a:t>
            </a:fld>
            <a:endParaRPr lang="de-DE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7D1FAB9-DC93-D141-8AAC-C8C41062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A92B0AB-5CBA-1942-801C-D2AC5165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5BF03297-574B-6E45-B7F0-0CE0AF30DF1B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169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713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161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76AE7526-E4E8-C647-AEA7-5E99F79BD18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519363" y="2313305"/>
            <a:ext cx="6229350" cy="1176655"/>
          </a:xfrm>
        </p:spPr>
        <p:txBody>
          <a:bodyPr>
            <a:noAutofit/>
          </a:bodyPr>
          <a:lstStyle>
            <a:lvl1pPr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4A1F2E6-3968-C845-A760-08640056B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341" y="460049"/>
            <a:ext cx="1177372" cy="33418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94F84F6-FE4E-BE4F-928E-17D0179F766E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325816C-0E87-2541-B280-772BE2E1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7. Juni 2024</a:t>
            </a:fld>
            <a:endParaRPr lang="de-DE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094897E-0D05-7C44-96A3-8D7C8F21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1A3CFE-E00C-3D48-82E1-EDC4AA23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559BF618-B2CC-F844-8C8B-1DC67E4BF327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205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622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158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CD7C907-DB27-3F42-85B7-A41E435E01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5288" y="1131888"/>
            <a:ext cx="8353425" cy="1884580"/>
          </a:xfrm>
        </p:spPr>
        <p:txBody>
          <a:bodyPr>
            <a:normAutofit/>
          </a:bodyPr>
          <a:lstStyle>
            <a:lvl1pPr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Bild einfügen: Klick auf Symbol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3668" y="3680314"/>
            <a:ext cx="6037318" cy="9261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einfügen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F82C32-F0EA-1A4D-9578-8AE79F2CD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808" y="315210"/>
            <a:ext cx="1744130" cy="49505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8C2F7F02-FD2D-BA42-9F81-DE47E9F09704}"/>
              </a:ext>
            </a:extLst>
          </p:cNvPr>
          <p:cNvSpPr/>
          <p:nvPr userDrawn="1"/>
        </p:nvSpPr>
        <p:spPr>
          <a:xfrm>
            <a:off x="395288" y="2956034"/>
            <a:ext cx="8353425" cy="576228"/>
          </a:xfrm>
          <a:prstGeom prst="rect">
            <a:avLst/>
          </a:prstGeom>
          <a:solidFill>
            <a:srgbClr val="265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6743" y="3072412"/>
            <a:ext cx="6037367" cy="436375"/>
          </a:xfrm>
        </p:spPr>
        <p:txBody>
          <a:bodyPr anchor="t" anchorCtr="0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D58DEDF-A97A-3A4D-953A-3E79533C5AE2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71DD0F86-F2A7-8145-AD2F-2CD118D9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7. Juni 2024</a:t>
            </a:fld>
            <a:endParaRPr lang="de-D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1A16C839-EC8A-CC43-BC18-99F651B6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1049D0C-BDE5-7D41-A8E9-24F468B7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3BCE0243-EDBC-B240-9013-DC31D02E8996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Vertikaler Textplatzhalter 13">
            <a:extLst>
              <a:ext uri="{FF2B5EF4-FFF2-40B4-BE49-F238E27FC236}">
                <a16:creationId xmlns:a16="http://schemas.microsoft.com/office/drawing/2014/main" id="{3A62E8B5-7BB4-BB42-84D1-8136AE8322A7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0800000">
            <a:off x="8754500" y="1131887"/>
            <a:ext cx="135118" cy="1819653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388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pos="4853" userDrawn="1">
          <p15:clr>
            <a:srgbClr val="FBAE40"/>
          </p15:clr>
        </p15:guide>
        <p15:guide id="5" pos="1587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orient="horz" pos="71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C2F7F02-FD2D-BA42-9F81-DE47E9F09704}"/>
              </a:ext>
            </a:extLst>
          </p:cNvPr>
          <p:cNvSpPr/>
          <p:nvPr userDrawn="1"/>
        </p:nvSpPr>
        <p:spPr>
          <a:xfrm>
            <a:off x="395288" y="1136610"/>
            <a:ext cx="8353425" cy="3671887"/>
          </a:xfrm>
          <a:prstGeom prst="rect">
            <a:avLst/>
          </a:prstGeom>
          <a:solidFill>
            <a:srgbClr val="265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3438" y="3125909"/>
            <a:ext cx="3870834" cy="1412873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einfügen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F82C32-F0EA-1A4D-9578-8AE79F2CD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808" y="315210"/>
            <a:ext cx="1744130" cy="495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3439" y="1422693"/>
            <a:ext cx="3853580" cy="1492736"/>
          </a:xfrm>
        </p:spPr>
        <p:txBody>
          <a:bodyPr anchor="t" anchorCtr="0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4DE92ED1-A59A-B642-949A-EF9A610056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5288" y="1137675"/>
            <a:ext cx="4107701" cy="366562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4" name="Vertikaler Textplatzhalter 13">
            <a:extLst>
              <a:ext uri="{FF2B5EF4-FFF2-40B4-BE49-F238E27FC236}">
                <a16:creationId xmlns:a16="http://schemas.microsoft.com/office/drawing/2014/main" id="{4CB101D6-79F6-3A4A-BCC9-1B9E765B1336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0800000">
            <a:off x="8754500" y="2534856"/>
            <a:ext cx="146432" cy="2268919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3BC75B8-12E8-6943-8E8B-E7AFA50D3E8F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F7AA9F3-48F4-CD47-B5E8-7EF744433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7. Juni 2024</a:t>
            </a:fld>
            <a:endParaRPr lang="de-DE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BCC930C-798A-8D4D-BF19-EEF95554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9447958-A6BD-2146-8035-DE7D4AA7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B79042CD-34EF-D345-94D3-D02C084A9082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396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pos="4853" userDrawn="1">
          <p15:clr>
            <a:srgbClr val="FBAE40"/>
          </p15:clr>
        </p15:guide>
        <p15:guide id="5" pos="1587" userDrawn="1">
          <p15:clr>
            <a:srgbClr val="FBAE40"/>
          </p15:clr>
        </p15:guide>
        <p15:guide id="6" pos="2925" userDrawn="1">
          <p15:clr>
            <a:srgbClr val="FBAE40"/>
          </p15:clr>
        </p15:guide>
        <p15:guide id="7" orient="horz" pos="3026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CD7C907-DB27-3F42-85B7-A41E435E01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31888"/>
            <a:ext cx="9144000" cy="4011612"/>
          </a:xfrm>
        </p:spPr>
        <p:txBody>
          <a:bodyPr>
            <a:normAutofit/>
          </a:bodyPr>
          <a:lstStyle>
            <a:lvl1pPr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Bild einfügen: Klick auf Symbol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F82C32-F0EA-1A4D-9578-8AE79F2CD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808" y="315210"/>
            <a:ext cx="1744130" cy="495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6345" y="1303440"/>
            <a:ext cx="3992367" cy="1454950"/>
          </a:xfrm>
        </p:spPr>
        <p:txBody>
          <a:bodyPr anchor="t" anchorCtr="0"/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D58DEDF-A97A-3A4D-953A-3E79533C5AE2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71DD0F86-F2A7-8145-AD2F-2CD118D9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7. Juni 2024</a:t>
            </a:fld>
            <a:endParaRPr lang="de-D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1A16C839-EC8A-CC43-BC18-99F651B6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1049D0C-BDE5-7D41-A8E9-24F468B7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3BCE0243-EDBC-B240-9013-DC31D02E8996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F91A1CC9-5EDF-284C-B33F-1127EF0CCD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68103" y="2926916"/>
            <a:ext cx="3980609" cy="667244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55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pos="4853" userDrawn="1">
          <p15:clr>
            <a:srgbClr val="FBAE40"/>
          </p15:clr>
        </p15:guide>
        <p15:guide id="5" pos="1587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2880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9B1D2-310E-C447-AB1F-2183983B1658}"/>
              </a:ext>
            </a:extLst>
          </p:cNvPr>
          <p:cNvSpPr/>
          <p:nvPr userDrawn="1"/>
        </p:nvSpPr>
        <p:spPr>
          <a:xfrm>
            <a:off x="0" y="1131887"/>
            <a:ext cx="9144000" cy="36718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1FAC41D-D255-E347-92B3-6C2D73FB2BCE}"/>
              </a:ext>
            </a:extLst>
          </p:cNvPr>
          <p:cNvSpPr/>
          <p:nvPr userDrawn="1"/>
        </p:nvSpPr>
        <p:spPr>
          <a:xfrm>
            <a:off x="-1" y="1131887"/>
            <a:ext cx="2373550" cy="3671887"/>
          </a:xfrm>
          <a:prstGeom prst="rect">
            <a:avLst/>
          </a:prstGeom>
          <a:solidFill>
            <a:srgbClr val="265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0626" y="2938892"/>
            <a:ext cx="3626969" cy="848104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rgbClr val="A8BAC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Untertitelformat einfügen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F82C32-F0EA-1A4D-9578-8AE79F2CD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808" y="315210"/>
            <a:ext cx="1732905" cy="491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3616" y="1312391"/>
            <a:ext cx="6225097" cy="1517073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37" name="Bildplatzhalter 3">
            <a:extLst>
              <a:ext uri="{FF2B5EF4-FFF2-40B4-BE49-F238E27FC236}">
                <a16:creationId xmlns:a16="http://schemas.microsoft.com/office/drawing/2014/main" id="{124D8558-D4B3-B54C-BC4F-D5348588F6D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3309" y="1139142"/>
            <a:ext cx="1973125" cy="1772908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Vertikaler Textplatzhalter 13">
            <a:extLst>
              <a:ext uri="{FF2B5EF4-FFF2-40B4-BE49-F238E27FC236}">
                <a16:creationId xmlns:a16="http://schemas.microsoft.com/office/drawing/2014/main" id="{B447566C-FA35-5B46-BB98-1ECEC04FFFB5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0800000">
            <a:off x="8754500" y="2176041"/>
            <a:ext cx="129070" cy="2598799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1750C59-0348-C742-A735-A082924529B9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1EEA14A-64DD-E84F-AFFC-490A119A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7. Juni 2024</a:t>
            </a:fld>
            <a:endParaRPr lang="de-D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B7C1BF2-0B01-4D49-BBB7-2682E1A6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40BDE51-5F37-824C-9B54-8D60CD47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2F47FCB4-AA2A-7044-83E7-0898C32374BA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F650C33A-2D00-8147-869A-35BABC39CB4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03309" y="3030867"/>
            <a:ext cx="1973125" cy="177290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703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713" userDrawn="1">
          <p15:clr>
            <a:srgbClr val="FBAE40"/>
          </p15:clr>
        </p15:guide>
        <p15:guide id="5" pos="1587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03213"/>
            <a:ext cx="7432604" cy="61118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124E8B85-BA5E-874D-8C1C-2EAE36589F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288" y="1131888"/>
            <a:ext cx="8353425" cy="3676282"/>
          </a:xfrm>
        </p:spPr>
        <p:txBody>
          <a:bodyPr/>
          <a:lstStyle>
            <a:lvl1pPr marL="171450" indent="-171450">
              <a:buClr>
                <a:srgbClr val="26547C"/>
              </a:buClr>
              <a:buFont typeface="Wingdings" pitchFamily="2" charset="2"/>
              <a:buChar char="§"/>
              <a:defRPr sz="1600" baseline="0"/>
            </a:lvl1pPr>
            <a:lvl2pPr>
              <a:buClr>
                <a:srgbClr val="26547C"/>
              </a:buClr>
              <a:defRPr sz="1600" baseline="0"/>
            </a:lvl2pPr>
            <a:lvl3pPr>
              <a:buClr>
                <a:srgbClr val="26547C"/>
              </a:buClr>
              <a:defRPr sz="1400" baseline="0"/>
            </a:lvl3pPr>
            <a:lvl4pPr>
              <a:buClr>
                <a:srgbClr val="26547C"/>
              </a:buClr>
              <a:defRPr sz="1400"/>
            </a:lvl4pPr>
            <a:lvl5pPr>
              <a:buClr>
                <a:srgbClr val="26547C"/>
              </a:buCl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7FC60A-001B-A84D-8439-0377246C9107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1B77694-1C0E-484A-A9D3-D38FE59C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7. Juni 2024</a:t>
            </a:fld>
            <a:endParaRPr lang="de-DE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ECEC9C2-949D-4841-B0EF-C514A8AD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DAADBA6-0A7A-5C4E-BCE5-45204D49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DCABEC5A-9225-BE46-991E-94971767F2BB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93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713" userDrawn="1">
          <p15:clr>
            <a:srgbClr val="FBAE40"/>
          </p15:clr>
        </p15:guide>
        <p15:guide id="6" pos="204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2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03213"/>
            <a:ext cx="7432604" cy="61118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7" name="Inhaltsplatzhalter 8">
            <a:extLst>
              <a:ext uri="{FF2B5EF4-FFF2-40B4-BE49-F238E27FC236}">
                <a16:creationId xmlns:a16="http://schemas.microsoft.com/office/drawing/2014/main" id="{9EA76A36-359F-3049-A4AF-05D8F64913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289" y="1131887"/>
            <a:ext cx="4104044" cy="3671887"/>
          </a:xfrm>
        </p:spPr>
        <p:txBody>
          <a:bodyPr>
            <a:noAutofit/>
          </a:bodyPr>
          <a:lstStyle>
            <a:lvl1pPr>
              <a:defRPr sz="14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882F3C8-F6FC-1F43-8FF2-DEBCA37BD9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45025" y="1131887"/>
            <a:ext cx="4103688" cy="3671887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Vertikaler Textplatzhalter 13">
            <a:extLst>
              <a:ext uri="{FF2B5EF4-FFF2-40B4-BE49-F238E27FC236}">
                <a16:creationId xmlns:a16="http://schemas.microsoft.com/office/drawing/2014/main" id="{017A6AA3-6E5D-3444-AF30-96548295A561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754500" y="2818435"/>
            <a:ext cx="146432" cy="1985340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EAA9515-108C-8A48-A086-969B3538B82B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939EAFFF-06C1-E944-928E-02AA85D4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7. Juni 2024</a:t>
            </a:fld>
            <a:endParaRPr lang="de-DE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202ACA2-A6C1-2F41-B788-2041A856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B0E0A55-0808-2541-8D86-0D4AB911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72170822-D53A-ED41-BA40-C4790A3B417B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06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713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292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3_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03213"/>
            <a:ext cx="7432604" cy="61118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7" name="Inhaltsplatzhalter 8">
            <a:extLst>
              <a:ext uri="{FF2B5EF4-FFF2-40B4-BE49-F238E27FC236}">
                <a16:creationId xmlns:a16="http://schemas.microsoft.com/office/drawing/2014/main" id="{9EA76A36-359F-3049-A4AF-05D8F64913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1076" y="1131888"/>
            <a:ext cx="2660428" cy="1933730"/>
          </a:xfrm>
        </p:spPr>
        <p:txBody>
          <a:bodyPr>
            <a:noAutofit/>
          </a:bodyPr>
          <a:lstStyle>
            <a:lvl1pPr>
              <a:defRPr sz="1400" baseline="0"/>
            </a:lvl1pPr>
            <a:lvl2pPr>
              <a:defRPr sz="14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7" name="Bildplatzhalter 5">
            <a:extLst>
              <a:ext uri="{FF2B5EF4-FFF2-40B4-BE49-F238E27FC236}">
                <a16:creationId xmlns:a16="http://schemas.microsoft.com/office/drawing/2014/main" id="{92B60458-4FFD-0849-BEE7-47F10FEBCB7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0574" y="3195711"/>
            <a:ext cx="2666717" cy="1608064"/>
          </a:xfrm>
        </p:spPr>
        <p:txBody>
          <a:bodyPr numCol="3" spcCol="180000"/>
          <a:lstStyle/>
          <a:p>
            <a:endParaRPr lang="de-DE"/>
          </a:p>
        </p:txBody>
      </p:sp>
      <p:sp>
        <p:nvSpPr>
          <p:cNvPr id="36" name="Inhaltsplatzhalter 8">
            <a:extLst>
              <a:ext uri="{FF2B5EF4-FFF2-40B4-BE49-F238E27FC236}">
                <a16:creationId xmlns:a16="http://schemas.microsoft.com/office/drawing/2014/main" id="{E055EB21-537E-3846-BC1A-C961C1EC145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082498" y="1131888"/>
            <a:ext cx="2660428" cy="1933730"/>
          </a:xfrm>
        </p:spPr>
        <p:txBody>
          <a:bodyPr>
            <a:noAutofit/>
          </a:bodyPr>
          <a:lstStyle>
            <a:lvl1pPr>
              <a:defRPr sz="1400" baseline="0"/>
            </a:lvl1pPr>
            <a:lvl2pPr>
              <a:defRPr sz="14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7" name="Bildplatzhalter 5">
            <a:extLst>
              <a:ext uri="{FF2B5EF4-FFF2-40B4-BE49-F238E27FC236}">
                <a16:creationId xmlns:a16="http://schemas.microsoft.com/office/drawing/2014/main" id="{1C051F10-DD7B-144D-90F5-984DEDBE41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1996" y="3195711"/>
            <a:ext cx="2666717" cy="1608064"/>
          </a:xfrm>
        </p:spPr>
        <p:txBody>
          <a:bodyPr numCol="3" spcCol="180000"/>
          <a:lstStyle/>
          <a:p>
            <a:endParaRPr lang="de-DE"/>
          </a:p>
        </p:txBody>
      </p:sp>
      <p:sp>
        <p:nvSpPr>
          <p:cNvPr id="38" name="Inhaltsplatzhalter 8">
            <a:extLst>
              <a:ext uri="{FF2B5EF4-FFF2-40B4-BE49-F238E27FC236}">
                <a16:creationId xmlns:a16="http://schemas.microsoft.com/office/drawing/2014/main" id="{DBAA7909-0F89-DB41-AA44-A96F7F52895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238802" y="1131888"/>
            <a:ext cx="2660428" cy="1933730"/>
          </a:xfrm>
        </p:spPr>
        <p:txBody>
          <a:bodyPr>
            <a:noAutofit/>
          </a:bodyPr>
          <a:lstStyle>
            <a:lvl1pPr>
              <a:defRPr sz="1400" baseline="0"/>
            </a:lvl1pPr>
            <a:lvl2pPr>
              <a:defRPr sz="14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9" name="Bildplatzhalter 5">
            <a:extLst>
              <a:ext uri="{FF2B5EF4-FFF2-40B4-BE49-F238E27FC236}">
                <a16:creationId xmlns:a16="http://schemas.microsoft.com/office/drawing/2014/main" id="{4C23EA98-655D-8748-A63B-CAA0101CE77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38300" y="3195711"/>
            <a:ext cx="2666717" cy="1608064"/>
          </a:xfrm>
        </p:spPr>
        <p:txBody>
          <a:bodyPr numCol="3" spcCol="180000"/>
          <a:lstStyle/>
          <a:p>
            <a:endParaRPr lang="de-DE"/>
          </a:p>
        </p:txBody>
      </p:sp>
      <p:sp>
        <p:nvSpPr>
          <p:cNvPr id="41" name="Vertikaler Textplatzhalter 13">
            <a:extLst>
              <a:ext uri="{FF2B5EF4-FFF2-40B4-BE49-F238E27FC236}">
                <a16:creationId xmlns:a16="http://schemas.microsoft.com/office/drawing/2014/main" id="{9DBA0A74-B7D0-A54D-B9C7-5363DA2C9012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754500" y="1519417"/>
            <a:ext cx="155744" cy="3284358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8AE1B9F-4990-5442-B195-260B90A0C06F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4DC9FEE-C221-5943-B1F0-F98C15799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7. Juni 2024</a:t>
            </a:fld>
            <a:endParaRPr lang="de-DE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AC9A84A-BC6E-E442-A7DE-1B40A0EB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B675B5-CCF7-C348-ACA1-0BDE6FB5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A35A79AD-4A78-A94E-B7A9-260D0C31E4E5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014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713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204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4_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03213"/>
            <a:ext cx="7432604" cy="61118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8" name="Inhaltsplatzhalter 8">
            <a:extLst>
              <a:ext uri="{FF2B5EF4-FFF2-40B4-BE49-F238E27FC236}">
                <a16:creationId xmlns:a16="http://schemas.microsoft.com/office/drawing/2014/main" id="{A62DF91A-B0B2-FF4C-93E2-B9F927EE58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289" y="1131887"/>
            <a:ext cx="4104044" cy="3671887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id="{02870007-B315-A84C-826C-A93B8C05D8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57789" y="1138990"/>
            <a:ext cx="1973125" cy="174859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Vertikaler Textplatzhalter 13">
            <a:extLst>
              <a:ext uri="{FF2B5EF4-FFF2-40B4-BE49-F238E27FC236}">
                <a16:creationId xmlns:a16="http://schemas.microsoft.com/office/drawing/2014/main" id="{F1EA62FF-EC5E-E040-A2ED-2060076C6021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754500" y="1131887"/>
            <a:ext cx="198518" cy="3671887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08BCAD9-5353-7540-A74B-B971D65BC587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4F33E54-B64E-724D-B6F2-C896D5A5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7. Juni 2024</a:t>
            </a:fld>
            <a:endParaRPr lang="de-DE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A32F750-1B9B-8248-988E-921F3CFA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EC42CFF-3054-A24A-84C3-1DBC7E2D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70276F58-AD42-434E-9F85-851C80A65513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47624A23-F85B-4047-B34C-B0E8032B5D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57789" y="3055185"/>
            <a:ext cx="1973125" cy="1748590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CF69278E-D2C2-D542-8B28-9B43069921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75588" y="1138990"/>
            <a:ext cx="1973125" cy="174859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3">
            <a:extLst>
              <a:ext uri="{FF2B5EF4-FFF2-40B4-BE49-F238E27FC236}">
                <a16:creationId xmlns:a16="http://schemas.microsoft.com/office/drawing/2014/main" id="{C1B5A0D8-8609-6D4A-8558-4C297036DE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775588" y="3055185"/>
            <a:ext cx="1973125" cy="174859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831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713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29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0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25282" y="5002791"/>
            <a:ext cx="899064" cy="1407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AE8D7F-268E-C048-851F-5464429E11C2}" type="datetime4">
              <a:rPr lang="de-DE" smtClean="0"/>
              <a:pPr/>
              <a:t>7. Juni 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2114" y="5002790"/>
            <a:ext cx="5738408" cy="1407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0" i="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366" y="5002791"/>
            <a:ext cx="269983" cy="137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10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76" r:id="rId3"/>
    <p:sldLayoutId id="2147483680" r:id="rId4"/>
    <p:sldLayoutId id="2147483668" r:id="rId5"/>
    <p:sldLayoutId id="2147483669" r:id="rId6"/>
    <p:sldLayoutId id="2147483670" r:id="rId7"/>
    <p:sldLayoutId id="2147483678" r:id="rId8"/>
    <p:sldLayoutId id="2147483671" r:id="rId9"/>
    <p:sldLayoutId id="2147483672" r:id="rId10"/>
    <p:sldLayoutId id="2147483677" r:id="rId11"/>
    <p:sldLayoutId id="2147483673" r:id="rId12"/>
    <p:sldLayoutId id="2147483679" r:id="rId13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0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26547C"/>
        </a:buClr>
        <a:buFont typeface="Wingdings" pitchFamily="2" charset="2"/>
        <a:buChar char="§"/>
        <a:defRPr sz="165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5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s://www.ebi.ac.uk/pdbe/entry/pdb/3io4/portfolio/?view=entry_index#ad-image-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3F714CDE-B037-5D49-BCA6-689D116DF7BD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309" y="1139142"/>
            <a:ext cx="1973125" cy="1772908"/>
          </a:xfr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E36C730-F7AB-F740-BDFA-4E25A3A3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14th June 2024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D7F8894-135B-B749-9DEF-617BD86A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Helmholtz AI conference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CFB6E58-5351-1D4B-8820-557D1FB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5778D129-2780-834F-8812-019134F73C38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309" y="3030867"/>
            <a:ext cx="1973125" cy="1772908"/>
          </a:xfrm>
        </p:spPr>
      </p:pic>
      <p:sp>
        <p:nvSpPr>
          <p:cNvPr id="10" name="Titel 13">
            <a:extLst>
              <a:ext uri="{FF2B5EF4-FFF2-40B4-BE49-F238E27FC236}">
                <a16:creationId xmlns:a16="http://schemas.microsoft.com/office/drawing/2014/main" id="{D84738FB-0366-CD4C-9B55-149DFF9F9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9884" y="1436145"/>
            <a:ext cx="5695819" cy="1517073"/>
          </a:xfrm>
        </p:spPr>
        <p:txBody>
          <a:bodyPr/>
          <a:lstStyle/>
          <a:p>
            <a:r>
              <a:rPr lang="en-GB" sz="2400" dirty="0"/>
              <a:t>Development of a Bayesian deep-learning model to predict protein-protein interactions at proteomic scale</a:t>
            </a:r>
          </a:p>
        </p:txBody>
      </p:sp>
      <p:sp>
        <p:nvSpPr>
          <p:cNvPr id="11" name="Untertitel 1">
            <a:extLst>
              <a:ext uri="{FF2B5EF4-FFF2-40B4-BE49-F238E27FC236}">
                <a16:creationId xmlns:a16="http://schemas.microsoft.com/office/drawing/2014/main" id="{58568B92-5806-3E48-A5C3-630BD63AB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9886" y="3097021"/>
            <a:ext cx="5037710" cy="301815"/>
          </a:xfrm>
        </p:spPr>
        <p:txBody>
          <a:bodyPr/>
          <a:lstStyle/>
          <a:p>
            <a:r>
              <a:rPr lang="de-DE" u="sng" dirty="0">
                <a:solidFill>
                  <a:schemeClr val="bg1"/>
                </a:solidFill>
              </a:rPr>
              <a:t>Manuel Seefelder</a:t>
            </a:r>
            <a:r>
              <a:rPr lang="de-DE" dirty="0">
                <a:solidFill>
                  <a:schemeClr val="bg1"/>
                </a:solidFill>
              </a:rPr>
              <a:t>, Fabrice Klein, Stefan Kochanek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0B77AE1-90DE-0946-8E38-2C0E06E101A2}"/>
              </a:ext>
            </a:extLst>
          </p:cNvPr>
          <p:cNvSpPr txBox="1"/>
          <p:nvPr/>
        </p:nvSpPr>
        <p:spPr>
          <a:xfrm>
            <a:off x="3169886" y="3521072"/>
            <a:ext cx="4654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Department of Gene Therapy, Ulm, </a:t>
            </a:r>
            <a:b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Baden-Württemberg, Germany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AAF545-2CDC-2422-8D67-4CCBA35BA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176" y="302179"/>
            <a:ext cx="1633863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3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F6568-4B5B-B243-B6C5-566687785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238" y="276758"/>
            <a:ext cx="8371524" cy="351880"/>
          </a:xfrm>
        </p:spPr>
        <p:txBody>
          <a:bodyPr anchor="t" anchorCtr="0"/>
          <a:lstStyle/>
          <a:p>
            <a:r>
              <a:rPr lang="en-US" dirty="0">
                <a:solidFill>
                  <a:srgbClr val="26547C"/>
                </a:solidFill>
              </a:rPr>
              <a:t>Acknowledgements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F2AC08-01D2-3947-8C94-CAF0C7D5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14th June 2024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692396-5F43-8648-BF1D-98809758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Helmholtz AI conference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78DC23-EB88-0349-A47C-3440BC00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10</a:t>
            </a:fld>
            <a:endParaRPr lang="de-DE" dirty="0"/>
          </a:p>
        </p:txBody>
      </p:sp>
      <p:cxnSp>
        <p:nvCxnSpPr>
          <p:cNvPr id="1053" name="Gerader Verbinder 1052">
            <a:extLst>
              <a:ext uri="{FF2B5EF4-FFF2-40B4-BE49-F238E27FC236}">
                <a16:creationId xmlns:a16="http://schemas.microsoft.com/office/drawing/2014/main" id="{A7FA2824-C4CC-D23E-9B03-691F1BADC7B7}"/>
              </a:ext>
            </a:extLst>
          </p:cNvPr>
          <p:cNvCxnSpPr>
            <a:cxnSpLocks/>
          </p:cNvCxnSpPr>
          <p:nvPr/>
        </p:nvCxnSpPr>
        <p:spPr>
          <a:xfrm flipV="1">
            <a:off x="7935723" y="1714636"/>
            <a:ext cx="0" cy="775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3">
            <a:extLst>
              <a:ext uri="{FF2B5EF4-FFF2-40B4-BE49-F238E27FC236}">
                <a16:creationId xmlns:a16="http://schemas.microsoft.com/office/drawing/2014/main" id="{D1DEE8AB-333C-9007-77AE-CF61F8C0DF43}"/>
              </a:ext>
            </a:extLst>
          </p:cNvPr>
          <p:cNvSpPr txBox="1"/>
          <p:nvPr/>
        </p:nvSpPr>
        <p:spPr>
          <a:xfrm>
            <a:off x="404338" y="784014"/>
            <a:ext cx="35535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University Hospital Ulm,</a:t>
            </a:r>
          </a:p>
          <a:p>
            <a:r>
              <a:rPr lang="en-US" sz="1600" b="1" dirty="0"/>
              <a:t>Department of Gene Therapy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F846944-7571-8B92-215D-204606867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93" t="18003" r="26231" b="9986"/>
          <a:stretch/>
        </p:blipFill>
        <p:spPr>
          <a:xfrm>
            <a:off x="404338" y="1431833"/>
            <a:ext cx="3553502" cy="2618575"/>
          </a:xfrm>
          <a:prstGeom prst="rect">
            <a:avLst/>
          </a:prstGeom>
        </p:spPr>
      </p:pic>
      <p:sp>
        <p:nvSpPr>
          <p:cNvPr id="8" name="Textfeld 3">
            <a:extLst>
              <a:ext uri="{FF2B5EF4-FFF2-40B4-BE49-F238E27FC236}">
                <a16:creationId xmlns:a16="http://schemas.microsoft.com/office/drawing/2014/main" id="{8716A4C2-7A15-697B-FEAF-5014935CEE2B}"/>
              </a:ext>
            </a:extLst>
          </p:cNvPr>
          <p:cNvSpPr txBox="1"/>
          <p:nvPr/>
        </p:nvSpPr>
        <p:spPr>
          <a:xfrm>
            <a:off x="404338" y="4122934"/>
            <a:ext cx="38848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Prof. Dr. Stefan Kochanek</a:t>
            </a:r>
          </a:p>
          <a:p>
            <a:r>
              <a:rPr lang="en-US" sz="1600" dirty="0"/>
              <a:t>Dr. Fabrice Klein</a:t>
            </a:r>
          </a:p>
          <a:p>
            <a:r>
              <a:rPr lang="en-US" sz="1600" dirty="0"/>
              <a:t>and all other members of the department</a:t>
            </a:r>
          </a:p>
        </p:txBody>
      </p:sp>
      <p:sp>
        <p:nvSpPr>
          <p:cNvPr id="11" name="Textfeld 3">
            <a:extLst>
              <a:ext uri="{FF2B5EF4-FFF2-40B4-BE49-F238E27FC236}">
                <a16:creationId xmlns:a16="http://schemas.microsoft.com/office/drawing/2014/main" id="{B2899295-59F4-30B4-AAAF-1F302C32CB60}"/>
              </a:ext>
            </a:extLst>
          </p:cNvPr>
          <p:cNvSpPr txBox="1"/>
          <p:nvPr/>
        </p:nvSpPr>
        <p:spPr>
          <a:xfrm>
            <a:off x="4790875" y="3676358"/>
            <a:ext cx="35535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Thank you for your attention!</a:t>
            </a:r>
          </a:p>
        </p:txBody>
      </p:sp>
      <p:pic>
        <p:nvPicPr>
          <p:cNvPr id="2050" name="Picture 2" descr="About Huntington’s Disease – European Huntington's Disease Network">
            <a:extLst>
              <a:ext uri="{FF2B5EF4-FFF2-40B4-BE49-F238E27FC236}">
                <a16:creationId xmlns:a16="http://schemas.microsoft.com/office/drawing/2014/main" id="{615FC9C4-1225-078A-15C6-3E8FEA699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89" y="1126240"/>
            <a:ext cx="2881875" cy="8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ir Sind Huntington - Deutsche Huntington Hilfe e.V. - YouTube">
            <a:extLst>
              <a:ext uri="{FF2B5EF4-FFF2-40B4-BE49-F238E27FC236}">
                <a16:creationId xmlns:a16="http://schemas.microsoft.com/office/drawing/2014/main" id="{E9613596-8BA5-5478-720F-0782AAA03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28818" b="30917"/>
          <a:stretch/>
        </p:blipFill>
        <p:spPr bwMode="auto">
          <a:xfrm>
            <a:off x="5320800" y="2215573"/>
            <a:ext cx="2493655" cy="103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8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A30BF2-9647-6632-0A93-ECC9CD8B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7. Juni 2024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A9F247-0F10-B507-2EB6-47F543F0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8558FE-832B-B670-9961-470464CAE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11</a:t>
            </a:fld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9561547-AC73-4B92-BEEA-E4D1D3477D4E}"/>
              </a:ext>
            </a:extLst>
          </p:cNvPr>
          <p:cNvGrpSpPr/>
          <p:nvPr/>
        </p:nvGrpSpPr>
        <p:grpSpPr>
          <a:xfrm>
            <a:off x="395288" y="531549"/>
            <a:ext cx="8312396" cy="3833717"/>
            <a:chOff x="116301" y="44660"/>
            <a:chExt cx="10165060" cy="3534217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DE241ED-8702-FC69-F806-04110C7230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1288"/>
            <a:stretch/>
          </p:blipFill>
          <p:spPr>
            <a:xfrm>
              <a:off x="116301" y="44660"/>
              <a:ext cx="5036978" cy="3534217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464CDD7-CD89-4E14-A107-8819A7F85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9197"/>
            <a:stretch/>
          </p:blipFill>
          <p:spPr>
            <a:xfrm>
              <a:off x="5244383" y="863252"/>
              <a:ext cx="5036978" cy="1584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35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F6568-4B5B-B243-B6C5-566687785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380" y="303214"/>
            <a:ext cx="7432604" cy="351880"/>
          </a:xfrm>
        </p:spPr>
        <p:txBody>
          <a:bodyPr anchor="t" anchorCtr="0"/>
          <a:lstStyle/>
          <a:p>
            <a:r>
              <a:rPr lang="en-GB" dirty="0">
                <a:solidFill>
                  <a:srgbClr val="26547C"/>
                </a:solidFill>
              </a:rPr>
              <a:t>Protein-protein interactions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F2AC08-01D2-3947-8C94-CAF0C7D5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14th June 2024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692396-5F43-8648-BF1D-98809758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Helmholtz AI conference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78DC23-EB88-0349-A47C-3440BC00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E33772-5D8D-C9FC-06F1-A862A3CEC99D}"/>
              </a:ext>
            </a:extLst>
          </p:cNvPr>
          <p:cNvGrpSpPr/>
          <p:nvPr/>
        </p:nvGrpSpPr>
        <p:grpSpPr>
          <a:xfrm>
            <a:off x="654646" y="829096"/>
            <a:ext cx="1668348" cy="656950"/>
            <a:chOff x="666177" y="887650"/>
            <a:chExt cx="1668348" cy="656950"/>
          </a:xfrm>
        </p:grpSpPr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141406BD-4043-B598-1DB8-29128644E1ED}"/>
                </a:ext>
              </a:extLst>
            </p:cNvPr>
            <p:cNvGrpSpPr/>
            <p:nvPr/>
          </p:nvGrpSpPr>
          <p:grpSpPr>
            <a:xfrm>
              <a:off x="666177" y="1203844"/>
              <a:ext cx="1668348" cy="340756"/>
              <a:chOff x="666177" y="1059135"/>
              <a:chExt cx="1668348" cy="340756"/>
            </a:xfrm>
          </p:grpSpPr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FCF8D73E-3FCD-EF53-EB8E-E460749F81C4}"/>
                  </a:ext>
                </a:extLst>
              </p:cNvPr>
              <p:cNvSpPr/>
              <p:nvPr/>
            </p:nvSpPr>
            <p:spPr>
              <a:xfrm>
                <a:off x="666177" y="1203844"/>
                <a:ext cx="180000" cy="180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758211E7-124E-E35F-3A24-19DBCA353A41}"/>
                  </a:ext>
                </a:extLst>
              </p:cNvPr>
              <p:cNvSpPr/>
              <p:nvPr/>
            </p:nvSpPr>
            <p:spPr>
              <a:xfrm>
                <a:off x="785451" y="10707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33390426-9994-ECBC-0A67-A65800745023}"/>
                  </a:ext>
                </a:extLst>
              </p:cNvPr>
              <p:cNvSpPr/>
              <p:nvPr/>
            </p:nvSpPr>
            <p:spPr>
              <a:xfrm>
                <a:off x="965451" y="10707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67306049-53E8-E378-7085-538D0ECF658E}"/>
                  </a:ext>
                </a:extLst>
              </p:cNvPr>
              <p:cNvSpPr/>
              <p:nvPr/>
            </p:nvSpPr>
            <p:spPr>
              <a:xfrm>
                <a:off x="1147829" y="10707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535375BD-C32E-2CCA-ABC3-C7FBE43DD56A}"/>
                  </a:ext>
                </a:extLst>
              </p:cNvPr>
              <p:cNvSpPr/>
              <p:nvPr/>
            </p:nvSpPr>
            <p:spPr>
              <a:xfrm>
                <a:off x="1324038" y="1160746"/>
                <a:ext cx="180000" cy="18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E2C8D916-A644-6A16-83ED-2358346CB617}"/>
                  </a:ext>
                </a:extLst>
              </p:cNvPr>
              <p:cNvSpPr/>
              <p:nvPr/>
            </p:nvSpPr>
            <p:spPr>
              <a:xfrm>
                <a:off x="1500247" y="1219891"/>
                <a:ext cx="180000" cy="18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64D94FAB-2D8A-D3F7-E477-16528D373E51}"/>
                  </a:ext>
                </a:extLst>
              </p:cNvPr>
              <p:cNvSpPr/>
              <p:nvPr/>
            </p:nvSpPr>
            <p:spPr>
              <a:xfrm>
                <a:off x="1672665" y="1160746"/>
                <a:ext cx="180000" cy="180000"/>
              </a:xfrm>
              <a:prstGeom prst="ellipse">
                <a:avLst/>
              </a:prstGeom>
              <a:solidFill>
                <a:srgbClr val="DDED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D3A8B769-621D-EAC5-B087-7E627729917C}"/>
                  </a:ext>
                </a:extLst>
              </p:cNvPr>
              <p:cNvSpPr/>
              <p:nvPr/>
            </p:nvSpPr>
            <p:spPr>
              <a:xfrm>
                <a:off x="2154525" y="1172357"/>
                <a:ext cx="180000" cy="180000"/>
              </a:xfrm>
              <a:prstGeom prst="ellipse">
                <a:avLst/>
              </a:prstGeom>
              <a:solidFill>
                <a:srgbClr val="DDED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CD0EEC70-0C95-D56E-0DBE-7A45CB4FC568}"/>
                  </a:ext>
                </a:extLst>
              </p:cNvPr>
              <p:cNvSpPr/>
              <p:nvPr/>
            </p:nvSpPr>
            <p:spPr>
              <a:xfrm>
                <a:off x="1841292" y="1059135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4DF782E4-D08E-1DFE-AAA8-6D2891669C65}"/>
                  </a:ext>
                </a:extLst>
              </p:cNvPr>
              <p:cNvSpPr/>
              <p:nvPr/>
            </p:nvSpPr>
            <p:spPr>
              <a:xfrm>
                <a:off x="2021292" y="1070746"/>
                <a:ext cx="180000" cy="180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F0F157CA-DDE0-45E9-AE6A-6CE96714F1B1}"/>
                </a:ext>
              </a:extLst>
            </p:cNvPr>
            <p:cNvSpPr txBox="1"/>
            <p:nvPr/>
          </p:nvSpPr>
          <p:spPr>
            <a:xfrm>
              <a:off x="1185256" y="887650"/>
              <a:ext cx="62998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/>
                <a:t>HAP40</a:t>
              </a:r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281F169A-F09B-6706-6939-6663355B558C}"/>
              </a:ext>
            </a:extLst>
          </p:cNvPr>
          <p:cNvGrpSpPr/>
          <p:nvPr/>
        </p:nvGrpSpPr>
        <p:grpSpPr>
          <a:xfrm>
            <a:off x="562546" y="1873647"/>
            <a:ext cx="1875399" cy="1682257"/>
            <a:chOff x="573972" y="1864812"/>
            <a:chExt cx="1875399" cy="1682257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5CF6647-1A91-0029-1233-EA0B9AA72CC7}"/>
                </a:ext>
              </a:extLst>
            </p:cNvPr>
            <p:cNvSpPr/>
            <p:nvPr/>
          </p:nvSpPr>
          <p:spPr>
            <a:xfrm>
              <a:off x="605451" y="2200158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F4133D2B-FDEF-FC35-458E-9938AD073AB0}"/>
                </a:ext>
              </a:extLst>
            </p:cNvPr>
            <p:cNvSpPr/>
            <p:nvPr/>
          </p:nvSpPr>
          <p:spPr>
            <a:xfrm>
              <a:off x="785451" y="2200158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0C478F24-AE33-8D9C-94AC-E81920646298}"/>
                </a:ext>
              </a:extLst>
            </p:cNvPr>
            <p:cNvSpPr/>
            <p:nvPr/>
          </p:nvSpPr>
          <p:spPr>
            <a:xfrm>
              <a:off x="933951" y="2290158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01683AB5-EB09-071D-BAE1-8270ABFA68D1}"/>
                </a:ext>
              </a:extLst>
            </p:cNvPr>
            <p:cNvSpPr/>
            <p:nvPr/>
          </p:nvSpPr>
          <p:spPr>
            <a:xfrm>
              <a:off x="1060748" y="2391750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7C192FD6-86F2-BE94-D9A2-8A090DF21A0B}"/>
                </a:ext>
              </a:extLst>
            </p:cNvPr>
            <p:cNvSpPr/>
            <p:nvPr/>
          </p:nvSpPr>
          <p:spPr>
            <a:xfrm>
              <a:off x="1461394" y="3299268"/>
              <a:ext cx="180000" cy="1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EB2AF4A0-4F40-B833-1CC3-A2764079C0C9}"/>
                </a:ext>
              </a:extLst>
            </p:cNvPr>
            <p:cNvSpPr/>
            <p:nvPr/>
          </p:nvSpPr>
          <p:spPr>
            <a:xfrm>
              <a:off x="1635237" y="3367069"/>
              <a:ext cx="180000" cy="1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31BB744B-F6EB-D201-D0CF-F760B62D0916}"/>
                </a:ext>
              </a:extLst>
            </p:cNvPr>
            <p:cNvSpPr/>
            <p:nvPr/>
          </p:nvSpPr>
          <p:spPr>
            <a:xfrm>
              <a:off x="1793278" y="3299268"/>
              <a:ext cx="180000" cy="180000"/>
            </a:xfrm>
            <a:prstGeom prst="ellipse">
              <a:avLst/>
            </a:prstGeom>
            <a:solidFill>
              <a:srgbClr val="DDED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306A40E9-8C27-587F-7C26-4D703677BC89}"/>
                </a:ext>
              </a:extLst>
            </p:cNvPr>
            <p:cNvSpPr/>
            <p:nvPr/>
          </p:nvSpPr>
          <p:spPr>
            <a:xfrm>
              <a:off x="2135450" y="3187069"/>
              <a:ext cx="180000" cy="180000"/>
            </a:xfrm>
            <a:prstGeom prst="ellipse">
              <a:avLst/>
            </a:prstGeom>
            <a:solidFill>
              <a:srgbClr val="DDED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E52E2F76-7F38-95DE-67D1-6951E024D4E6}"/>
                </a:ext>
              </a:extLst>
            </p:cNvPr>
            <p:cNvSpPr/>
            <p:nvPr/>
          </p:nvSpPr>
          <p:spPr>
            <a:xfrm>
              <a:off x="1965699" y="3276159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67216D1-F76D-1239-0E1C-02CC1B597182}"/>
                </a:ext>
              </a:extLst>
            </p:cNvPr>
            <p:cNvSpPr/>
            <p:nvPr/>
          </p:nvSpPr>
          <p:spPr>
            <a:xfrm>
              <a:off x="1324038" y="3186159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A85DC030-2C78-F77B-FC9B-D381B5239105}"/>
                </a:ext>
              </a:extLst>
            </p:cNvPr>
            <p:cNvSpPr/>
            <p:nvPr/>
          </p:nvSpPr>
          <p:spPr>
            <a:xfrm>
              <a:off x="1632936" y="2873903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752BDDAA-1608-4E5C-B4A2-AA518C6A6F89}"/>
                </a:ext>
              </a:extLst>
            </p:cNvPr>
            <p:cNvSpPr/>
            <p:nvPr/>
          </p:nvSpPr>
          <p:spPr>
            <a:xfrm>
              <a:off x="1193952" y="2518196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A1815E95-2BFC-0A01-F2BE-EC1D8AB72828}"/>
                </a:ext>
              </a:extLst>
            </p:cNvPr>
            <p:cNvSpPr/>
            <p:nvPr/>
          </p:nvSpPr>
          <p:spPr>
            <a:xfrm>
              <a:off x="1327829" y="2651080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FAE3ECE8-F071-C550-42A3-FEC30B8F578D}"/>
                </a:ext>
              </a:extLst>
            </p:cNvPr>
            <p:cNvSpPr/>
            <p:nvPr/>
          </p:nvSpPr>
          <p:spPr>
            <a:xfrm>
              <a:off x="1447653" y="2793258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BF771088-EA66-5B56-3143-895F453C25CD}"/>
                </a:ext>
              </a:extLst>
            </p:cNvPr>
            <p:cNvSpPr/>
            <p:nvPr/>
          </p:nvSpPr>
          <p:spPr>
            <a:xfrm>
              <a:off x="1793278" y="2804789"/>
              <a:ext cx="180000" cy="1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A9428C1A-B8A5-57BF-B1C9-50A79002ED06}"/>
                </a:ext>
              </a:extLst>
            </p:cNvPr>
            <p:cNvSpPr/>
            <p:nvPr/>
          </p:nvSpPr>
          <p:spPr>
            <a:xfrm>
              <a:off x="1955450" y="2704032"/>
              <a:ext cx="180000" cy="1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DF5E3F69-9F99-6F6E-54EB-529263E6670F}"/>
                </a:ext>
              </a:extLst>
            </p:cNvPr>
            <p:cNvSpPr/>
            <p:nvPr/>
          </p:nvSpPr>
          <p:spPr>
            <a:xfrm>
              <a:off x="2253596" y="2884634"/>
              <a:ext cx="180000" cy="180000"/>
            </a:xfrm>
            <a:prstGeom prst="ellipse">
              <a:avLst/>
            </a:prstGeom>
            <a:solidFill>
              <a:srgbClr val="DDED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2B0C3FCC-3C1E-D253-7A92-44D6140C09FC}"/>
                </a:ext>
              </a:extLst>
            </p:cNvPr>
            <p:cNvSpPr/>
            <p:nvPr/>
          </p:nvSpPr>
          <p:spPr>
            <a:xfrm>
              <a:off x="1154121" y="3267127"/>
              <a:ext cx="180000" cy="180000"/>
            </a:xfrm>
            <a:prstGeom prst="ellipse">
              <a:avLst/>
            </a:prstGeom>
            <a:solidFill>
              <a:srgbClr val="DDED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8393D75E-E13E-072A-5EFD-6FEEC2899EB3}"/>
                </a:ext>
              </a:extLst>
            </p:cNvPr>
            <p:cNvSpPr/>
            <p:nvPr/>
          </p:nvSpPr>
          <p:spPr>
            <a:xfrm>
              <a:off x="2135450" y="2747448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B30C8EFB-DF6F-A705-0F70-7BFC611C2F34}"/>
                </a:ext>
              </a:extLst>
            </p:cNvPr>
            <p:cNvSpPr/>
            <p:nvPr/>
          </p:nvSpPr>
          <p:spPr>
            <a:xfrm>
              <a:off x="2269371" y="3053903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FB8DEE1D-F55B-8AD8-D58A-217A3F0473C4}"/>
                </a:ext>
              </a:extLst>
            </p:cNvPr>
            <p:cNvSpPr/>
            <p:nvPr/>
          </p:nvSpPr>
          <p:spPr>
            <a:xfrm>
              <a:off x="1023951" y="3143903"/>
              <a:ext cx="180000" cy="180000"/>
            </a:xfrm>
            <a:prstGeom prst="ellipse">
              <a:avLst/>
            </a:prstGeom>
            <a:solidFill>
              <a:srgbClr val="DDED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451833E9-5B62-1CA8-5560-DEF9A521018C}"/>
                </a:ext>
              </a:extLst>
            </p:cNvPr>
            <p:cNvSpPr/>
            <p:nvPr/>
          </p:nvSpPr>
          <p:spPr>
            <a:xfrm>
              <a:off x="967829" y="2964783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0A94AC7C-93CD-51BB-05B7-597478DB9820}"/>
                </a:ext>
              </a:extLst>
            </p:cNvPr>
            <p:cNvSpPr/>
            <p:nvPr/>
          </p:nvSpPr>
          <p:spPr>
            <a:xfrm>
              <a:off x="831775" y="2827068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E5C1021B-7F0B-B0F5-3E8E-3DE488DE2242}"/>
                </a:ext>
              </a:extLst>
            </p:cNvPr>
            <p:cNvSpPr/>
            <p:nvPr/>
          </p:nvSpPr>
          <p:spPr>
            <a:xfrm>
              <a:off x="647670" y="2827068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EFBBF3A4-956B-416F-2C2B-90277BC66EFF}"/>
                </a:ext>
              </a:extLst>
            </p:cNvPr>
            <p:cNvSpPr/>
            <p:nvPr/>
          </p:nvSpPr>
          <p:spPr>
            <a:xfrm>
              <a:off x="573972" y="3007069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311D6130-A90B-3B1B-E455-2C97B3E95E61}"/>
                </a:ext>
              </a:extLst>
            </p:cNvPr>
            <p:cNvSpPr/>
            <p:nvPr/>
          </p:nvSpPr>
          <p:spPr>
            <a:xfrm>
              <a:off x="611328" y="3218788"/>
              <a:ext cx="180000" cy="1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7049DB61-E8A4-B2ED-0139-C220AFF340E4}"/>
                </a:ext>
              </a:extLst>
            </p:cNvPr>
            <p:cNvSpPr txBox="1"/>
            <p:nvPr/>
          </p:nvSpPr>
          <p:spPr>
            <a:xfrm>
              <a:off x="1185256" y="1864812"/>
              <a:ext cx="62998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/>
                <a:t>HTT</a:t>
              </a:r>
            </a:p>
          </p:txBody>
        </p:sp>
      </p:grp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7867B1B6-E27F-678D-BE65-96CBD04DA220}"/>
              </a:ext>
            </a:extLst>
          </p:cNvPr>
          <p:cNvCxnSpPr/>
          <p:nvPr/>
        </p:nvCxnSpPr>
        <p:spPr>
          <a:xfrm flipV="1">
            <a:off x="2622884" y="1289999"/>
            <a:ext cx="72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C0D8A735-71BA-A255-8D16-4F8F8359B759}"/>
              </a:ext>
            </a:extLst>
          </p:cNvPr>
          <p:cNvCxnSpPr>
            <a:cxnSpLocks/>
          </p:cNvCxnSpPr>
          <p:nvPr/>
        </p:nvCxnSpPr>
        <p:spPr>
          <a:xfrm>
            <a:off x="2622884" y="3062738"/>
            <a:ext cx="72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D941B8-C162-4D24-EFD3-D5E5C974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65" y="708908"/>
            <a:ext cx="1905131" cy="11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9" name="Gruppieren 1028">
            <a:extLst>
              <a:ext uri="{FF2B5EF4-FFF2-40B4-BE49-F238E27FC236}">
                <a16:creationId xmlns:a16="http://schemas.microsoft.com/office/drawing/2014/main" id="{9BC2287D-B832-1FD0-C009-50248C2DD68D}"/>
              </a:ext>
            </a:extLst>
          </p:cNvPr>
          <p:cNvGrpSpPr>
            <a:grpSpLocks noChangeAspect="1"/>
          </p:cNvGrpSpPr>
          <p:nvPr/>
        </p:nvGrpSpPr>
        <p:grpSpPr>
          <a:xfrm>
            <a:off x="3376338" y="2041351"/>
            <a:ext cx="1800000" cy="1862773"/>
            <a:chOff x="5548766" y="-1136984"/>
            <a:chExt cx="4970170" cy="5143500"/>
          </a:xfrm>
        </p:grpSpPr>
        <p:pic>
          <p:nvPicPr>
            <p:cNvPr id="1025" name="Grafik 1024">
              <a:extLst>
                <a:ext uri="{FF2B5EF4-FFF2-40B4-BE49-F238E27FC236}">
                  <a16:creationId xmlns:a16="http://schemas.microsoft.com/office/drawing/2014/main" id="{5153DEAD-AB3A-C7F5-F852-FCD1C628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4460" y="-1136984"/>
              <a:ext cx="4964476" cy="5143500"/>
            </a:xfrm>
            <a:prstGeom prst="rect">
              <a:avLst/>
            </a:prstGeom>
          </p:spPr>
        </p:pic>
        <p:sp>
          <p:nvSpPr>
            <p:cNvPr id="1027" name="Rechteck 1026">
              <a:extLst>
                <a:ext uri="{FF2B5EF4-FFF2-40B4-BE49-F238E27FC236}">
                  <a16:creationId xmlns:a16="http://schemas.microsoft.com/office/drawing/2014/main" id="{B16D699B-F526-3CCB-79E3-1451BFF0744C}"/>
                </a:ext>
              </a:extLst>
            </p:cNvPr>
            <p:cNvSpPr/>
            <p:nvPr/>
          </p:nvSpPr>
          <p:spPr>
            <a:xfrm>
              <a:off x="5548766" y="3321171"/>
              <a:ext cx="794839" cy="68534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31" name="Textfeld 1030">
            <a:extLst>
              <a:ext uri="{FF2B5EF4-FFF2-40B4-BE49-F238E27FC236}">
                <a16:creationId xmlns:a16="http://schemas.microsoft.com/office/drawing/2014/main" id="{6FD04BCD-D885-1072-9C84-7DFBAE08F579}"/>
              </a:ext>
            </a:extLst>
          </p:cNvPr>
          <p:cNvSpPr txBox="1"/>
          <p:nvPr/>
        </p:nvSpPr>
        <p:spPr>
          <a:xfrm>
            <a:off x="386238" y="4629452"/>
            <a:ext cx="8371524" cy="3231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de-DE" sz="1050" dirty="0">
                <a:hlinkClick r:id="rId4"/>
              </a:rPr>
              <a:t>https://www.ebi.ac.uk/pdbe/entry/pdb/3io4/portfolio/?view=entry_index#ad-image-0</a:t>
            </a:r>
            <a:r>
              <a:rPr lang="de-DE" sz="1050" dirty="0"/>
              <a:t> (28th May 2024)</a:t>
            </a:r>
          </a:p>
          <a:p>
            <a:r>
              <a:rPr lang="en-GB" sz="1050" dirty="0"/>
              <a:t>Guo et al. (2018): The cryo-electron microscopy structure of huntingtin. In: Nature 555 (7694), S. 117–120. DOI: 10.1038/nature25502. </a:t>
            </a:r>
          </a:p>
        </p:txBody>
      </p:sp>
      <p:sp>
        <p:nvSpPr>
          <p:cNvPr id="1038" name="Textfeld 1037">
            <a:extLst>
              <a:ext uri="{FF2B5EF4-FFF2-40B4-BE49-F238E27FC236}">
                <a16:creationId xmlns:a16="http://schemas.microsoft.com/office/drawing/2014/main" id="{A8308A34-F059-9265-9DA0-A6DF4E178D16}"/>
              </a:ext>
            </a:extLst>
          </p:cNvPr>
          <p:cNvSpPr txBox="1"/>
          <p:nvPr/>
        </p:nvSpPr>
        <p:spPr>
          <a:xfrm>
            <a:off x="403892" y="3940446"/>
            <a:ext cx="218502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20 proteinogenic amino acids </a:t>
            </a:r>
          </a:p>
          <a:p>
            <a:pPr algn="ctr"/>
            <a:r>
              <a:rPr lang="en-GB" sz="1400" dirty="0"/>
              <a:t>and PTMs</a:t>
            </a:r>
          </a:p>
        </p:txBody>
      </p:sp>
      <p:cxnSp>
        <p:nvCxnSpPr>
          <p:cNvPr id="1041" name="Gerade Verbindung mit Pfeil 1040">
            <a:extLst>
              <a:ext uri="{FF2B5EF4-FFF2-40B4-BE49-F238E27FC236}">
                <a16:creationId xmlns:a16="http://schemas.microsoft.com/office/drawing/2014/main" id="{316EFE73-2C88-4D66-EF32-B1D89DC80E86}"/>
              </a:ext>
            </a:extLst>
          </p:cNvPr>
          <p:cNvCxnSpPr>
            <a:cxnSpLocks/>
          </p:cNvCxnSpPr>
          <p:nvPr/>
        </p:nvCxnSpPr>
        <p:spPr>
          <a:xfrm>
            <a:off x="2622884" y="4158486"/>
            <a:ext cx="72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2" name="Textfeld 1041">
            <a:extLst>
              <a:ext uri="{FF2B5EF4-FFF2-40B4-BE49-F238E27FC236}">
                <a16:creationId xmlns:a16="http://schemas.microsoft.com/office/drawing/2014/main" id="{E036A51D-BF48-AA3A-BCD9-5C2784EA1D8B}"/>
              </a:ext>
            </a:extLst>
          </p:cNvPr>
          <p:cNvSpPr txBox="1"/>
          <p:nvPr/>
        </p:nvSpPr>
        <p:spPr>
          <a:xfrm>
            <a:off x="3455987" y="3939536"/>
            <a:ext cx="192212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Combination of 20 </a:t>
            </a:r>
            <a:br>
              <a:rPr lang="en-GB" sz="1400" dirty="0"/>
            </a:br>
            <a:r>
              <a:rPr lang="en-GB" sz="1400" dirty="0"/>
              <a:t>proteinogenic amino acids</a:t>
            </a:r>
          </a:p>
        </p:txBody>
      </p:sp>
      <p:cxnSp>
        <p:nvCxnSpPr>
          <p:cNvPr id="1045" name="Gerade Verbindung mit Pfeil 1044">
            <a:extLst>
              <a:ext uri="{FF2B5EF4-FFF2-40B4-BE49-F238E27FC236}">
                <a16:creationId xmlns:a16="http://schemas.microsoft.com/office/drawing/2014/main" id="{039163B3-BF6D-77A0-136E-650CAFD5E91C}"/>
              </a:ext>
            </a:extLst>
          </p:cNvPr>
          <p:cNvCxnSpPr>
            <a:cxnSpLocks/>
          </p:cNvCxnSpPr>
          <p:nvPr/>
        </p:nvCxnSpPr>
        <p:spPr>
          <a:xfrm>
            <a:off x="5498432" y="4158486"/>
            <a:ext cx="72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6" name="Gerade Verbindung mit Pfeil 1045">
            <a:extLst>
              <a:ext uri="{FF2B5EF4-FFF2-40B4-BE49-F238E27FC236}">
                <a16:creationId xmlns:a16="http://schemas.microsoft.com/office/drawing/2014/main" id="{1FFEA35C-B92B-0D04-9677-B31C36397755}"/>
              </a:ext>
            </a:extLst>
          </p:cNvPr>
          <p:cNvCxnSpPr>
            <a:cxnSpLocks/>
          </p:cNvCxnSpPr>
          <p:nvPr/>
        </p:nvCxnSpPr>
        <p:spPr>
          <a:xfrm flipV="1">
            <a:off x="5231733" y="2635270"/>
            <a:ext cx="1181210" cy="4086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7" name="Gerade Verbindung mit Pfeil 1046">
            <a:extLst>
              <a:ext uri="{FF2B5EF4-FFF2-40B4-BE49-F238E27FC236}">
                <a16:creationId xmlns:a16="http://schemas.microsoft.com/office/drawing/2014/main" id="{874974BB-99BA-BF07-7290-0957E1659437}"/>
              </a:ext>
            </a:extLst>
          </p:cNvPr>
          <p:cNvCxnSpPr>
            <a:cxnSpLocks/>
          </p:cNvCxnSpPr>
          <p:nvPr/>
        </p:nvCxnSpPr>
        <p:spPr>
          <a:xfrm>
            <a:off x="5231733" y="1486046"/>
            <a:ext cx="1181210" cy="6644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1" name="Textfeld 1050">
            <a:extLst>
              <a:ext uri="{FF2B5EF4-FFF2-40B4-BE49-F238E27FC236}">
                <a16:creationId xmlns:a16="http://schemas.microsoft.com/office/drawing/2014/main" id="{2D8DBB05-C065-FB31-25AA-F4B8DBE52877}"/>
              </a:ext>
            </a:extLst>
          </p:cNvPr>
          <p:cNvSpPr txBox="1"/>
          <p:nvPr/>
        </p:nvSpPr>
        <p:spPr>
          <a:xfrm>
            <a:off x="6412943" y="3960083"/>
            <a:ext cx="24078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/>
              <a:t>650,000 estimated binary protein Interactions in humans</a:t>
            </a:r>
          </a:p>
        </p:txBody>
      </p:sp>
      <p:cxnSp>
        <p:nvCxnSpPr>
          <p:cNvPr id="1053" name="Gerader Verbinder 1052">
            <a:extLst>
              <a:ext uri="{FF2B5EF4-FFF2-40B4-BE49-F238E27FC236}">
                <a16:creationId xmlns:a16="http://schemas.microsoft.com/office/drawing/2014/main" id="{A7FA2824-C4CC-D23E-9B03-691F1BADC7B7}"/>
              </a:ext>
            </a:extLst>
          </p:cNvPr>
          <p:cNvCxnSpPr>
            <a:cxnSpLocks/>
            <a:stCxn id="41" idx="0"/>
            <a:endCxn id="1055" idx="4"/>
          </p:cNvCxnSpPr>
          <p:nvPr/>
        </p:nvCxnSpPr>
        <p:spPr>
          <a:xfrm flipV="1">
            <a:off x="2034024" y="2635270"/>
            <a:ext cx="0" cy="775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Ellipse 1054">
            <a:extLst>
              <a:ext uri="{FF2B5EF4-FFF2-40B4-BE49-F238E27FC236}">
                <a16:creationId xmlns:a16="http://schemas.microsoft.com/office/drawing/2014/main" id="{D38BFCD4-8778-FD71-EF05-4C7E6F5F2BA1}"/>
              </a:ext>
            </a:extLst>
          </p:cNvPr>
          <p:cNvSpPr/>
          <p:nvPr/>
        </p:nvSpPr>
        <p:spPr>
          <a:xfrm>
            <a:off x="1944024" y="2455270"/>
            <a:ext cx="180000" cy="180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P</a:t>
            </a:r>
          </a:p>
        </p:txBody>
      </p:sp>
      <p:pic>
        <p:nvPicPr>
          <p:cNvPr id="1058" name="Grafik 1057">
            <a:extLst>
              <a:ext uri="{FF2B5EF4-FFF2-40B4-BE49-F238E27FC236}">
                <a16:creationId xmlns:a16="http://schemas.microsoft.com/office/drawing/2014/main" id="{B02E3042-1000-CE45-9967-BF13B01BF2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06" t="2572" r="49150" b="53587"/>
          <a:stretch/>
        </p:blipFill>
        <p:spPr>
          <a:xfrm>
            <a:off x="6562636" y="1171515"/>
            <a:ext cx="2302515" cy="225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3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F6568-4B5B-B243-B6C5-566687785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238" y="303214"/>
            <a:ext cx="8371524" cy="351880"/>
          </a:xfrm>
        </p:spPr>
        <p:txBody>
          <a:bodyPr anchor="t" anchorCtr="0"/>
          <a:lstStyle/>
          <a:p>
            <a:r>
              <a:rPr lang="en-US" dirty="0">
                <a:solidFill>
                  <a:srgbClr val="26547C"/>
                </a:solidFill>
              </a:rPr>
              <a:t>Why do we need a model to infer protein-protein interactions?</a:t>
            </a:r>
            <a:endParaRPr lang="en-GB" dirty="0">
              <a:solidFill>
                <a:srgbClr val="26547C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F2AC08-01D2-3947-8C94-CAF0C7D5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14th June 2024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692396-5F43-8648-BF1D-98809758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Helmholtz AI conference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78DC23-EB88-0349-A47C-3440BC00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281F169A-F09B-6706-6939-6663355B558C}"/>
              </a:ext>
            </a:extLst>
          </p:cNvPr>
          <p:cNvGrpSpPr/>
          <p:nvPr/>
        </p:nvGrpSpPr>
        <p:grpSpPr>
          <a:xfrm>
            <a:off x="6622899" y="2269969"/>
            <a:ext cx="1875399" cy="1346911"/>
            <a:chOff x="573972" y="2200158"/>
            <a:chExt cx="1875399" cy="1346911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5CF6647-1A91-0029-1233-EA0B9AA72CC7}"/>
                </a:ext>
              </a:extLst>
            </p:cNvPr>
            <p:cNvSpPr/>
            <p:nvPr/>
          </p:nvSpPr>
          <p:spPr>
            <a:xfrm>
              <a:off x="605451" y="2200158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F4133D2B-FDEF-FC35-458E-9938AD073AB0}"/>
                </a:ext>
              </a:extLst>
            </p:cNvPr>
            <p:cNvSpPr/>
            <p:nvPr/>
          </p:nvSpPr>
          <p:spPr>
            <a:xfrm>
              <a:off x="785451" y="2200158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0C478F24-AE33-8D9C-94AC-E81920646298}"/>
                </a:ext>
              </a:extLst>
            </p:cNvPr>
            <p:cNvSpPr/>
            <p:nvPr/>
          </p:nvSpPr>
          <p:spPr>
            <a:xfrm>
              <a:off x="933951" y="2290158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01683AB5-EB09-071D-BAE1-8270ABFA68D1}"/>
                </a:ext>
              </a:extLst>
            </p:cNvPr>
            <p:cNvSpPr/>
            <p:nvPr/>
          </p:nvSpPr>
          <p:spPr>
            <a:xfrm>
              <a:off x="1060748" y="2391750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7C192FD6-86F2-BE94-D9A2-8A090DF21A0B}"/>
                </a:ext>
              </a:extLst>
            </p:cNvPr>
            <p:cNvSpPr/>
            <p:nvPr/>
          </p:nvSpPr>
          <p:spPr>
            <a:xfrm>
              <a:off x="1461394" y="3299268"/>
              <a:ext cx="180000" cy="1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EB2AF4A0-4F40-B833-1CC3-A2764079C0C9}"/>
                </a:ext>
              </a:extLst>
            </p:cNvPr>
            <p:cNvSpPr/>
            <p:nvPr/>
          </p:nvSpPr>
          <p:spPr>
            <a:xfrm>
              <a:off x="1635237" y="3367069"/>
              <a:ext cx="180000" cy="1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31BB744B-F6EB-D201-D0CF-F760B62D0916}"/>
                </a:ext>
              </a:extLst>
            </p:cNvPr>
            <p:cNvSpPr/>
            <p:nvPr/>
          </p:nvSpPr>
          <p:spPr>
            <a:xfrm>
              <a:off x="1793278" y="3299268"/>
              <a:ext cx="180000" cy="180000"/>
            </a:xfrm>
            <a:prstGeom prst="ellipse">
              <a:avLst/>
            </a:prstGeom>
            <a:solidFill>
              <a:srgbClr val="DDED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306A40E9-8C27-587F-7C26-4D703677BC89}"/>
                </a:ext>
              </a:extLst>
            </p:cNvPr>
            <p:cNvSpPr/>
            <p:nvPr/>
          </p:nvSpPr>
          <p:spPr>
            <a:xfrm>
              <a:off x="2135450" y="3187069"/>
              <a:ext cx="180000" cy="180000"/>
            </a:xfrm>
            <a:prstGeom prst="ellipse">
              <a:avLst/>
            </a:prstGeom>
            <a:solidFill>
              <a:srgbClr val="DDED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E52E2F76-7F38-95DE-67D1-6951E024D4E6}"/>
                </a:ext>
              </a:extLst>
            </p:cNvPr>
            <p:cNvSpPr/>
            <p:nvPr/>
          </p:nvSpPr>
          <p:spPr>
            <a:xfrm>
              <a:off x="1965699" y="3276159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67216D1-F76D-1239-0E1C-02CC1B597182}"/>
                </a:ext>
              </a:extLst>
            </p:cNvPr>
            <p:cNvSpPr/>
            <p:nvPr/>
          </p:nvSpPr>
          <p:spPr>
            <a:xfrm>
              <a:off x="1324038" y="3186159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A85DC030-2C78-F77B-FC9B-D381B5239105}"/>
                </a:ext>
              </a:extLst>
            </p:cNvPr>
            <p:cNvSpPr/>
            <p:nvPr/>
          </p:nvSpPr>
          <p:spPr>
            <a:xfrm>
              <a:off x="1632936" y="2873903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752BDDAA-1608-4E5C-B4A2-AA518C6A6F89}"/>
                </a:ext>
              </a:extLst>
            </p:cNvPr>
            <p:cNvSpPr/>
            <p:nvPr/>
          </p:nvSpPr>
          <p:spPr>
            <a:xfrm>
              <a:off x="1193952" y="2518196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A1815E95-2BFC-0A01-F2BE-EC1D8AB72828}"/>
                </a:ext>
              </a:extLst>
            </p:cNvPr>
            <p:cNvSpPr/>
            <p:nvPr/>
          </p:nvSpPr>
          <p:spPr>
            <a:xfrm>
              <a:off x="1327829" y="2651080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FAE3ECE8-F071-C550-42A3-FEC30B8F578D}"/>
                </a:ext>
              </a:extLst>
            </p:cNvPr>
            <p:cNvSpPr/>
            <p:nvPr/>
          </p:nvSpPr>
          <p:spPr>
            <a:xfrm>
              <a:off x="1447653" y="2793258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BF771088-EA66-5B56-3143-895F453C25CD}"/>
                </a:ext>
              </a:extLst>
            </p:cNvPr>
            <p:cNvSpPr/>
            <p:nvPr/>
          </p:nvSpPr>
          <p:spPr>
            <a:xfrm>
              <a:off x="1793278" y="2804789"/>
              <a:ext cx="180000" cy="1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A9428C1A-B8A5-57BF-B1C9-50A79002ED06}"/>
                </a:ext>
              </a:extLst>
            </p:cNvPr>
            <p:cNvSpPr/>
            <p:nvPr/>
          </p:nvSpPr>
          <p:spPr>
            <a:xfrm>
              <a:off x="1955450" y="2704032"/>
              <a:ext cx="180000" cy="1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DF5E3F69-9F99-6F6E-54EB-529263E6670F}"/>
                </a:ext>
              </a:extLst>
            </p:cNvPr>
            <p:cNvSpPr/>
            <p:nvPr/>
          </p:nvSpPr>
          <p:spPr>
            <a:xfrm>
              <a:off x="2253596" y="2884634"/>
              <a:ext cx="180000" cy="180000"/>
            </a:xfrm>
            <a:prstGeom prst="ellipse">
              <a:avLst/>
            </a:prstGeom>
            <a:solidFill>
              <a:srgbClr val="DDED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2B0C3FCC-3C1E-D253-7A92-44D6140C09FC}"/>
                </a:ext>
              </a:extLst>
            </p:cNvPr>
            <p:cNvSpPr/>
            <p:nvPr/>
          </p:nvSpPr>
          <p:spPr>
            <a:xfrm>
              <a:off x="1154121" y="3267127"/>
              <a:ext cx="180000" cy="180000"/>
            </a:xfrm>
            <a:prstGeom prst="ellipse">
              <a:avLst/>
            </a:prstGeom>
            <a:solidFill>
              <a:srgbClr val="DDED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8393D75E-E13E-072A-5EFD-6FEEC2899EB3}"/>
                </a:ext>
              </a:extLst>
            </p:cNvPr>
            <p:cNvSpPr/>
            <p:nvPr/>
          </p:nvSpPr>
          <p:spPr>
            <a:xfrm>
              <a:off x="2135450" y="2747448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B30C8EFB-DF6F-A705-0F70-7BFC611C2F34}"/>
                </a:ext>
              </a:extLst>
            </p:cNvPr>
            <p:cNvSpPr/>
            <p:nvPr/>
          </p:nvSpPr>
          <p:spPr>
            <a:xfrm>
              <a:off x="2269371" y="3053903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FB8DEE1D-F55B-8AD8-D58A-217A3F0473C4}"/>
                </a:ext>
              </a:extLst>
            </p:cNvPr>
            <p:cNvSpPr/>
            <p:nvPr/>
          </p:nvSpPr>
          <p:spPr>
            <a:xfrm>
              <a:off x="1023951" y="3143903"/>
              <a:ext cx="180000" cy="180000"/>
            </a:xfrm>
            <a:prstGeom prst="ellipse">
              <a:avLst/>
            </a:prstGeom>
            <a:solidFill>
              <a:srgbClr val="DDED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451833E9-5B62-1CA8-5560-DEF9A521018C}"/>
                </a:ext>
              </a:extLst>
            </p:cNvPr>
            <p:cNvSpPr/>
            <p:nvPr/>
          </p:nvSpPr>
          <p:spPr>
            <a:xfrm>
              <a:off x="967829" y="2964783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0A94AC7C-93CD-51BB-05B7-597478DB9820}"/>
                </a:ext>
              </a:extLst>
            </p:cNvPr>
            <p:cNvSpPr/>
            <p:nvPr/>
          </p:nvSpPr>
          <p:spPr>
            <a:xfrm>
              <a:off x="831775" y="2827068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E5C1021B-7F0B-B0F5-3E8E-3DE488DE2242}"/>
                </a:ext>
              </a:extLst>
            </p:cNvPr>
            <p:cNvSpPr/>
            <p:nvPr/>
          </p:nvSpPr>
          <p:spPr>
            <a:xfrm>
              <a:off x="647670" y="2827068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EFBBF3A4-956B-416F-2C2B-90277BC66EFF}"/>
                </a:ext>
              </a:extLst>
            </p:cNvPr>
            <p:cNvSpPr/>
            <p:nvPr/>
          </p:nvSpPr>
          <p:spPr>
            <a:xfrm>
              <a:off x="573972" y="3007069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311D6130-A90B-3B1B-E455-2C97B3E95E61}"/>
                </a:ext>
              </a:extLst>
            </p:cNvPr>
            <p:cNvSpPr/>
            <p:nvPr/>
          </p:nvSpPr>
          <p:spPr>
            <a:xfrm>
              <a:off x="611328" y="3218788"/>
              <a:ext cx="180000" cy="1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38" name="Textfeld 1037">
            <a:extLst>
              <a:ext uri="{FF2B5EF4-FFF2-40B4-BE49-F238E27FC236}">
                <a16:creationId xmlns:a16="http://schemas.microsoft.com/office/drawing/2014/main" id="{A8308A34-F059-9265-9DA0-A6DF4E178D16}"/>
              </a:ext>
            </a:extLst>
          </p:cNvPr>
          <p:cNvSpPr txBox="1"/>
          <p:nvPr/>
        </p:nvSpPr>
        <p:spPr>
          <a:xfrm>
            <a:off x="6464245" y="4001422"/>
            <a:ext cx="218502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20 proteinogenic amino acids </a:t>
            </a:r>
          </a:p>
          <a:p>
            <a:pPr algn="ctr"/>
            <a:r>
              <a:rPr lang="en-GB" sz="1400" dirty="0"/>
              <a:t>and PTMs</a:t>
            </a:r>
          </a:p>
        </p:txBody>
      </p:sp>
      <p:cxnSp>
        <p:nvCxnSpPr>
          <p:cNvPr id="1053" name="Gerader Verbinder 1052">
            <a:extLst>
              <a:ext uri="{FF2B5EF4-FFF2-40B4-BE49-F238E27FC236}">
                <a16:creationId xmlns:a16="http://schemas.microsoft.com/office/drawing/2014/main" id="{A7FA2824-C4CC-D23E-9B03-691F1BADC7B7}"/>
              </a:ext>
            </a:extLst>
          </p:cNvPr>
          <p:cNvCxnSpPr>
            <a:cxnSpLocks/>
            <a:stCxn id="41" idx="0"/>
            <a:endCxn id="1055" idx="4"/>
          </p:cNvCxnSpPr>
          <p:nvPr/>
        </p:nvCxnSpPr>
        <p:spPr>
          <a:xfrm flipV="1">
            <a:off x="8094377" y="2696246"/>
            <a:ext cx="0" cy="775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Ellipse 1054">
            <a:extLst>
              <a:ext uri="{FF2B5EF4-FFF2-40B4-BE49-F238E27FC236}">
                <a16:creationId xmlns:a16="http://schemas.microsoft.com/office/drawing/2014/main" id="{D38BFCD4-8778-FD71-EF05-4C7E6F5F2BA1}"/>
              </a:ext>
            </a:extLst>
          </p:cNvPr>
          <p:cNvSpPr/>
          <p:nvPr/>
        </p:nvSpPr>
        <p:spPr>
          <a:xfrm>
            <a:off x="8004377" y="2516246"/>
            <a:ext cx="180000" cy="180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P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7CBF5B5-A1B8-C8F9-1194-4196F3497011}"/>
              </a:ext>
            </a:extLst>
          </p:cNvPr>
          <p:cNvSpPr txBox="1">
            <a:spLocks/>
          </p:cNvSpPr>
          <p:nvPr/>
        </p:nvSpPr>
        <p:spPr>
          <a:xfrm>
            <a:off x="222424" y="790831"/>
            <a:ext cx="6308547" cy="350472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26547C"/>
              </a:buClr>
              <a:buFont typeface="Wingdings" pitchFamily="2" charset="2"/>
              <a:buChar char="§"/>
              <a:defRPr sz="16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High sequence diversity (630,000-6,130,000 human proteoforms)</a:t>
            </a:r>
          </a:p>
          <a:p>
            <a:r>
              <a:rPr lang="en-US" sz="1600" dirty="0"/>
              <a:t>≤ 20% of all binary protein interactions between human proteins identified</a:t>
            </a:r>
          </a:p>
          <a:p>
            <a:r>
              <a:rPr lang="en-US" sz="1600" b="1" dirty="0"/>
              <a:t>Biochemical methods </a:t>
            </a:r>
            <a:r>
              <a:rPr lang="en-US" sz="1600" dirty="0"/>
              <a:t>are </a:t>
            </a:r>
            <a:r>
              <a:rPr lang="en-US" sz="1600" b="1" dirty="0"/>
              <a:t>expensive</a:t>
            </a:r>
            <a:r>
              <a:rPr lang="en-US" sz="1600" dirty="0"/>
              <a:t>, </a:t>
            </a:r>
            <a:r>
              <a:rPr lang="en-US" sz="1600" b="1" dirty="0"/>
              <a:t>labour-intensive</a:t>
            </a:r>
            <a:r>
              <a:rPr lang="en-US" sz="1600" dirty="0"/>
              <a:t>, and </a:t>
            </a:r>
            <a:br>
              <a:rPr lang="en-US" sz="1600" dirty="0"/>
            </a:br>
            <a:r>
              <a:rPr lang="en-US" sz="1600" dirty="0"/>
              <a:t>display additional </a:t>
            </a:r>
            <a:r>
              <a:rPr lang="en-US" sz="1600" b="1" dirty="0"/>
              <a:t>technical limitations</a:t>
            </a:r>
          </a:p>
          <a:p>
            <a:r>
              <a:rPr lang="en-US" sz="1600" dirty="0"/>
              <a:t>Potential future applications:</a:t>
            </a:r>
          </a:p>
          <a:p>
            <a:pPr lvl="1"/>
            <a:r>
              <a:rPr lang="en-US" sz="1600" dirty="0"/>
              <a:t>Prediction of the influence of polymorphisms and mutations on the interactome</a:t>
            </a:r>
          </a:p>
          <a:p>
            <a:pPr lvl="1"/>
            <a:r>
              <a:rPr lang="en-US" sz="1600" i="1" dirty="0"/>
              <a:t>De-novo</a:t>
            </a:r>
            <a:r>
              <a:rPr lang="en-US" sz="1600" dirty="0"/>
              <a:t> design of new interactors</a:t>
            </a:r>
          </a:p>
          <a:p>
            <a:pPr lvl="1"/>
            <a:r>
              <a:rPr lang="en-US" sz="1600" dirty="0"/>
              <a:t>In-silico determination of binding sites</a:t>
            </a:r>
          </a:p>
          <a:p>
            <a:pPr lvl="1"/>
            <a:r>
              <a:rPr lang="en-US" sz="1600" dirty="0"/>
              <a:t>Studying the evolution of a protein’s interactome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132F925-0B43-9EA4-49D8-51C28B239146}"/>
              </a:ext>
            </a:extLst>
          </p:cNvPr>
          <p:cNvSpPr/>
          <p:nvPr/>
        </p:nvSpPr>
        <p:spPr>
          <a:xfrm>
            <a:off x="7698844" y="2012042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88F14D0-F4A5-C947-7D7E-4B387221F7C9}"/>
              </a:ext>
            </a:extLst>
          </p:cNvPr>
          <p:cNvGrpSpPr/>
          <p:nvPr/>
        </p:nvGrpSpPr>
        <p:grpSpPr>
          <a:xfrm>
            <a:off x="6637579" y="738724"/>
            <a:ext cx="1875399" cy="1329011"/>
            <a:chOff x="6637579" y="795230"/>
            <a:chExt cx="1875399" cy="1329011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839CB7E-8A8F-551D-F347-4EE11015ED2F}"/>
                </a:ext>
              </a:extLst>
            </p:cNvPr>
            <p:cNvSpPr/>
            <p:nvPr/>
          </p:nvSpPr>
          <p:spPr>
            <a:xfrm>
              <a:off x="8114373" y="866979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E8D68F36-CB06-DD95-6F63-788719E9E326}"/>
                </a:ext>
              </a:extLst>
            </p:cNvPr>
            <p:cNvSpPr/>
            <p:nvPr/>
          </p:nvSpPr>
          <p:spPr>
            <a:xfrm>
              <a:off x="7929057" y="795230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062C2C0-CA78-FEB0-DA6B-6B6D9167D23A}"/>
                </a:ext>
              </a:extLst>
            </p:cNvPr>
            <p:cNvSpPr/>
            <p:nvPr/>
          </p:nvSpPr>
          <p:spPr>
            <a:xfrm>
              <a:off x="7774164" y="913351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02A5FD2-AF3B-E7B4-00B3-C02EF92ED417}"/>
                </a:ext>
              </a:extLst>
            </p:cNvPr>
            <p:cNvSpPr/>
            <p:nvPr/>
          </p:nvSpPr>
          <p:spPr>
            <a:xfrm>
              <a:off x="7622818" y="1007513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591446A-AF94-BCB4-9C8D-CCFB23C13881}"/>
                </a:ext>
              </a:extLst>
            </p:cNvPr>
            <p:cNvSpPr/>
            <p:nvPr/>
          </p:nvSpPr>
          <p:spPr>
            <a:xfrm>
              <a:off x="7525001" y="1944241"/>
              <a:ext cx="180000" cy="1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22A4270-1B74-DCF5-8D28-D983E941F230}"/>
                </a:ext>
              </a:extLst>
            </p:cNvPr>
            <p:cNvSpPr/>
            <p:nvPr/>
          </p:nvSpPr>
          <p:spPr>
            <a:xfrm>
              <a:off x="7856885" y="1944241"/>
              <a:ext cx="180000" cy="180000"/>
            </a:xfrm>
            <a:prstGeom prst="ellipse">
              <a:avLst/>
            </a:prstGeom>
            <a:solidFill>
              <a:srgbClr val="DDED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09BD9E9-48E2-3386-37CC-625BB812C8CA}"/>
                </a:ext>
              </a:extLst>
            </p:cNvPr>
            <p:cNvSpPr/>
            <p:nvPr/>
          </p:nvSpPr>
          <p:spPr>
            <a:xfrm>
              <a:off x="8199057" y="1832042"/>
              <a:ext cx="180000" cy="180000"/>
            </a:xfrm>
            <a:prstGeom prst="ellipse">
              <a:avLst/>
            </a:prstGeom>
            <a:solidFill>
              <a:srgbClr val="DDED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C498D1A-C103-F31A-664E-D907D519BBAD}"/>
                </a:ext>
              </a:extLst>
            </p:cNvPr>
            <p:cNvSpPr/>
            <p:nvPr/>
          </p:nvSpPr>
          <p:spPr>
            <a:xfrm>
              <a:off x="8029306" y="1921132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9A27CDD-B9CA-70FD-8ED5-A36FF3794B2F}"/>
                </a:ext>
              </a:extLst>
            </p:cNvPr>
            <p:cNvSpPr/>
            <p:nvPr/>
          </p:nvSpPr>
          <p:spPr>
            <a:xfrm>
              <a:off x="7387645" y="1831132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9302E36-EEFA-8551-88B3-49D841A7A9D2}"/>
                </a:ext>
              </a:extLst>
            </p:cNvPr>
            <p:cNvSpPr/>
            <p:nvPr/>
          </p:nvSpPr>
          <p:spPr>
            <a:xfrm>
              <a:off x="7696543" y="1518876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B997B42B-DE2C-A4DF-4B56-C1B7FC5BC259}"/>
                </a:ext>
              </a:extLst>
            </p:cNvPr>
            <p:cNvSpPr/>
            <p:nvPr/>
          </p:nvSpPr>
          <p:spPr>
            <a:xfrm>
              <a:off x="7496580" y="1155960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3EA45E0A-98E2-3B43-513E-7C950C9F0B58}"/>
                </a:ext>
              </a:extLst>
            </p:cNvPr>
            <p:cNvSpPr/>
            <p:nvPr/>
          </p:nvSpPr>
          <p:spPr>
            <a:xfrm>
              <a:off x="7391436" y="1296053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64AD9F01-CAA9-7718-0B86-03BC5C9FBCF9}"/>
                </a:ext>
              </a:extLst>
            </p:cNvPr>
            <p:cNvSpPr/>
            <p:nvPr/>
          </p:nvSpPr>
          <p:spPr>
            <a:xfrm>
              <a:off x="7511260" y="1438231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D909EDD8-DB3E-8535-98FD-BFCACDF4791D}"/>
                </a:ext>
              </a:extLst>
            </p:cNvPr>
            <p:cNvSpPr/>
            <p:nvPr/>
          </p:nvSpPr>
          <p:spPr>
            <a:xfrm>
              <a:off x="7856885" y="1449762"/>
              <a:ext cx="180000" cy="1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7DE18603-9F4D-0943-6BEF-A59E4AD1089A}"/>
                </a:ext>
              </a:extLst>
            </p:cNvPr>
            <p:cNvSpPr/>
            <p:nvPr/>
          </p:nvSpPr>
          <p:spPr>
            <a:xfrm>
              <a:off x="8019057" y="1349005"/>
              <a:ext cx="180000" cy="1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98336AA9-685E-A5B6-D1F1-1D671F1D718B}"/>
                </a:ext>
              </a:extLst>
            </p:cNvPr>
            <p:cNvSpPr/>
            <p:nvPr/>
          </p:nvSpPr>
          <p:spPr>
            <a:xfrm>
              <a:off x="8317203" y="1529607"/>
              <a:ext cx="180000" cy="180000"/>
            </a:xfrm>
            <a:prstGeom prst="ellipse">
              <a:avLst/>
            </a:prstGeom>
            <a:solidFill>
              <a:srgbClr val="DDED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EB24E311-9BA6-8A3A-C86D-31351E444647}"/>
                </a:ext>
              </a:extLst>
            </p:cNvPr>
            <p:cNvSpPr/>
            <p:nvPr/>
          </p:nvSpPr>
          <p:spPr>
            <a:xfrm>
              <a:off x="7217728" y="1912100"/>
              <a:ext cx="180000" cy="180000"/>
            </a:xfrm>
            <a:prstGeom prst="ellipse">
              <a:avLst/>
            </a:prstGeom>
            <a:solidFill>
              <a:srgbClr val="DDED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4FA863FB-B43F-133D-5F1B-7058C8DAEB46}"/>
                </a:ext>
              </a:extLst>
            </p:cNvPr>
            <p:cNvSpPr/>
            <p:nvPr/>
          </p:nvSpPr>
          <p:spPr>
            <a:xfrm>
              <a:off x="8199057" y="1392421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F5E33A16-8BF8-F553-898B-F275EDD36BCF}"/>
                </a:ext>
              </a:extLst>
            </p:cNvPr>
            <p:cNvSpPr/>
            <p:nvPr/>
          </p:nvSpPr>
          <p:spPr>
            <a:xfrm>
              <a:off x="8332978" y="1698876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763DD128-3DE4-D928-3517-56729F92BAB1}"/>
                </a:ext>
              </a:extLst>
            </p:cNvPr>
            <p:cNvSpPr/>
            <p:nvPr/>
          </p:nvSpPr>
          <p:spPr>
            <a:xfrm>
              <a:off x="7087558" y="1788876"/>
              <a:ext cx="180000" cy="180000"/>
            </a:xfrm>
            <a:prstGeom prst="ellipse">
              <a:avLst/>
            </a:prstGeom>
            <a:solidFill>
              <a:srgbClr val="DDED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B85F3E1A-44F6-B1B4-215B-5703D9A85D7F}"/>
                </a:ext>
              </a:extLst>
            </p:cNvPr>
            <p:cNvSpPr/>
            <p:nvPr/>
          </p:nvSpPr>
          <p:spPr>
            <a:xfrm>
              <a:off x="7031436" y="1609756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277D6DF6-4800-A885-2557-F4133A6D0922}"/>
                </a:ext>
              </a:extLst>
            </p:cNvPr>
            <p:cNvSpPr/>
            <p:nvPr/>
          </p:nvSpPr>
          <p:spPr>
            <a:xfrm>
              <a:off x="6895382" y="1472041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9989F55A-3CD9-890E-D3E6-FF618A163208}"/>
                </a:ext>
              </a:extLst>
            </p:cNvPr>
            <p:cNvSpPr/>
            <p:nvPr/>
          </p:nvSpPr>
          <p:spPr>
            <a:xfrm>
              <a:off x="6711277" y="1472041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13C245F5-D28B-F39D-95FA-0CA7FA4428EB}"/>
                </a:ext>
              </a:extLst>
            </p:cNvPr>
            <p:cNvSpPr/>
            <p:nvPr/>
          </p:nvSpPr>
          <p:spPr>
            <a:xfrm>
              <a:off x="6637579" y="1652042"/>
              <a:ext cx="180000" cy="18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6FBF45E8-98DF-B4CA-E568-27CD4842B98C}"/>
                </a:ext>
              </a:extLst>
            </p:cNvPr>
            <p:cNvSpPr/>
            <p:nvPr/>
          </p:nvSpPr>
          <p:spPr>
            <a:xfrm>
              <a:off x="6674935" y="1863761"/>
              <a:ext cx="180000" cy="1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C669EAB8-0670-8EE1-F116-5C5134C89D8D}"/>
                </a:ext>
              </a:extLst>
            </p:cNvPr>
            <p:cNvCxnSpPr>
              <a:cxnSpLocks/>
              <a:stCxn id="23" idx="0"/>
              <a:endCxn id="62" idx="4"/>
            </p:cNvCxnSpPr>
            <p:nvPr/>
          </p:nvCxnSpPr>
          <p:spPr>
            <a:xfrm flipV="1">
              <a:off x="8109057" y="1271408"/>
              <a:ext cx="0" cy="77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2A7338E4-2315-C0E0-A59A-B6636B08DB3B}"/>
                </a:ext>
              </a:extLst>
            </p:cNvPr>
            <p:cNvSpPr/>
            <p:nvPr/>
          </p:nvSpPr>
          <p:spPr>
            <a:xfrm>
              <a:off x="8019057" y="1091408"/>
              <a:ext cx="180000" cy="18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2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F6568-4B5B-B243-B6C5-566687785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09" y="163774"/>
            <a:ext cx="8354382" cy="351880"/>
          </a:xfrm>
        </p:spPr>
        <p:txBody>
          <a:bodyPr anchor="t" anchorCtr="0"/>
          <a:lstStyle/>
          <a:p>
            <a:r>
              <a:rPr lang="en-US" dirty="0">
                <a:solidFill>
                  <a:srgbClr val="26547C"/>
                </a:solidFill>
              </a:rPr>
              <a:t>Application of convolutional networks for the prediction of PPIs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F2AC08-01D2-3947-8C94-CAF0C7D5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14th June 2024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692396-5F43-8648-BF1D-98809758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Helmholtz AI conference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78DC23-EB88-0349-A47C-3440BC00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33038FF-F329-BAE2-AB6D-D361227A3386}"/>
              </a:ext>
            </a:extLst>
          </p:cNvPr>
          <p:cNvSpPr/>
          <p:nvPr/>
        </p:nvSpPr>
        <p:spPr>
          <a:xfrm>
            <a:off x="436318" y="712265"/>
            <a:ext cx="1368737" cy="2499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Sequence 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40CD4C3-3193-B2CA-6C41-F8F73CC39C77}"/>
              </a:ext>
            </a:extLst>
          </p:cNvPr>
          <p:cNvSpPr/>
          <p:nvPr/>
        </p:nvSpPr>
        <p:spPr>
          <a:xfrm>
            <a:off x="2291683" y="708471"/>
            <a:ext cx="1368737" cy="2499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Sequence 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42244E3-38D5-93CB-84DB-E7108C196C88}"/>
              </a:ext>
            </a:extLst>
          </p:cNvPr>
          <p:cNvSpPr/>
          <p:nvPr/>
        </p:nvSpPr>
        <p:spPr>
          <a:xfrm>
            <a:off x="436317" y="1291540"/>
            <a:ext cx="3224103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Embedding layer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3222F68-93CD-6BA1-6753-6D10E4C27121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1120687" y="962224"/>
            <a:ext cx="927682" cy="329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9A3742E-ED37-D534-AA4A-49A12E267FD6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2048369" y="958431"/>
            <a:ext cx="927683" cy="333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40C711C6-44EF-9939-E040-480BCBD3FE45}"/>
              </a:ext>
            </a:extLst>
          </p:cNvPr>
          <p:cNvSpPr/>
          <p:nvPr/>
        </p:nvSpPr>
        <p:spPr>
          <a:xfrm>
            <a:off x="436314" y="1838223"/>
            <a:ext cx="3224103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Convolutional layers with max pooling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71BF0EC1-2458-CD3C-5FB3-EE308496ED3D}"/>
              </a:ext>
            </a:extLst>
          </p:cNvPr>
          <p:cNvSpPr/>
          <p:nvPr/>
        </p:nvSpPr>
        <p:spPr>
          <a:xfrm>
            <a:off x="436313" y="2290640"/>
            <a:ext cx="3224103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Merging layer</a:t>
            </a:r>
          </a:p>
        </p:txBody>
      </p: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3DF9938D-03A9-7A6F-3EEC-CD7665D25CD1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 flipH="1">
            <a:off x="2048366" y="1543540"/>
            <a:ext cx="3" cy="294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6" name="Rechteck 1035">
            <a:extLst>
              <a:ext uri="{FF2B5EF4-FFF2-40B4-BE49-F238E27FC236}">
                <a16:creationId xmlns:a16="http://schemas.microsoft.com/office/drawing/2014/main" id="{2AB27767-D2D8-A846-32B3-031DAAA1061E}"/>
              </a:ext>
            </a:extLst>
          </p:cNvPr>
          <p:cNvSpPr/>
          <p:nvPr/>
        </p:nvSpPr>
        <p:spPr>
          <a:xfrm>
            <a:off x="436312" y="2873442"/>
            <a:ext cx="3224103" cy="7456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Dense Neural Network</a:t>
            </a:r>
          </a:p>
        </p:txBody>
      </p:sp>
      <p:sp>
        <p:nvSpPr>
          <p:cNvPr id="1043" name="Rechteck 1042">
            <a:extLst>
              <a:ext uri="{FF2B5EF4-FFF2-40B4-BE49-F238E27FC236}">
                <a16:creationId xmlns:a16="http://schemas.microsoft.com/office/drawing/2014/main" id="{65CBBDB2-8605-730A-2EEC-1A14A0134BB3}"/>
              </a:ext>
            </a:extLst>
          </p:cNvPr>
          <p:cNvSpPr/>
          <p:nvPr/>
        </p:nvSpPr>
        <p:spPr>
          <a:xfrm>
            <a:off x="436312" y="3908597"/>
            <a:ext cx="3224103" cy="3483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Output layer</a:t>
            </a:r>
          </a:p>
        </p:txBody>
      </p:sp>
      <p:cxnSp>
        <p:nvCxnSpPr>
          <p:cNvPr id="1048" name="Gerade Verbindung mit Pfeil 1047">
            <a:extLst>
              <a:ext uri="{FF2B5EF4-FFF2-40B4-BE49-F238E27FC236}">
                <a16:creationId xmlns:a16="http://schemas.microsoft.com/office/drawing/2014/main" id="{BDB6FA6E-978F-1911-1043-B4BB563C27E2}"/>
              </a:ext>
            </a:extLst>
          </p:cNvPr>
          <p:cNvCxnSpPr>
            <a:cxnSpLocks/>
            <a:stCxn id="51" idx="2"/>
            <a:endCxn id="1036" idx="0"/>
          </p:cNvCxnSpPr>
          <p:nvPr/>
        </p:nvCxnSpPr>
        <p:spPr>
          <a:xfrm flipH="1">
            <a:off x="2048364" y="2542640"/>
            <a:ext cx="1" cy="330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2" name="Gerade Verbindung mit Pfeil 1051">
            <a:extLst>
              <a:ext uri="{FF2B5EF4-FFF2-40B4-BE49-F238E27FC236}">
                <a16:creationId xmlns:a16="http://schemas.microsoft.com/office/drawing/2014/main" id="{5EB0168A-B3EE-8844-11DD-90376D8631E9}"/>
              </a:ext>
            </a:extLst>
          </p:cNvPr>
          <p:cNvCxnSpPr>
            <a:cxnSpLocks/>
            <a:stCxn id="1036" idx="2"/>
            <a:endCxn id="1043" idx="0"/>
          </p:cNvCxnSpPr>
          <p:nvPr/>
        </p:nvCxnSpPr>
        <p:spPr>
          <a:xfrm>
            <a:off x="2048364" y="3619056"/>
            <a:ext cx="0" cy="289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4" name="Textfeld 1053">
            <a:extLst>
              <a:ext uri="{FF2B5EF4-FFF2-40B4-BE49-F238E27FC236}">
                <a16:creationId xmlns:a16="http://schemas.microsoft.com/office/drawing/2014/main" id="{D4A26F74-46AB-1401-0C1D-3E256BA16673}"/>
              </a:ext>
            </a:extLst>
          </p:cNvPr>
          <p:cNvSpPr txBox="1"/>
          <p:nvPr/>
        </p:nvSpPr>
        <p:spPr>
          <a:xfrm>
            <a:off x="10385296" y="922366"/>
            <a:ext cx="765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N = 1024</a:t>
            </a:r>
          </a:p>
        </p:txBody>
      </p:sp>
      <p:sp>
        <p:nvSpPr>
          <p:cNvPr id="1056" name="Textfeld 1055">
            <a:extLst>
              <a:ext uri="{FF2B5EF4-FFF2-40B4-BE49-F238E27FC236}">
                <a16:creationId xmlns:a16="http://schemas.microsoft.com/office/drawing/2014/main" id="{FB5D1936-682D-5363-813D-61298A92331E}"/>
              </a:ext>
            </a:extLst>
          </p:cNvPr>
          <p:cNvSpPr txBox="1"/>
          <p:nvPr/>
        </p:nvSpPr>
        <p:spPr>
          <a:xfrm>
            <a:off x="10385296" y="1580955"/>
            <a:ext cx="765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N = 1024</a:t>
            </a:r>
          </a:p>
        </p:txBody>
      </p:sp>
      <p:sp>
        <p:nvSpPr>
          <p:cNvPr id="1057" name="Textfeld 1056">
            <a:extLst>
              <a:ext uri="{FF2B5EF4-FFF2-40B4-BE49-F238E27FC236}">
                <a16:creationId xmlns:a16="http://schemas.microsoft.com/office/drawing/2014/main" id="{1A16BC26-EA6F-6098-539B-3F6AD9790699}"/>
              </a:ext>
            </a:extLst>
          </p:cNvPr>
          <p:cNvSpPr txBox="1"/>
          <p:nvPr/>
        </p:nvSpPr>
        <p:spPr>
          <a:xfrm>
            <a:off x="10388642" y="2245145"/>
            <a:ext cx="765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N = 1024</a:t>
            </a:r>
          </a:p>
        </p:txBody>
      </p:sp>
      <p:sp>
        <p:nvSpPr>
          <p:cNvPr id="1059" name="Textfeld 1058">
            <a:extLst>
              <a:ext uri="{FF2B5EF4-FFF2-40B4-BE49-F238E27FC236}">
                <a16:creationId xmlns:a16="http://schemas.microsoft.com/office/drawing/2014/main" id="{FC108668-BC1E-F119-767F-1CB54201BFCF}"/>
              </a:ext>
            </a:extLst>
          </p:cNvPr>
          <p:cNvSpPr txBox="1"/>
          <p:nvPr/>
        </p:nvSpPr>
        <p:spPr>
          <a:xfrm>
            <a:off x="10377056" y="2962497"/>
            <a:ext cx="765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N = 1024</a:t>
            </a:r>
          </a:p>
        </p:txBody>
      </p:sp>
      <p:sp>
        <p:nvSpPr>
          <p:cNvPr id="1060" name="Textfeld 1059">
            <a:extLst>
              <a:ext uri="{FF2B5EF4-FFF2-40B4-BE49-F238E27FC236}">
                <a16:creationId xmlns:a16="http://schemas.microsoft.com/office/drawing/2014/main" id="{0C2A90B7-2453-B42C-7DBC-CD508D49A6B5}"/>
              </a:ext>
            </a:extLst>
          </p:cNvPr>
          <p:cNvSpPr txBox="1"/>
          <p:nvPr/>
        </p:nvSpPr>
        <p:spPr>
          <a:xfrm>
            <a:off x="10372013" y="3545194"/>
            <a:ext cx="765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N = 2</a:t>
            </a:r>
          </a:p>
        </p:txBody>
      </p:sp>
      <p:sp>
        <p:nvSpPr>
          <p:cNvPr id="1061" name="Textfeld 1060">
            <a:extLst>
              <a:ext uri="{FF2B5EF4-FFF2-40B4-BE49-F238E27FC236}">
                <a16:creationId xmlns:a16="http://schemas.microsoft.com/office/drawing/2014/main" id="{AA78EBF2-D762-598D-106D-984BE1A3EF5D}"/>
              </a:ext>
            </a:extLst>
          </p:cNvPr>
          <p:cNvSpPr txBox="1"/>
          <p:nvPr/>
        </p:nvSpPr>
        <p:spPr>
          <a:xfrm>
            <a:off x="395288" y="4340798"/>
            <a:ext cx="258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Total parameters: </a:t>
            </a:r>
            <a:r>
              <a:rPr lang="en-GB" sz="1200" dirty="0"/>
              <a:t>10,761,153</a:t>
            </a:r>
          </a:p>
          <a:p>
            <a:r>
              <a:rPr lang="en-GB" sz="1200" b="1" dirty="0"/>
              <a:t>Trainable parameters: </a:t>
            </a:r>
            <a:r>
              <a:rPr lang="en-GB" sz="1200" dirty="0"/>
              <a:t>10,761,153</a:t>
            </a:r>
          </a:p>
        </p:txBody>
      </p:sp>
      <p:cxnSp>
        <p:nvCxnSpPr>
          <p:cNvPr id="1085" name="Gerade Verbindung mit Pfeil 1084">
            <a:extLst>
              <a:ext uri="{FF2B5EF4-FFF2-40B4-BE49-F238E27FC236}">
                <a16:creationId xmlns:a16="http://schemas.microsoft.com/office/drawing/2014/main" id="{F816D93D-D86C-0C76-EFCD-DDBB0222046B}"/>
              </a:ext>
            </a:extLst>
          </p:cNvPr>
          <p:cNvCxnSpPr>
            <a:cxnSpLocks/>
            <a:stCxn id="13" idx="2"/>
            <a:endCxn id="51" idx="0"/>
          </p:cNvCxnSpPr>
          <p:nvPr/>
        </p:nvCxnSpPr>
        <p:spPr>
          <a:xfrm flipH="1">
            <a:off x="2048365" y="2090223"/>
            <a:ext cx="1" cy="200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96" name="Tabelle 6">
            <a:extLst>
              <a:ext uri="{FF2B5EF4-FFF2-40B4-BE49-F238E27FC236}">
                <a16:creationId xmlns:a16="http://schemas.microsoft.com/office/drawing/2014/main" id="{0B0109C4-2E01-ABED-D305-7E127B215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61690"/>
              </p:ext>
            </p:extLst>
          </p:nvPr>
        </p:nvGraphicFramePr>
        <p:xfrm>
          <a:off x="4230624" y="1482920"/>
          <a:ext cx="4477059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900">
                  <a:extLst>
                    <a:ext uri="{9D8B030D-6E8A-4147-A177-3AD203B41FA5}">
                      <a16:colId xmlns:a16="http://schemas.microsoft.com/office/drawing/2014/main" val="3203102626"/>
                    </a:ext>
                  </a:extLst>
                </a:gridCol>
                <a:gridCol w="1365806">
                  <a:extLst>
                    <a:ext uri="{9D8B030D-6E8A-4147-A177-3AD203B41FA5}">
                      <a16:colId xmlns:a16="http://schemas.microsoft.com/office/drawing/2014/main" val="148035118"/>
                    </a:ext>
                  </a:extLst>
                </a:gridCol>
                <a:gridCol w="1492353">
                  <a:extLst>
                    <a:ext uri="{9D8B030D-6E8A-4147-A177-3AD203B41FA5}">
                      <a16:colId xmlns:a16="http://schemas.microsoft.com/office/drawing/2014/main" val="262811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Data set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Accuracy [%]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Loss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17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Traning 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99.98%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0.0082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818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Non redundant test 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99.99 %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0.0083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3103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HIPPIE database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91.09%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0.0373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93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16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F6568-4B5B-B243-B6C5-566687785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09" y="163774"/>
            <a:ext cx="8354382" cy="351880"/>
          </a:xfrm>
        </p:spPr>
        <p:txBody>
          <a:bodyPr anchor="t" anchorCtr="0"/>
          <a:lstStyle/>
          <a:p>
            <a:r>
              <a:rPr lang="en-US" dirty="0">
                <a:solidFill>
                  <a:srgbClr val="26547C"/>
                </a:solidFill>
              </a:rPr>
              <a:t>Number of predicted interactors correlate with protein localisation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F2AC08-01D2-3947-8C94-CAF0C7D5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14th June 2024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692396-5F43-8648-BF1D-98809758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Helmholtz AI conference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78DC23-EB88-0349-A47C-3440BC00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54" name="Textfeld 1053">
            <a:extLst>
              <a:ext uri="{FF2B5EF4-FFF2-40B4-BE49-F238E27FC236}">
                <a16:creationId xmlns:a16="http://schemas.microsoft.com/office/drawing/2014/main" id="{D4A26F74-46AB-1401-0C1D-3E256BA16673}"/>
              </a:ext>
            </a:extLst>
          </p:cNvPr>
          <p:cNvSpPr txBox="1"/>
          <p:nvPr/>
        </p:nvSpPr>
        <p:spPr>
          <a:xfrm>
            <a:off x="10385296" y="922366"/>
            <a:ext cx="765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N = 1024</a:t>
            </a:r>
          </a:p>
        </p:txBody>
      </p:sp>
      <p:sp>
        <p:nvSpPr>
          <p:cNvPr id="1056" name="Textfeld 1055">
            <a:extLst>
              <a:ext uri="{FF2B5EF4-FFF2-40B4-BE49-F238E27FC236}">
                <a16:creationId xmlns:a16="http://schemas.microsoft.com/office/drawing/2014/main" id="{FB5D1936-682D-5363-813D-61298A92331E}"/>
              </a:ext>
            </a:extLst>
          </p:cNvPr>
          <p:cNvSpPr txBox="1"/>
          <p:nvPr/>
        </p:nvSpPr>
        <p:spPr>
          <a:xfrm>
            <a:off x="10385296" y="1580955"/>
            <a:ext cx="765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N = 1024</a:t>
            </a:r>
          </a:p>
        </p:txBody>
      </p:sp>
      <p:sp>
        <p:nvSpPr>
          <p:cNvPr id="1057" name="Textfeld 1056">
            <a:extLst>
              <a:ext uri="{FF2B5EF4-FFF2-40B4-BE49-F238E27FC236}">
                <a16:creationId xmlns:a16="http://schemas.microsoft.com/office/drawing/2014/main" id="{1A16BC26-EA6F-6098-539B-3F6AD9790699}"/>
              </a:ext>
            </a:extLst>
          </p:cNvPr>
          <p:cNvSpPr txBox="1"/>
          <p:nvPr/>
        </p:nvSpPr>
        <p:spPr>
          <a:xfrm>
            <a:off x="10388642" y="2245145"/>
            <a:ext cx="765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N = 1024</a:t>
            </a:r>
          </a:p>
        </p:txBody>
      </p:sp>
      <p:sp>
        <p:nvSpPr>
          <p:cNvPr id="1059" name="Textfeld 1058">
            <a:extLst>
              <a:ext uri="{FF2B5EF4-FFF2-40B4-BE49-F238E27FC236}">
                <a16:creationId xmlns:a16="http://schemas.microsoft.com/office/drawing/2014/main" id="{FC108668-BC1E-F119-767F-1CB54201BFCF}"/>
              </a:ext>
            </a:extLst>
          </p:cNvPr>
          <p:cNvSpPr txBox="1"/>
          <p:nvPr/>
        </p:nvSpPr>
        <p:spPr>
          <a:xfrm>
            <a:off x="10377056" y="2962497"/>
            <a:ext cx="765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N = 1024</a:t>
            </a:r>
          </a:p>
        </p:txBody>
      </p:sp>
      <p:sp>
        <p:nvSpPr>
          <p:cNvPr id="1060" name="Textfeld 1059">
            <a:extLst>
              <a:ext uri="{FF2B5EF4-FFF2-40B4-BE49-F238E27FC236}">
                <a16:creationId xmlns:a16="http://schemas.microsoft.com/office/drawing/2014/main" id="{0C2A90B7-2453-B42C-7DBC-CD508D49A6B5}"/>
              </a:ext>
            </a:extLst>
          </p:cNvPr>
          <p:cNvSpPr txBox="1"/>
          <p:nvPr/>
        </p:nvSpPr>
        <p:spPr>
          <a:xfrm>
            <a:off x="10372013" y="3545194"/>
            <a:ext cx="765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N = 2</a:t>
            </a:r>
          </a:p>
        </p:txBody>
      </p:sp>
      <p:graphicFrame>
        <p:nvGraphicFramePr>
          <p:cNvPr id="1097" name="Tabelle 6">
            <a:extLst>
              <a:ext uri="{FF2B5EF4-FFF2-40B4-BE49-F238E27FC236}">
                <a16:creationId xmlns:a16="http://schemas.microsoft.com/office/drawing/2014/main" id="{60A4DE33-C3F8-7AE5-69CC-D5B49D8F8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758951"/>
              </p:ext>
            </p:extLst>
          </p:nvPr>
        </p:nvGraphicFramePr>
        <p:xfrm>
          <a:off x="395288" y="1556051"/>
          <a:ext cx="4477059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735">
                  <a:extLst>
                    <a:ext uri="{9D8B030D-6E8A-4147-A177-3AD203B41FA5}">
                      <a16:colId xmlns:a16="http://schemas.microsoft.com/office/drawing/2014/main" val="3203102626"/>
                    </a:ext>
                  </a:extLst>
                </a:gridCol>
                <a:gridCol w="1944547">
                  <a:extLst>
                    <a:ext uri="{9D8B030D-6E8A-4147-A177-3AD203B41FA5}">
                      <a16:colId xmlns:a16="http://schemas.microsoft.com/office/drawing/2014/main" val="148035118"/>
                    </a:ext>
                  </a:extLst>
                </a:gridCol>
                <a:gridCol w="1686777">
                  <a:extLst>
                    <a:ext uri="{9D8B030D-6E8A-4147-A177-3AD203B41FA5}">
                      <a16:colId xmlns:a16="http://schemas.microsoft.com/office/drawing/2014/main" val="262811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Protein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Localisation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Number of predicted interactor (P &gt; 0.95)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17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Histone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Nuclear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351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818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HAP40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Cytoplasmic &amp; Nuclear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3103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HTT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Cytoplasmic &amp; Nuclear &amp; Endosomal &amp; Golgi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939938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637621C-CBCF-AA2A-0495-2E22DF632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4" t="7089"/>
          <a:stretch/>
        </p:blipFill>
        <p:spPr bwMode="auto">
          <a:xfrm>
            <a:off x="5677705" y="2927897"/>
            <a:ext cx="2520000" cy="184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6A45F73-AF0A-242E-6D71-39F370F6F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2" r="52637" b="2664"/>
          <a:stretch/>
        </p:blipFill>
        <p:spPr bwMode="auto">
          <a:xfrm>
            <a:off x="5677705" y="922366"/>
            <a:ext cx="2520000" cy="15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AB3C992-5B84-9EC9-BE35-735290ACE9DD}"/>
              </a:ext>
            </a:extLst>
          </p:cNvPr>
          <p:cNvSpPr txBox="1"/>
          <p:nvPr/>
        </p:nvSpPr>
        <p:spPr>
          <a:xfrm>
            <a:off x="5677705" y="583812"/>
            <a:ext cx="252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/>
              <a:t>Probability distribution of HAP40 interactors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BAF0E1E-7574-D154-E8B6-198885C71AF4}"/>
              </a:ext>
            </a:extLst>
          </p:cNvPr>
          <p:cNvSpPr txBox="1"/>
          <p:nvPr/>
        </p:nvSpPr>
        <p:spPr>
          <a:xfrm>
            <a:off x="5677705" y="2616805"/>
            <a:ext cx="252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/>
              <a:t>Probability distribution of HTT interactors</a:t>
            </a:r>
          </a:p>
        </p:txBody>
      </p:sp>
    </p:spTree>
    <p:extLst>
      <p:ext uri="{BB962C8B-B14F-4D97-AF65-F5344CB8AC3E}">
        <p14:creationId xmlns:p14="http://schemas.microsoft.com/office/powerpoint/2010/main" val="203728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F6568-4B5B-B243-B6C5-566687785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238" y="303214"/>
            <a:ext cx="8371524" cy="351880"/>
          </a:xfrm>
        </p:spPr>
        <p:txBody>
          <a:bodyPr anchor="t" anchorCtr="0"/>
          <a:lstStyle/>
          <a:p>
            <a:r>
              <a:rPr lang="en-US" dirty="0">
                <a:solidFill>
                  <a:srgbClr val="26547C"/>
                </a:solidFill>
              </a:rPr>
              <a:t>Limitations of current models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F2AC08-01D2-3947-8C94-CAF0C7D5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14th June 2024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692396-5F43-8648-BF1D-98809758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Helmholtz AI conference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78DC23-EB88-0349-A47C-3440BC00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6</a:t>
            </a:fld>
            <a:endParaRPr lang="de-DE" dirty="0"/>
          </a:p>
        </p:txBody>
      </p:sp>
      <p:cxnSp>
        <p:nvCxnSpPr>
          <p:cNvPr id="1053" name="Gerader Verbinder 1052">
            <a:extLst>
              <a:ext uri="{FF2B5EF4-FFF2-40B4-BE49-F238E27FC236}">
                <a16:creationId xmlns:a16="http://schemas.microsoft.com/office/drawing/2014/main" id="{A7FA2824-C4CC-D23E-9B03-691F1BADC7B7}"/>
              </a:ext>
            </a:extLst>
          </p:cNvPr>
          <p:cNvCxnSpPr>
            <a:cxnSpLocks/>
          </p:cNvCxnSpPr>
          <p:nvPr/>
        </p:nvCxnSpPr>
        <p:spPr>
          <a:xfrm flipV="1">
            <a:off x="7935723" y="1714636"/>
            <a:ext cx="0" cy="775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7CBF5B5-A1B8-C8F9-1194-4196F3497011}"/>
              </a:ext>
            </a:extLst>
          </p:cNvPr>
          <p:cNvSpPr txBox="1">
            <a:spLocks/>
          </p:cNvSpPr>
          <p:nvPr/>
        </p:nvSpPr>
        <p:spPr>
          <a:xfrm>
            <a:off x="222425" y="790831"/>
            <a:ext cx="8485259" cy="381306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26547C"/>
              </a:buClr>
              <a:buFont typeface="Wingdings" pitchFamily="2" charset="2"/>
              <a:buChar char="§"/>
              <a:defRPr sz="16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dirty="0"/>
              <a:t>Inadequate training data and test data of current models: </a:t>
            </a:r>
            <a:r>
              <a:rPr lang="en-US" sz="1600" dirty="0"/>
              <a:t>Current models use proteins localized to different compartments as non-interacting proteins, leading to shortcut learning.</a:t>
            </a:r>
          </a:p>
          <a:p>
            <a:r>
              <a:rPr lang="en-US" sz="1600" b="1" dirty="0"/>
              <a:t>Exclusive use of protein sequence data: </a:t>
            </a:r>
            <a:r>
              <a:rPr lang="en-US" sz="1600" dirty="0"/>
              <a:t>Neglects important information from protein domains and other structural features.</a:t>
            </a:r>
          </a:p>
          <a:p>
            <a:r>
              <a:rPr lang="en-US" sz="1600" b="1" dirty="0"/>
              <a:t>Lack of Uncertainty Information</a:t>
            </a:r>
          </a:p>
          <a:p>
            <a:pPr lvl="1" algn="just"/>
            <a:r>
              <a:rPr lang="en-US" sz="1600" b="1" dirty="0"/>
              <a:t>Epistemic Uncertainty: </a:t>
            </a:r>
            <a:r>
              <a:rPr lang="en-US" sz="1600" dirty="0"/>
              <a:t>Is the training data sufficient? Is the queried protein too different from other proteins in the training data?</a:t>
            </a:r>
          </a:p>
          <a:p>
            <a:pPr lvl="1"/>
            <a:r>
              <a:rPr lang="en-US" sz="1600" b="1" dirty="0"/>
              <a:t>Aleatoric Uncertainty: </a:t>
            </a:r>
            <a:r>
              <a:rPr lang="en-US" sz="1600" dirty="0"/>
              <a:t>PPI data is noisy due to the low sensitivity and specificity of biochemical methods.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E73585B6-B1E4-74DA-E69B-AE2E728567E3}"/>
              </a:ext>
            </a:extLst>
          </p:cNvPr>
          <p:cNvSpPr/>
          <p:nvPr/>
        </p:nvSpPr>
        <p:spPr>
          <a:xfrm>
            <a:off x="460800" y="4179869"/>
            <a:ext cx="554400" cy="172800"/>
          </a:xfrm>
          <a:prstGeom prst="rightArrow">
            <a:avLst/>
          </a:prstGeom>
          <a:solidFill>
            <a:srgbClr val="26547C"/>
          </a:solidFill>
          <a:ln>
            <a:solidFill>
              <a:srgbClr val="26547C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39DAAD-854E-AC9D-183F-193976F2EA26}"/>
              </a:ext>
            </a:extLst>
          </p:cNvPr>
          <p:cNvSpPr txBox="1"/>
          <p:nvPr/>
        </p:nvSpPr>
        <p:spPr>
          <a:xfrm>
            <a:off x="1149116" y="3895200"/>
            <a:ext cx="753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6547C"/>
                </a:solidFill>
              </a:rPr>
              <a:t>Generation of a novel dataset using comprehensive </a:t>
            </a:r>
            <a:br>
              <a:rPr lang="en-GB" dirty="0">
                <a:solidFill>
                  <a:srgbClr val="26547C"/>
                </a:solidFill>
              </a:rPr>
            </a:br>
            <a:r>
              <a:rPr lang="en-GB" dirty="0">
                <a:solidFill>
                  <a:srgbClr val="26547C"/>
                </a:solidFill>
              </a:rPr>
              <a:t>Yeast-two-hybrid screenings</a:t>
            </a:r>
          </a:p>
        </p:txBody>
      </p:sp>
    </p:spTree>
    <p:extLst>
      <p:ext uri="{BB962C8B-B14F-4D97-AF65-F5344CB8AC3E}">
        <p14:creationId xmlns:p14="http://schemas.microsoft.com/office/powerpoint/2010/main" val="4595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F6568-4B5B-B243-B6C5-566687785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238" y="196712"/>
            <a:ext cx="8321446" cy="351880"/>
          </a:xfrm>
        </p:spPr>
        <p:txBody>
          <a:bodyPr anchor="t" anchorCtr="0"/>
          <a:lstStyle/>
          <a:p>
            <a:r>
              <a:rPr lang="en-US" dirty="0">
                <a:solidFill>
                  <a:srgbClr val="26547C"/>
                </a:solidFill>
              </a:rPr>
              <a:t>Our solution: a Bayesian transformer model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F2AC08-01D2-3947-8C94-CAF0C7D5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14th June 2024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692396-5F43-8648-BF1D-98809758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Helmholtz AI conference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78DC23-EB88-0349-A47C-3440BC00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7</a:t>
            </a:fld>
            <a:endParaRPr lang="de-DE" dirty="0"/>
          </a:p>
        </p:txBody>
      </p:sp>
      <p:cxnSp>
        <p:nvCxnSpPr>
          <p:cNvPr id="1053" name="Gerader Verbinder 1052">
            <a:extLst>
              <a:ext uri="{FF2B5EF4-FFF2-40B4-BE49-F238E27FC236}">
                <a16:creationId xmlns:a16="http://schemas.microsoft.com/office/drawing/2014/main" id="{A7FA2824-C4CC-D23E-9B03-691F1BADC7B7}"/>
              </a:ext>
            </a:extLst>
          </p:cNvPr>
          <p:cNvCxnSpPr>
            <a:cxnSpLocks/>
          </p:cNvCxnSpPr>
          <p:nvPr/>
        </p:nvCxnSpPr>
        <p:spPr>
          <a:xfrm flipV="1">
            <a:off x="7935723" y="1714636"/>
            <a:ext cx="0" cy="775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66296ED3-A8B0-A57C-590B-A6A901B0277F}"/>
              </a:ext>
            </a:extLst>
          </p:cNvPr>
          <p:cNvSpPr/>
          <p:nvPr/>
        </p:nvSpPr>
        <p:spPr>
          <a:xfrm>
            <a:off x="436318" y="712265"/>
            <a:ext cx="1368737" cy="2499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Sequence 1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0ABB1B3-929B-D859-7121-C52F987A59D7}"/>
              </a:ext>
            </a:extLst>
          </p:cNvPr>
          <p:cNvSpPr/>
          <p:nvPr/>
        </p:nvSpPr>
        <p:spPr>
          <a:xfrm>
            <a:off x="2291683" y="708471"/>
            <a:ext cx="1368737" cy="2499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Sequence 2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29B03DD-61AE-BD19-5510-893C2E9E169D}"/>
              </a:ext>
            </a:extLst>
          </p:cNvPr>
          <p:cNvSpPr/>
          <p:nvPr/>
        </p:nvSpPr>
        <p:spPr>
          <a:xfrm>
            <a:off x="436317" y="1291540"/>
            <a:ext cx="3224103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Embedding layer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2EFECD3-D0E6-0EE4-AFA9-3FD3E8F55CD2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1120687" y="962224"/>
            <a:ext cx="927682" cy="329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5276BB9-4F98-9584-E62B-585966936949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2048369" y="958431"/>
            <a:ext cx="927683" cy="333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AEF75C9E-5A90-3F14-C2E2-29D74BD8BE72}"/>
              </a:ext>
            </a:extLst>
          </p:cNvPr>
          <p:cNvSpPr/>
          <p:nvPr/>
        </p:nvSpPr>
        <p:spPr>
          <a:xfrm>
            <a:off x="436314" y="1838223"/>
            <a:ext cx="3224103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Convolutional layers with max pooling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9BE97C6-55FF-1C48-9567-35517F303E86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flipH="1">
            <a:off x="2048366" y="1543540"/>
            <a:ext cx="3" cy="294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CF06E996-013C-B804-9A62-F89E22EF3926}"/>
              </a:ext>
            </a:extLst>
          </p:cNvPr>
          <p:cNvSpPr/>
          <p:nvPr/>
        </p:nvSpPr>
        <p:spPr>
          <a:xfrm>
            <a:off x="436318" y="2348669"/>
            <a:ext cx="3224103" cy="11948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Mulit-Head-Attention Layers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30152D4-9350-726E-9E15-CAA417A8A05B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2048366" y="2090223"/>
            <a:ext cx="4" cy="25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9CF3462-EC44-7305-18DB-4F66A45AB79A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 flipH="1">
            <a:off x="2048365" y="3543553"/>
            <a:ext cx="5" cy="195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6FFADCDB-924E-F02C-6F2F-7ECA448F509D}"/>
              </a:ext>
            </a:extLst>
          </p:cNvPr>
          <p:cNvSpPr/>
          <p:nvPr/>
        </p:nvSpPr>
        <p:spPr>
          <a:xfrm>
            <a:off x="436313" y="3738907"/>
            <a:ext cx="3224103" cy="4448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Dense Neural Network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6F143888-C7EE-CACA-C149-0F28DBE3CABE}"/>
              </a:ext>
            </a:extLst>
          </p:cNvPr>
          <p:cNvCxnSpPr>
            <a:stCxn id="19" idx="2"/>
          </p:cNvCxnSpPr>
          <p:nvPr/>
        </p:nvCxnSpPr>
        <p:spPr>
          <a:xfrm>
            <a:off x="2048365" y="4183741"/>
            <a:ext cx="5" cy="281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F7983E3C-1C64-F842-67A0-C4737EF790B8}"/>
              </a:ext>
            </a:extLst>
          </p:cNvPr>
          <p:cNvSpPr/>
          <p:nvPr/>
        </p:nvSpPr>
        <p:spPr>
          <a:xfrm>
            <a:off x="436319" y="4492159"/>
            <a:ext cx="3224102" cy="2045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Probability of Interaction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171951EB-F91F-3337-9236-98DA85C81D2F}"/>
              </a:ext>
            </a:extLst>
          </p:cNvPr>
          <p:cNvGrpSpPr/>
          <p:nvPr/>
        </p:nvGrpSpPr>
        <p:grpSpPr>
          <a:xfrm>
            <a:off x="4588099" y="851614"/>
            <a:ext cx="3434667" cy="3640545"/>
            <a:chOff x="4588099" y="773620"/>
            <a:chExt cx="3434667" cy="3640545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0CA36C58-5C37-7EF4-0D16-B071231E71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873" r="68197" b="50872"/>
            <a:stretch/>
          </p:blipFill>
          <p:spPr>
            <a:xfrm>
              <a:off x="4588099" y="773620"/>
              <a:ext cx="3434667" cy="1741225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1D0E37DE-197C-2D27-B640-668BDFE7F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982" t="8873" r="35215" b="50872"/>
            <a:stretch/>
          </p:blipFill>
          <p:spPr>
            <a:xfrm>
              <a:off x="4588099" y="2672940"/>
              <a:ext cx="3434667" cy="1741225"/>
            </a:xfrm>
            <a:prstGeom prst="rect">
              <a:avLst/>
            </a:prstGeom>
          </p:spPr>
        </p:pic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D2E9D642-6A69-F0FD-3F8B-171ABAF7DC14}"/>
              </a:ext>
            </a:extLst>
          </p:cNvPr>
          <p:cNvSpPr/>
          <p:nvPr/>
        </p:nvSpPr>
        <p:spPr>
          <a:xfrm>
            <a:off x="6758692" y="451022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2F89955C-C05C-7918-78C2-0B9D8D4B71BA}"/>
              </a:ext>
            </a:extLst>
          </p:cNvPr>
          <p:cNvSpPr/>
          <p:nvPr/>
        </p:nvSpPr>
        <p:spPr>
          <a:xfrm>
            <a:off x="4845692" y="4504454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160EDA0-E3C7-C406-3914-DE9784C51C58}"/>
              </a:ext>
            </a:extLst>
          </p:cNvPr>
          <p:cNvSpPr txBox="1"/>
          <p:nvPr/>
        </p:nvSpPr>
        <p:spPr>
          <a:xfrm>
            <a:off x="7003954" y="4477220"/>
            <a:ext cx="6700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Epoch 72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FE3407A-6F63-94BE-871F-F679AEBAFFDE}"/>
              </a:ext>
            </a:extLst>
          </p:cNvPr>
          <p:cNvSpPr txBox="1"/>
          <p:nvPr/>
        </p:nvSpPr>
        <p:spPr>
          <a:xfrm>
            <a:off x="5146641" y="4471596"/>
            <a:ext cx="6700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Epoch 31</a:t>
            </a:r>
          </a:p>
        </p:txBody>
      </p:sp>
    </p:spTree>
    <p:extLst>
      <p:ext uri="{BB962C8B-B14F-4D97-AF65-F5344CB8AC3E}">
        <p14:creationId xmlns:p14="http://schemas.microsoft.com/office/powerpoint/2010/main" val="142509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F6568-4B5B-B243-B6C5-566687785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238" y="276758"/>
            <a:ext cx="8371524" cy="351880"/>
          </a:xfrm>
        </p:spPr>
        <p:txBody>
          <a:bodyPr anchor="t" anchorCtr="0"/>
          <a:lstStyle/>
          <a:p>
            <a:r>
              <a:rPr lang="en-US" dirty="0">
                <a:solidFill>
                  <a:srgbClr val="26547C"/>
                </a:solidFill>
              </a:rPr>
              <a:t>Higher aleatoric uncertainty for non-interacting protein pairs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F2AC08-01D2-3947-8C94-CAF0C7D5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14th June 2024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692396-5F43-8648-BF1D-98809758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Helmholtz AI conference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78DC23-EB88-0349-A47C-3440BC00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BFF7B5-CFAE-C3E6-B21F-6B0757F96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" y="914656"/>
            <a:ext cx="546735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3">
            <a:extLst>
              <a:ext uri="{FF2B5EF4-FFF2-40B4-BE49-F238E27FC236}">
                <a16:creationId xmlns:a16="http://schemas.microsoft.com/office/drawing/2014/main" id="{D1DEE8AB-333C-9007-77AE-CF61F8C0DF43}"/>
              </a:ext>
            </a:extLst>
          </p:cNvPr>
          <p:cNvSpPr txBox="1"/>
          <p:nvPr/>
        </p:nvSpPr>
        <p:spPr>
          <a:xfrm>
            <a:off x="5853588" y="900785"/>
            <a:ext cx="3151516" cy="3121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Clr>
                <a:srgbClr val="26547C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Higher aleatoric uncertainty on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samples from the negative class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Clr>
                <a:srgbClr val="26547C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Low correlation between label and protein sequence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Clr>
                <a:srgbClr val="26547C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Limited sensitivity of biochemical approaches leads to many wrong-labelled protein pairs.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344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F6568-4B5B-B243-B6C5-566687785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238" y="276758"/>
            <a:ext cx="8371524" cy="351880"/>
          </a:xfrm>
        </p:spPr>
        <p:txBody>
          <a:bodyPr anchor="t" anchorCtr="0"/>
          <a:lstStyle/>
          <a:p>
            <a:r>
              <a:rPr lang="en-US" dirty="0">
                <a:solidFill>
                  <a:srgbClr val="26547C"/>
                </a:solidFill>
              </a:rPr>
              <a:t>Summary &amp; Outlook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F2AC08-01D2-3947-8C94-CAF0C7D5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14th June 2024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692396-5F43-8648-BF1D-98809758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Helmholtz AI conference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78DC23-EB88-0349-A47C-3440BC00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9</a:t>
            </a:fld>
            <a:endParaRPr lang="de-DE" dirty="0"/>
          </a:p>
        </p:txBody>
      </p:sp>
      <p:cxnSp>
        <p:nvCxnSpPr>
          <p:cNvPr id="1053" name="Gerader Verbinder 1052">
            <a:extLst>
              <a:ext uri="{FF2B5EF4-FFF2-40B4-BE49-F238E27FC236}">
                <a16:creationId xmlns:a16="http://schemas.microsoft.com/office/drawing/2014/main" id="{A7FA2824-C4CC-D23E-9B03-691F1BADC7B7}"/>
              </a:ext>
            </a:extLst>
          </p:cNvPr>
          <p:cNvCxnSpPr>
            <a:cxnSpLocks/>
          </p:cNvCxnSpPr>
          <p:nvPr/>
        </p:nvCxnSpPr>
        <p:spPr>
          <a:xfrm flipV="1">
            <a:off x="7935723" y="1714636"/>
            <a:ext cx="0" cy="775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3">
            <a:extLst>
              <a:ext uri="{FF2B5EF4-FFF2-40B4-BE49-F238E27FC236}">
                <a16:creationId xmlns:a16="http://schemas.microsoft.com/office/drawing/2014/main" id="{D1DEE8AB-333C-9007-77AE-CF61F8C0DF43}"/>
              </a:ext>
            </a:extLst>
          </p:cNvPr>
          <p:cNvSpPr txBox="1"/>
          <p:nvPr/>
        </p:nvSpPr>
        <p:spPr>
          <a:xfrm>
            <a:off x="386238" y="891659"/>
            <a:ext cx="8609816" cy="254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Shortcut Learning: </a:t>
            </a:r>
            <a:r>
              <a:rPr lang="en-US" sz="1600" dirty="0"/>
              <a:t>Use of proteins localized to different cellular compartments likely leads to shortcut learning.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Bayesian Neural Networks: </a:t>
            </a:r>
            <a:r>
              <a:rPr lang="en-US" sz="1600" dirty="0"/>
              <a:t>Better differentiation between confident and unconfident predictions.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Enhanced Prediction Accuracy: </a:t>
            </a:r>
            <a:r>
              <a:rPr lang="en-US" sz="1600" dirty="0"/>
              <a:t>Utilization of data from extensive Yeast Two-Hybrid (Y2H) screens improves prediction accuracy on a proteomic scale.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Dataset: </a:t>
            </a:r>
            <a:r>
              <a:rPr lang="en-US" sz="1600" dirty="0"/>
              <a:t>Y2H screens alone have low sensitivity, resulting in numerous incorrectly labelled non-interacting proteins.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1248B455-A593-4C76-C553-50468ACAFC53}"/>
              </a:ext>
            </a:extLst>
          </p:cNvPr>
          <p:cNvSpPr/>
          <p:nvPr/>
        </p:nvSpPr>
        <p:spPr>
          <a:xfrm>
            <a:off x="485284" y="3949524"/>
            <a:ext cx="554400" cy="172800"/>
          </a:xfrm>
          <a:prstGeom prst="rightArrow">
            <a:avLst/>
          </a:prstGeom>
          <a:solidFill>
            <a:srgbClr val="26547C"/>
          </a:solidFill>
          <a:ln>
            <a:solidFill>
              <a:srgbClr val="26547C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47F3D1-69EF-0170-D413-209DB2DCA9C3}"/>
              </a:ext>
            </a:extLst>
          </p:cNvPr>
          <p:cNvSpPr txBox="1"/>
          <p:nvPr/>
        </p:nvSpPr>
        <p:spPr>
          <a:xfrm>
            <a:off x="1173600" y="3839392"/>
            <a:ext cx="646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6547C"/>
                </a:solidFill>
              </a:rPr>
              <a:t>Further model refinement and a more stringent dataset curation</a:t>
            </a:r>
          </a:p>
        </p:txBody>
      </p:sp>
    </p:spTree>
    <p:extLst>
      <p:ext uri="{BB962C8B-B14F-4D97-AF65-F5344CB8AC3E}">
        <p14:creationId xmlns:p14="http://schemas.microsoft.com/office/powerpoint/2010/main" val="34650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D9AA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712</Words>
  <Application>Microsoft Office PowerPoint</Application>
  <PresentationFormat>Bildschirmpräsentation (16:9)</PresentationFormat>
  <Paragraphs>146</Paragraphs>
  <Slides>11</Slides>
  <Notes>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</vt:lpstr>
      <vt:lpstr>Development of a Bayesian deep-learning model to predict protein-protein interactions at proteomic scale</vt:lpstr>
      <vt:lpstr>Protein-protein interactions</vt:lpstr>
      <vt:lpstr>Why do we need a model to infer protein-protein interactions?</vt:lpstr>
      <vt:lpstr>Application of convolutional networks for the prediction of PPIs</vt:lpstr>
      <vt:lpstr>Number of predicted interactors correlate with protein localisation</vt:lpstr>
      <vt:lpstr>Limitations of current models</vt:lpstr>
      <vt:lpstr>Our solution: a Bayesian transformer model </vt:lpstr>
      <vt:lpstr>Higher aleatoric uncertainty for non-interacting protein pairs </vt:lpstr>
      <vt:lpstr>Summary &amp; Outlook</vt:lpstr>
      <vt:lpstr>Acknowledgements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Manuel Seefelder</cp:lastModifiedBy>
  <cp:revision>172</cp:revision>
  <dcterms:created xsi:type="dcterms:W3CDTF">2021-01-19T07:31:11Z</dcterms:created>
  <dcterms:modified xsi:type="dcterms:W3CDTF">2024-06-07T09:01:15Z</dcterms:modified>
</cp:coreProperties>
</file>