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01" r:id="rId2"/>
    <p:sldId id="317" r:id="rId3"/>
    <p:sldId id="260" r:id="rId4"/>
    <p:sldId id="291" r:id="rId5"/>
    <p:sldId id="265" r:id="rId6"/>
    <p:sldId id="296" r:id="rId7"/>
    <p:sldId id="294" r:id="rId8"/>
    <p:sldId id="297" r:id="rId9"/>
    <p:sldId id="303" r:id="rId10"/>
    <p:sldId id="295" r:id="rId11"/>
    <p:sldId id="302" r:id="rId12"/>
    <p:sldId id="316" r:id="rId13"/>
    <p:sldId id="292" r:id="rId14"/>
    <p:sldId id="293" r:id="rId15"/>
    <p:sldId id="299" r:id="rId16"/>
    <p:sldId id="300" r:id="rId17"/>
    <p:sldId id="312" r:id="rId18"/>
    <p:sldId id="313" r:id="rId19"/>
    <p:sldId id="314" r:id="rId20"/>
    <p:sldId id="31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DB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29" autoAdjust="0"/>
    <p:restoredTop sz="94660"/>
  </p:normalViewPr>
  <p:slideViewPr>
    <p:cSldViewPr showGuides="1">
      <p:cViewPr varScale="1">
        <p:scale>
          <a:sx n="159" d="100"/>
          <a:sy n="159" d="100"/>
        </p:scale>
        <p:origin x="642" y="138"/>
      </p:cViewPr>
      <p:guideLst>
        <p:guide orient="horz" pos="102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06.06.2024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06.06.2024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8" name="Bild 9" descr="Slogan_FZ_Jülich_grasgrue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11598-17CF-480D-A732-67866C03C4B3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Slide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4608-9C6C-4F7C-9A11-BD8F92B81D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5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8" name="Bild 9" descr="Slogan_FZ_Jülich_grasgrue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1" name="Bild 9" descr="Slogan_FZ_Jülich_grasgrue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1" name="Bild 9" descr="Slogan_FZ_Jülich_grasgrue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04/13/2023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04/13/2023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4" r:id="rId10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1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5.svg"/><Relationship Id="rId7" Type="http://schemas.openxmlformats.org/officeDocument/2006/relationships/image" Target="../media/image27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31.png"/><Relationship Id="rId5" Type="http://schemas.openxmlformats.org/officeDocument/2006/relationships/image" Target="../media/image250.png"/><Relationship Id="rId10" Type="http://schemas.openxmlformats.org/officeDocument/2006/relationships/image" Target="../media/image30.png"/><Relationship Id="rId4" Type="http://schemas.openxmlformats.org/officeDocument/2006/relationships/image" Target="../media/image251.png"/><Relationship Id="rId9" Type="http://schemas.openxmlformats.org/officeDocument/2006/relationships/image" Target="../media/image2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5.sv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0.png"/><Relationship Id="rId5" Type="http://schemas.openxmlformats.org/officeDocument/2006/relationships/image" Target="../media/image33.png"/><Relationship Id="rId4" Type="http://schemas.openxmlformats.org/officeDocument/2006/relationships/image" Target="../media/image320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6E93B-8EC4-B2C7-1DF7-D21C859F4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156" y="2213973"/>
            <a:ext cx="10728323" cy="623404"/>
          </a:xfrm>
        </p:spPr>
        <p:txBody>
          <a:bodyPr/>
          <a:lstStyle/>
          <a:p>
            <a:r>
              <a:rPr lang="en-US" sz="28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Neuromorphic sequence learning with memristive in-memory computing </a:t>
            </a:r>
            <a:br>
              <a:rPr lang="en-US" sz="28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en-US" sz="20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-- from algorithm to hardware demonstration --</a:t>
            </a:r>
            <a:endParaRPr lang="en-US" sz="4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EDFACF-FF75-DE14-BFA2-6F4986D47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5" y="4020623"/>
            <a:ext cx="10728325" cy="516756"/>
          </a:xfrm>
        </p:spPr>
        <p:txBody>
          <a:bodyPr/>
          <a:lstStyle/>
          <a:p>
            <a:r>
              <a:rPr lang="en-US" dirty="0"/>
              <a:t>13.06.2024 | </a:t>
            </a:r>
            <a:r>
              <a:rPr lang="de-DE" b="1" dirty="0"/>
              <a:t>Sebastian Siegel</a:t>
            </a:r>
            <a:r>
              <a:rPr lang="de-DE" dirty="0"/>
              <a:t>, Tobias Ziegler, Younes Bouhadjar, Tom Tetzlaff, </a:t>
            </a:r>
          </a:p>
          <a:p>
            <a:r>
              <a:rPr lang="de-DE" dirty="0"/>
              <a:t>	      Rainer Waser, Regina Dittmann and Dirk Wouters</a:t>
            </a:r>
          </a:p>
          <a:p>
            <a:r>
              <a:rPr lang="de-DE" dirty="0"/>
              <a:t>	      </a:t>
            </a:r>
            <a:r>
              <a:rPr lang="de-DE" sz="1200" i="1" dirty="0"/>
              <a:t>PGI-7/10 &amp; INM-6 Forschungszentrum Jülich </a:t>
            </a:r>
            <a:r>
              <a:rPr lang="de-DE" sz="1200" i="1" dirty="0" err="1"/>
              <a:t>gmbh</a:t>
            </a:r>
            <a:endParaRPr lang="de-DE" sz="1200" i="1" dirty="0"/>
          </a:p>
          <a:p>
            <a:r>
              <a:rPr lang="de-DE" sz="1200" i="1" dirty="0"/>
              <a:t>	        IWE2 RWTH Aachen University</a:t>
            </a:r>
            <a:endParaRPr lang="en-US" sz="12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22D652-6618-F288-5264-8BACCE3A4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154" y="1288939"/>
            <a:ext cx="10728325" cy="727162"/>
          </a:xfrm>
        </p:spPr>
        <p:txBody>
          <a:bodyPr/>
          <a:lstStyle/>
          <a:p>
            <a:r>
              <a:rPr lang="en-US" dirty="0"/>
              <a:t>Mem spiking tm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DA7166-FF60-420A-BE8A-5A2EE42815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22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80C66-8C94-3CDA-0F3A-3DF96BDB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order sequence learning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2358C8-7296-A56D-9E61-8FCD9EAB6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04/13/2023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356C8B-28ED-9281-6EE9-3B461D1CF5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6372B5-FA65-B612-DC88-CA060ABF9B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Sequence: ABC__DBA__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30E69F-BCA5-04EC-8E44-38918DF08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8646" y="1124745"/>
            <a:ext cx="8183778" cy="525658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BDF6AA6-D18D-0034-AC78-3C1E17F11E91}"/>
              </a:ext>
            </a:extLst>
          </p:cNvPr>
          <p:cNvSpPr/>
          <p:nvPr/>
        </p:nvSpPr>
        <p:spPr>
          <a:xfrm>
            <a:off x="7705310" y="2348881"/>
            <a:ext cx="1872208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F6CD0A1-EE0C-2044-406F-C67ADA9C9968}"/>
              </a:ext>
            </a:extLst>
          </p:cNvPr>
          <p:cNvSpPr/>
          <p:nvPr/>
        </p:nvSpPr>
        <p:spPr>
          <a:xfrm>
            <a:off x="5905109" y="2348881"/>
            <a:ext cx="1800201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71966E8-8179-F434-8E26-2D39EB3F59FC}"/>
              </a:ext>
            </a:extLst>
          </p:cNvPr>
          <p:cNvSpPr/>
          <p:nvPr/>
        </p:nvSpPr>
        <p:spPr>
          <a:xfrm>
            <a:off x="6728310" y="5691641"/>
            <a:ext cx="186759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6B45AAA-12C1-90E6-0558-ED1A73218E36}"/>
              </a:ext>
            </a:extLst>
          </p:cNvPr>
          <p:cNvSpPr/>
          <p:nvPr/>
        </p:nvSpPr>
        <p:spPr>
          <a:xfrm>
            <a:off x="4964310" y="5445225"/>
            <a:ext cx="1867594" cy="606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9B7D955-DF15-020E-4021-14E257C740CB}"/>
              </a:ext>
            </a:extLst>
          </p:cNvPr>
          <p:cNvSpPr/>
          <p:nvPr/>
        </p:nvSpPr>
        <p:spPr>
          <a:xfrm>
            <a:off x="4032901" y="2348881"/>
            <a:ext cx="1872211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D90B98A-8B5C-F615-26BD-7395B41F099F}"/>
              </a:ext>
            </a:extLst>
          </p:cNvPr>
          <p:cNvSpPr/>
          <p:nvPr/>
        </p:nvSpPr>
        <p:spPr>
          <a:xfrm>
            <a:off x="3203910" y="4401109"/>
            <a:ext cx="1831396" cy="1650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C7C49ED-204C-688F-B7B0-DAAF2EBCFEBE}"/>
              </a:ext>
            </a:extLst>
          </p:cNvPr>
          <p:cNvSpPr/>
          <p:nvPr/>
        </p:nvSpPr>
        <p:spPr>
          <a:xfrm>
            <a:off x="3152495" y="2348881"/>
            <a:ext cx="880405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5EEB6F2-70F3-2C3B-8C61-49A160ADA772}"/>
              </a:ext>
            </a:extLst>
          </p:cNvPr>
          <p:cNvSpPr/>
          <p:nvPr/>
        </p:nvSpPr>
        <p:spPr>
          <a:xfrm>
            <a:off x="2736758" y="4352441"/>
            <a:ext cx="534548" cy="1224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F43F67-9C96-DB65-ABF0-667D6F0D7E00}"/>
              </a:ext>
            </a:extLst>
          </p:cNvPr>
          <p:cNvSpPr txBox="1"/>
          <p:nvPr/>
        </p:nvSpPr>
        <p:spPr>
          <a:xfrm>
            <a:off x="911424" y="1838887"/>
            <a:ext cx="869806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ABC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409E43E9-A058-0DA8-7E25-CE1D87ACF686}"/>
              </a:ext>
            </a:extLst>
          </p:cNvPr>
          <p:cNvCxnSpPr>
            <a:cxnSpLocks/>
          </p:cNvCxnSpPr>
          <p:nvPr/>
        </p:nvCxnSpPr>
        <p:spPr>
          <a:xfrm>
            <a:off x="1728646" y="2204864"/>
            <a:ext cx="869806" cy="720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5156015C-017A-8CB0-66D1-CF6A521F6C92}"/>
              </a:ext>
            </a:extLst>
          </p:cNvPr>
          <p:cNvCxnSpPr>
            <a:cxnSpLocks/>
          </p:cNvCxnSpPr>
          <p:nvPr/>
        </p:nvCxnSpPr>
        <p:spPr>
          <a:xfrm>
            <a:off x="1728645" y="2204864"/>
            <a:ext cx="534548" cy="13428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FF01EA69-789F-BEF6-7CC1-1672697587B8}"/>
              </a:ext>
            </a:extLst>
          </p:cNvPr>
          <p:cNvCxnSpPr>
            <a:cxnSpLocks/>
          </p:cNvCxnSpPr>
          <p:nvPr/>
        </p:nvCxnSpPr>
        <p:spPr>
          <a:xfrm>
            <a:off x="1728644" y="2204864"/>
            <a:ext cx="694948" cy="1008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ABDEC7DD-9BBB-2DB1-F533-1022F680B940}"/>
              </a:ext>
            </a:extLst>
          </p:cNvPr>
          <p:cNvSpPr txBox="1"/>
          <p:nvPr/>
        </p:nvSpPr>
        <p:spPr>
          <a:xfrm>
            <a:off x="3306935" y="1953738"/>
            <a:ext cx="869806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DBA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9A0F6FA4-8AA8-3339-722D-E96B0F718109}"/>
              </a:ext>
            </a:extLst>
          </p:cNvPr>
          <p:cNvCxnSpPr>
            <a:cxnSpLocks/>
          </p:cNvCxnSpPr>
          <p:nvPr/>
        </p:nvCxnSpPr>
        <p:spPr>
          <a:xfrm>
            <a:off x="3549766" y="2348881"/>
            <a:ext cx="8737" cy="1230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281E1E9A-F113-5D5F-E9A2-03242B7ED27C}"/>
              </a:ext>
            </a:extLst>
          </p:cNvPr>
          <p:cNvCxnSpPr>
            <a:cxnSpLocks/>
          </p:cNvCxnSpPr>
          <p:nvPr/>
        </p:nvCxnSpPr>
        <p:spPr>
          <a:xfrm flipH="1">
            <a:off x="3306935" y="2319715"/>
            <a:ext cx="242831" cy="197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E4CA9AAF-1395-4014-7C03-AE4EB349909E}"/>
              </a:ext>
            </a:extLst>
          </p:cNvPr>
          <p:cNvCxnSpPr>
            <a:cxnSpLocks/>
          </p:cNvCxnSpPr>
          <p:nvPr/>
        </p:nvCxnSpPr>
        <p:spPr>
          <a:xfrm flipH="1">
            <a:off x="3383643" y="2319715"/>
            <a:ext cx="166123" cy="8932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70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FBA8FC93-E63D-D261-CABE-C0D9654FDF73}"/>
              </a:ext>
            </a:extLst>
          </p:cNvPr>
          <p:cNvSpPr/>
          <p:nvPr/>
        </p:nvSpPr>
        <p:spPr>
          <a:xfrm>
            <a:off x="8135415" y="1628800"/>
            <a:ext cx="3672408" cy="330965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E9475276-DDBE-C743-7479-0A48C0CBB516}"/>
              </a:ext>
            </a:extLst>
          </p:cNvPr>
          <p:cNvSpPr/>
          <p:nvPr/>
        </p:nvSpPr>
        <p:spPr>
          <a:xfrm>
            <a:off x="324983" y="1630018"/>
            <a:ext cx="3672408" cy="330965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E5FE7D-86F7-1772-CFE2-5DBDA2F8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61868F-8A2B-414D-7AA1-922020DE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04/13/2023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C0659F-0FF1-774A-9DF2-31012FF125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FC9E667-5010-0F6E-63A7-6B636EC333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Neuromorphic computing - From algorithm to system to hardware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4F2C16-C700-6ABF-822A-8344AE229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716" y="1719721"/>
            <a:ext cx="2826941" cy="2661479"/>
          </a:xfrm>
          <a:prstGeom prst="rect">
            <a:avLst/>
          </a:prstGeom>
        </p:spPr>
      </p:pic>
      <p:pic>
        <p:nvPicPr>
          <p:cNvPr id="9" name="Grafik 8" descr="PIcture Chip&#10;">
            <a:extLst>
              <a:ext uri="{FF2B5EF4-FFF2-40B4-BE49-F238E27FC236}">
                <a16:creationId xmlns:a16="http://schemas.microsoft.com/office/drawing/2014/main" id="{69801162-3607-5450-1F81-F64932AD85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10925" r="18500" b="12201"/>
          <a:stretch/>
        </p:blipFill>
        <p:spPr>
          <a:xfrm>
            <a:off x="8646944" y="1718503"/>
            <a:ext cx="2683365" cy="255146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6E94F5C-0977-EC1B-C24E-09E9935E21D4}"/>
              </a:ext>
            </a:extLst>
          </p:cNvPr>
          <p:cNvSpPr txBox="1"/>
          <p:nvPr/>
        </p:nvSpPr>
        <p:spPr>
          <a:xfrm>
            <a:off x="701355" y="4289644"/>
            <a:ext cx="30243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b="1" dirty="0" err="1">
                <a:solidFill>
                  <a:schemeClr val="tx2"/>
                </a:solidFill>
              </a:rPr>
              <a:t>MemSpikingTM</a:t>
            </a:r>
            <a:r>
              <a:rPr lang="en-US" sz="2000" b="1" dirty="0">
                <a:solidFill>
                  <a:schemeClr val="tx2"/>
                </a:solidFill>
              </a:rPr>
              <a:t> for Sequence Learning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C4C3B3B-B94C-4751-EA55-8BB4C51E657E}"/>
              </a:ext>
            </a:extLst>
          </p:cNvPr>
          <p:cNvSpPr txBox="1"/>
          <p:nvPr/>
        </p:nvSpPr>
        <p:spPr>
          <a:xfrm>
            <a:off x="8459451" y="4253880"/>
            <a:ext cx="30243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b="1">
                <a:solidFill>
                  <a:schemeClr val="tx2"/>
                </a:solidFill>
              </a:rPr>
              <a:t>Deployment </a:t>
            </a:r>
            <a:r>
              <a:rPr lang="en-US" sz="2000" b="1" dirty="0">
                <a:solidFill>
                  <a:schemeClr val="tx2"/>
                </a:solidFill>
              </a:rPr>
              <a:t>on fabricated 1T1R arrays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CB1CDA67-F932-AB9A-4991-CBC7A3E0AC77}"/>
              </a:ext>
            </a:extLst>
          </p:cNvPr>
          <p:cNvSpPr/>
          <p:nvPr/>
        </p:nvSpPr>
        <p:spPr>
          <a:xfrm>
            <a:off x="4253131" y="1630074"/>
            <a:ext cx="3672408" cy="330965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A24B27D-D531-B364-A54F-C9CEAD235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3250" b="6383"/>
          <a:stretch/>
        </p:blipFill>
        <p:spPr>
          <a:xfrm>
            <a:off x="4486281" y="1824405"/>
            <a:ext cx="3088435" cy="230324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C1E7C04-D4B9-B871-C411-63265E9F4F1E}"/>
              </a:ext>
            </a:extLst>
          </p:cNvPr>
          <p:cNvSpPr txBox="1"/>
          <p:nvPr/>
        </p:nvSpPr>
        <p:spPr>
          <a:xfrm>
            <a:off x="4463007" y="4185135"/>
            <a:ext cx="32853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b="1" dirty="0">
                <a:solidFill>
                  <a:schemeClr val="tx2"/>
                </a:solidFill>
              </a:rPr>
              <a:t>Energy-efficiency with memristive NC solutions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904F4C7-D478-9A5D-66B4-CC2EF83DCF6D}"/>
              </a:ext>
            </a:extLst>
          </p:cNvPr>
          <p:cNvSpPr/>
          <p:nvPr/>
        </p:nvSpPr>
        <p:spPr>
          <a:xfrm>
            <a:off x="4484101" y="1848816"/>
            <a:ext cx="352518" cy="35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C416E28C-74E9-D26E-305C-A920B2B1C529}"/>
              </a:ext>
            </a:extLst>
          </p:cNvPr>
          <p:cNvCxnSpPr>
            <a:cxnSpLocks/>
          </p:cNvCxnSpPr>
          <p:nvPr/>
        </p:nvCxnSpPr>
        <p:spPr>
          <a:xfrm>
            <a:off x="5714365" y="2854210"/>
            <a:ext cx="0" cy="81175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3F4F314A-FCD6-6E94-5923-464FFD84974F}"/>
              </a:ext>
            </a:extLst>
          </p:cNvPr>
          <p:cNvSpPr txBox="1"/>
          <p:nvPr/>
        </p:nvSpPr>
        <p:spPr>
          <a:xfrm>
            <a:off x="5714365" y="3083429"/>
            <a:ext cx="1642534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200" b="1" dirty="0">
                <a:solidFill>
                  <a:schemeClr val="accent2"/>
                </a:solidFill>
              </a:rPr>
              <a:t>66% energy savings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F47C5-4FF1-9C31-D344-2F26E21A1F1E}"/>
              </a:ext>
            </a:extLst>
          </p:cNvPr>
          <p:cNvSpPr txBox="1"/>
          <p:nvPr/>
        </p:nvSpPr>
        <p:spPr>
          <a:xfrm>
            <a:off x="2850590" y="5280572"/>
            <a:ext cx="665540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3600" b="1" dirty="0">
                <a:solidFill>
                  <a:schemeClr val="tx2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505178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6E93B-8EC4-B2C7-1DF7-D21C859F4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156" y="2213973"/>
            <a:ext cx="10728323" cy="623404"/>
          </a:xfrm>
        </p:spPr>
        <p:txBody>
          <a:bodyPr/>
          <a:lstStyle/>
          <a:p>
            <a:r>
              <a:rPr lang="en-US" sz="28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Backup slides</a:t>
            </a:r>
            <a:br>
              <a:rPr lang="en-US" sz="28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endParaRPr lang="en-US" sz="44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22D652-6618-F288-5264-8BACCE3A4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154" y="1288939"/>
            <a:ext cx="10728325" cy="727162"/>
          </a:xfrm>
        </p:spPr>
        <p:txBody>
          <a:bodyPr/>
          <a:lstStyle/>
          <a:p>
            <a:r>
              <a:rPr lang="en-US" dirty="0"/>
              <a:t>Mem spiking tm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DA7166-FF60-420A-BE8A-5A2EE42815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36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22292903-087B-A1D1-C7F1-A3313FD7BC4C}"/>
              </a:ext>
            </a:extLst>
          </p:cNvPr>
          <p:cNvSpPr/>
          <p:nvPr/>
        </p:nvSpPr>
        <p:spPr>
          <a:xfrm>
            <a:off x="1188873" y="2196971"/>
            <a:ext cx="3542366" cy="3735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1BDBF92-5A89-FDF1-D1E6-DC6A97B8CE90}"/>
              </a:ext>
            </a:extLst>
          </p:cNvPr>
          <p:cNvSpPr/>
          <p:nvPr/>
        </p:nvSpPr>
        <p:spPr>
          <a:xfrm>
            <a:off x="1193414" y="2864086"/>
            <a:ext cx="3542366" cy="6474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DA132DF-27A5-2ECB-EA62-921DC5EE5B5B}"/>
              </a:ext>
            </a:extLst>
          </p:cNvPr>
          <p:cNvSpPr/>
          <p:nvPr/>
        </p:nvSpPr>
        <p:spPr>
          <a:xfrm>
            <a:off x="7752184" y="3573016"/>
            <a:ext cx="3451139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5D4478-07E1-10BD-D40F-4C9034D96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Memristive crossbar array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F1D84D0-4D86-A421-FAE7-FEA89E5E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13.06.2024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56C99E-3D45-5730-7D27-FEC75E7BF1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1207937-5DA0-AD3D-668F-ADECD20831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Compute-in-memory operations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66338ED-AFAF-31F2-6E91-953807EE91F0}"/>
              </a:ext>
            </a:extLst>
          </p:cNvPr>
          <p:cNvCxnSpPr>
            <a:cxnSpLocks/>
          </p:cNvCxnSpPr>
          <p:nvPr/>
        </p:nvCxnSpPr>
        <p:spPr>
          <a:xfrm>
            <a:off x="6098754" y="1448780"/>
            <a:ext cx="12701" cy="47165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BCE82B06-D576-E107-EAF0-D084643945CD}"/>
              </a:ext>
            </a:extLst>
          </p:cNvPr>
          <p:cNvSpPr txBox="1"/>
          <p:nvPr/>
        </p:nvSpPr>
        <p:spPr>
          <a:xfrm>
            <a:off x="528464" y="1448780"/>
            <a:ext cx="540060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Read-out: Vector-matrix multiplication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7333519-242E-E609-EB0E-01359DD8B880}"/>
              </a:ext>
            </a:extLst>
          </p:cNvPr>
          <p:cNvSpPr txBox="1"/>
          <p:nvPr/>
        </p:nvSpPr>
        <p:spPr>
          <a:xfrm>
            <a:off x="6178290" y="1448780"/>
            <a:ext cx="540060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400" dirty="0"/>
              <a:t>Update: Outer product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83C1437-662A-5CE3-1726-D77B9189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7488" y="2154302"/>
            <a:ext cx="3254918" cy="3254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CA597875-27AE-85E2-8A3B-58DD1E40BFB1}"/>
                  </a:ext>
                </a:extLst>
              </p:cNvPr>
              <p:cNvSpPr txBox="1"/>
              <p:nvPr/>
            </p:nvSpPr>
            <p:spPr>
              <a:xfrm>
                <a:off x="358774" y="2276872"/>
                <a:ext cx="1198734" cy="2403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1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sz="2100" b="0" i="1" smtClean="0">
                              <a:latin typeface="Cambria Math" panose="02040503050406030204" pitchFamily="18" charset="0"/>
                            </a:rPr>
                            <m:t>𝑟𝑒𝑎𝑑</m:t>
                          </m:r>
                        </m:sub>
                      </m:sSub>
                      <m:d>
                        <m:dPr>
                          <m:ctrlPr>
                            <a:rPr lang="en-US" sz="21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1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100" dirty="0" err="1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CA597875-27AE-85E2-8A3B-58DD1E40B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276872"/>
                <a:ext cx="1198734" cy="2403928"/>
              </a:xfrm>
              <a:prstGeom prst="rect">
                <a:avLst/>
              </a:prstGeom>
              <a:blipFill>
                <a:blip r:embed="rId4"/>
                <a:stretch>
                  <a:fillRect t="-254" r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F99889C4-768B-6A70-EC62-C23AFAD8A715}"/>
                  </a:ext>
                </a:extLst>
              </p:cNvPr>
              <p:cNvSpPr txBox="1"/>
              <p:nvPr/>
            </p:nvSpPr>
            <p:spPr>
              <a:xfrm>
                <a:off x="1721749" y="5364999"/>
                <a:ext cx="3014030" cy="2339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F99889C4-768B-6A70-EC62-C23AFAD8A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749" y="5364999"/>
                <a:ext cx="3014030" cy="233910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hteck 15">
            <a:extLst>
              <a:ext uri="{FF2B5EF4-FFF2-40B4-BE49-F238E27FC236}">
                <a16:creationId xmlns:a16="http://schemas.microsoft.com/office/drawing/2014/main" id="{FADC798F-D69E-01A2-A928-821608AE9F4F}"/>
              </a:ext>
            </a:extLst>
          </p:cNvPr>
          <p:cNvSpPr/>
          <p:nvPr/>
        </p:nvSpPr>
        <p:spPr>
          <a:xfrm>
            <a:off x="5625100" y="2473532"/>
            <a:ext cx="913191" cy="1910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08A35E0-6798-121E-B266-22542E867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99" y="2473532"/>
            <a:ext cx="913191" cy="19109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E45F25C0-A0F3-3ADC-EA76-1A5BAE4F5B5B}"/>
                  </a:ext>
                </a:extLst>
              </p:cNvPr>
              <p:cNvSpPr txBox="1"/>
              <p:nvPr/>
            </p:nvSpPr>
            <p:spPr>
              <a:xfrm>
                <a:off x="2468696" y="5827772"/>
                <a:ext cx="1307409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400" dirty="0" err="1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E45F25C0-A0F3-3ADC-EA76-1A5BAE4F5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96" y="5827772"/>
                <a:ext cx="1307409" cy="350865"/>
              </a:xfrm>
              <a:prstGeom prst="rect">
                <a:avLst/>
              </a:prstGeom>
              <a:blipFill>
                <a:blip r:embed="rId7"/>
                <a:stretch>
                  <a:fillRect l="-4673" r="-3738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fik 17">
            <a:extLst>
              <a:ext uri="{FF2B5EF4-FFF2-40B4-BE49-F238E27FC236}">
                <a16:creationId xmlns:a16="http://schemas.microsoft.com/office/drawing/2014/main" id="{EB4DC175-4B06-8C19-57CE-764BA6C05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8405" y="2227036"/>
            <a:ext cx="3254918" cy="3254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72A536D5-9709-F441-277C-A5CBC69099F3}"/>
                  </a:ext>
                </a:extLst>
              </p:cNvPr>
              <p:cNvSpPr txBox="1"/>
              <p:nvPr/>
            </p:nvSpPr>
            <p:spPr>
              <a:xfrm>
                <a:off x="6832365" y="2337605"/>
                <a:ext cx="1198734" cy="2430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1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sz="2100" b="0" i="1" smtClean="0">
                              <a:latin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d>
                        <m:dPr>
                          <m:ctrlPr>
                            <a:rPr lang="en-US" sz="21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1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1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100" dirty="0" err="1"/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72A536D5-9709-F441-277C-A5CBC6909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365" y="2337605"/>
                <a:ext cx="1198734" cy="2430409"/>
              </a:xfrm>
              <a:prstGeom prst="rect">
                <a:avLst/>
              </a:prstGeom>
              <a:blipFill>
                <a:blip r:embed="rId8"/>
                <a:stretch>
                  <a:fillRect r="-11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B8CA1071-9F21-2B52-0AD1-AFD2799F2DE2}"/>
                  </a:ext>
                </a:extLst>
              </p:cNvPr>
              <p:cNvSpPr txBox="1"/>
              <p:nvPr/>
            </p:nvSpPr>
            <p:spPr>
              <a:xfrm>
                <a:off x="8184232" y="2049577"/>
                <a:ext cx="3535968" cy="288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0    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gate</m:t>
                          </m:r>
                        </m:sub>
                      </m:sSub>
                    </m:oMath>
                  </m:oMathPara>
                </a14:m>
                <a:endParaRPr lang="en-US" dirty="0" err="1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B8CA1071-9F21-2B52-0AD1-AFD2799F2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232" y="2049577"/>
                <a:ext cx="3535968" cy="288028"/>
              </a:xfrm>
              <a:prstGeom prst="rect">
                <a:avLst/>
              </a:prstGeom>
              <a:blipFill>
                <a:blip r:embed="rId9"/>
                <a:stretch>
                  <a:fillRect r="-517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hteck 21">
            <a:extLst>
              <a:ext uri="{FF2B5EF4-FFF2-40B4-BE49-F238E27FC236}">
                <a16:creationId xmlns:a16="http://schemas.microsoft.com/office/drawing/2014/main" id="{C1108308-5F41-9941-6669-113D3955DB0A}"/>
              </a:ext>
            </a:extLst>
          </p:cNvPr>
          <p:cNvSpPr/>
          <p:nvPr/>
        </p:nvSpPr>
        <p:spPr>
          <a:xfrm>
            <a:off x="8544272" y="2063567"/>
            <a:ext cx="681976" cy="287760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8A5559F-234B-AD3B-1FAE-55A297F89E89}"/>
              </a:ext>
            </a:extLst>
          </p:cNvPr>
          <p:cNvSpPr/>
          <p:nvPr/>
        </p:nvSpPr>
        <p:spPr>
          <a:xfrm>
            <a:off x="10350741" y="2055449"/>
            <a:ext cx="321844" cy="295772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04E80106-1011-3C57-6E87-7306760C3144}"/>
                  </a:ext>
                </a:extLst>
              </p:cNvPr>
              <p:cNvSpPr txBox="1"/>
              <p:nvPr/>
            </p:nvSpPr>
            <p:spPr>
              <a:xfrm>
                <a:off x="7646708" y="5593199"/>
                <a:ext cx="3556615" cy="379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𝑔𝑎𝑡𝑒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 err="1"/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04E80106-1011-3C57-6E87-7306760C3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708" y="5593199"/>
                <a:ext cx="3556615" cy="379463"/>
              </a:xfrm>
              <a:prstGeom prst="rect">
                <a:avLst/>
              </a:prstGeom>
              <a:blipFill>
                <a:blip r:embed="rId10"/>
                <a:stretch>
                  <a:fillRect l="-1199" t="-3226" r="-2397" b="-27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C68F1088-CE0F-6C25-7395-DC4F97D647E5}"/>
                  </a:ext>
                </a:extLst>
              </p:cNvPr>
              <p:cNvSpPr txBox="1"/>
              <p:nvPr/>
            </p:nvSpPr>
            <p:spPr>
              <a:xfrm>
                <a:off x="1719611" y="1908943"/>
                <a:ext cx="3619324" cy="288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1    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gate</m:t>
                          </m:r>
                        </m:sub>
                      </m:sSub>
                    </m:oMath>
                  </m:oMathPara>
                </a14:m>
                <a:endParaRPr lang="en-US" dirty="0" err="1"/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C68F1088-CE0F-6C25-7395-DC4F97D64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611" y="1908943"/>
                <a:ext cx="3619324" cy="288028"/>
              </a:xfrm>
              <a:prstGeom prst="rect">
                <a:avLst/>
              </a:prstGeom>
              <a:blipFill>
                <a:blip r:embed="rId11"/>
                <a:stretch>
                  <a:fillRect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519BBB42-753B-DE7B-F899-F67B17255B41}"/>
              </a:ext>
            </a:extLst>
          </p:cNvPr>
          <p:cNvCxnSpPr>
            <a:cxnSpLocks/>
          </p:cNvCxnSpPr>
          <p:nvPr/>
        </p:nvCxnSpPr>
        <p:spPr>
          <a:xfrm>
            <a:off x="1919536" y="2320579"/>
            <a:ext cx="0" cy="2620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694512C2-ED0A-68FA-4930-03B4F9F31381}"/>
              </a:ext>
            </a:extLst>
          </p:cNvPr>
          <p:cNvCxnSpPr>
            <a:cxnSpLocks/>
          </p:cNvCxnSpPr>
          <p:nvPr/>
        </p:nvCxnSpPr>
        <p:spPr>
          <a:xfrm>
            <a:off x="2279576" y="2337605"/>
            <a:ext cx="0" cy="2620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7179F9FA-2E4C-DA6B-CDD2-35B093368D13}"/>
              </a:ext>
            </a:extLst>
          </p:cNvPr>
          <p:cNvCxnSpPr>
            <a:cxnSpLocks/>
          </p:cNvCxnSpPr>
          <p:nvPr/>
        </p:nvCxnSpPr>
        <p:spPr>
          <a:xfrm>
            <a:off x="2639616" y="2320579"/>
            <a:ext cx="0" cy="2620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BF794FA4-E454-6B98-E197-48D2D1F7AD51}"/>
              </a:ext>
            </a:extLst>
          </p:cNvPr>
          <p:cNvCxnSpPr>
            <a:cxnSpLocks/>
          </p:cNvCxnSpPr>
          <p:nvPr/>
        </p:nvCxnSpPr>
        <p:spPr>
          <a:xfrm>
            <a:off x="2999656" y="2337605"/>
            <a:ext cx="0" cy="2620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6A2929DE-26C1-9EF4-9058-D7F9C471D401}"/>
              </a:ext>
            </a:extLst>
          </p:cNvPr>
          <p:cNvCxnSpPr>
            <a:cxnSpLocks/>
          </p:cNvCxnSpPr>
          <p:nvPr/>
        </p:nvCxnSpPr>
        <p:spPr>
          <a:xfrm>
            <a:off x="3359696" y="2320579"/>
            <a:ext cx="0" cy="2620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7384FBF9-365F-CF79-072A-A7631172F514}"/>
              </a:ext>
            </a:extLst>
          </p:cNvPr>
          <p:cNvCxnSpPr>
            <a:cxnSpLocks/>
          </p:cNvCxnSpPr>
          <p:nvPr/>
        </p:nvCxnSpPr>
        <p:spPr>
          <a:xfrm>
            <a:off x="3719736" y="2337605"/>
            <a:ext cx="0" cy="2620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0521E719-DB91-721E-B63B-101B843E58C3}"/>
              </a:ext>
            </a:extLst>
          </p:cNvPr>
          <p:cNvCxnSpPr>
            <a:cxnSpLocks/>
          </p:cNvCxnSpPr>
          <p:nvPr/>
        </p:nvCxnSpPr>
        <p:spPr>
          <a:xfrm>
            <a:off x="4079776" y="2320579"/>
            <a:ext cx="0" cy="2620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319C88B4-A774-8B6A-B460-FE545684F941}"/>
              </a:ext>
            </a:extLst>
          </p:cNvPr>
          <p:cNvCxnSpPr>
            <a:cxnSpLocks/>
          </p:cNvCxnSpPr>
          <p:nvPr/>
        </p:nvCxnSpPr>
        <p:spPr>
          <a:xfrm>
            <a:off x="4439816" y="2337605"/>
            <a:ext cx="0" cy="2620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349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7F1D2F94-16F2-2B22-E18F-F8A9995F11F3}"/>
              </a:ext>
            </a:extLst>
          </p:cNvPr>
          <p:cNvSpPr/>
          <p:nvPr/>
        </p:nvSpPr>
        <p:spPr>
          <a:xfrm>
            <a:off x="6383547" y="2061713"/>
            <a:ext cx="4753155" cy="3942272"/>
          </a:xfrm>
          <a:custGeom>
            <a:avLst/>
            <a:gdLst>
              <a:gd name="connsiteX0" fmla="*/ 1802921 w 4753155"/>
              <a:gd name="connsiteY0" fmla="*/ 0 h 3942272"/>
              <a:gd name="connsiteX1" fmla="*/ 4641011 w 4753155"/>
              <a:gd name="connsiteY1" fmla="*/ 327804 h 3942272"/>
              <a:gd name="connsiteX2" fmla="*/ 4753155 w 4753155"/>
              <a:gd name="connsiteY2" fmla="*/ 3942272 h 3942272"/>
              <a:gd name="connsiteX3" fmla="*/ 86264 w 4753155"/>
              <a:gd name="connsiteY3" fmla="*/ 3916393 h 3942272"/>
              <a:gd name="connsiteX4" fmla="*/ 0 w 4753155"/>
              <a:gd name="connsiteY4" fmla="*/ 759125 h 3942272"/>
              <a:gd name="connsiteX5" fmla="*/ 483079 w 4753155"/>
              <a:gd name="connsiteY5" fmla="*/ 17253 h 3942272"/>
              <a:gd name="connsiteX6" fmla="*/ 1802921 w 4753155"/>
              <a:gd name="connsiteY6" fmla="*/ 0 h 3942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53155" h="3942272">
                <a:moveTo>
                  <a:pt x="1802921" y="0"/>
                </a:moveTo>
                <a:lnTo>
                  <a:pt x="4641011" y="327804"/>
                </a:lnTo>
                <a:lnTo>
                  <a:pt x="4753155" y="3942272"/>
                </a:lnTo>
                <a:lnTo>
                  <a:pt x="86264" y="3916393"/>
                </a:lnTo>
                <a:lnTo>
                  <a:pt x="0" y="759125"/>
                </a:lnTo>
                <a:lnTo>
                  <a:pt x="483079" y="17253"/>
                </a:lnTo>
                <a:lnTo>
                  <a:pt x="1802921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D75223ED-3F1E-0E4F-7E39-AB16E4031832}"/>
              </a:ext>
            </a:extLst>
          </p:cNvPr>
          <p:cNvSpPr/>
          <p:nvPr/>
        </p:nvSpPr>
        <p:spPr>
          <a:xfrm>
            <a:off x="724619" y="2053087"/>
            <a:ext cx="6150634" cy="3976777"/>
          </a:xfrm>
          <a:custGeom>
            <a:avLst/>
            <a:gdLst>
              <a:gd name="connsiteX0" fmla="*/ 4580626 w 6150634"/>
              <a:gd name="connsiteY0" fmla="*/ 0 h 3976777"/>
              <a:gd name="connsiteX1" fmla="*/ 8626 w 6150634"/>
              <a:gd name="connsiteY1" fmla="*/ 759124 h 3976777"/>
              <a:gd name="connsiteX2" fmla="*/ 0 w 6150634"/>
              <a:gd name="connsiteY2" fmla="*/ 3976777 h 3976777"/>
              <a:gd name="connsiteX3" fmla="*/ 4623758 w 6150634"/>
              <a:gd name="connsiteY3" fmla="*/ 3959524 h 3976777"/>
              <a:gd name="connsiteX4" fmla="*/ 4580626 w 6150634"/>
              <a:gd name="connsiteY4" fmla="*/ 569343 h 3976777"/>
              <a:gd name="connsiteX5" fmla="*/ 6150634 w 6150634"/>
              <a:gd name="connsiteY5" fmla="*/ 8626 h 3976777"/>
              <a:gd name="connsiteX6" fmla="*/ 4580626 w 6150634"/>
              <a:gd name="connsiteY6" fmla="*/ 0 h 397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50634" h="3976777">
                <a:moveTo>
                  <a:pt x="4580626" y="0"/>
                </a:moveTo>
                <a:lnTo>
                  <a:pt x="8626" y="759124"/>
                </a:lnTo>
                <a:cubicBezTo>
                  <a:pt x="5751" y="1831675"/>
                  <a:pt x="2875" y="2904226"/>
                  <a:pt x="0" y="3976777"/>
                </a:cubicBezTo>
                <a:lnTo>
                  <a:pt x="4623758" y="3959524"/>
                </a:lnTo>
                <a:lnTo>
                  <a:pt x="4580626" y="569343"/>
                </a:lnTo>
                <a:lnTo>
                  <a:pt x="6150634" y="8626"/>
                </a:lnTo>
                <a:lnTo>
                  <a:pt x="4580626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70D93616-0E5F-CCB7-9761-D87006145FB0}"/>
              </a:ext>
            </a:extLst>
          </p:cNvPr>
          <p:cNvSpPr/>
          <p:nvPr/>
        </p:nvSpPr>
        <p:spPr>
          <a:xfrm>
            <a:off x="1327965" y="3563376"/>
            <a:ext cx="3551971" cy="5702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384236D4-3215-12E1-04F4-4622635B6B57}"/>
              </a:ext>
            </a:extLst>
          </p:cNvPr>
          <p:cNvSpPr/>
          <p:nvPr/>
        </p:nvSpPr>
        <p:spPr>
          <a:xfrm>
            <a:off x="6991711" y="2956580"/>
            <a:ext cx="3551971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5A5E77-7B58-6CB8-F334-700F52AD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 spiking TM algorithm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324C9E-8870-549D-E7FE-30D3E4F3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13.06.2024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4F06C3-2D3B-B73B-8837-CB42DE2266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E9C73BA-7592-3678-341A-C7C5F5B0F570}"/>
              </a:ext>
            </a:extLst>
          </p:cNvPr>
          <p:cNvSpPr txBox="1"/>
          <p:nvPr/>
        </p:nvSpPr>
        <p:spPr>
          <a:xfrm>
            <a:off x="5879976" y="886390"/>
            <a:ext cx="288032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A B C _ _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22D1A3A-A78D-7FBA-0C13-9E06E40FF350}"/>
              </a:ext>
            </a:extLst>
          </p:cNvPr>
          <p:cNvCxnSpPr/>
          <p:nvPr/>
        </p:nvCxnSpPr>
        <p:spPr>
          <a:xfrm flipV="1">
            <a:off x="2423592" y="1556792"/>
            <a:ext cx="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E9A96368-3757-8DFD-07A7-8307162170F1}"/>
              </a:ext>
            </a:extLst>
          </p:cNvPr>
          <p:cNvCxnSpPr>
            <a:cxnSpLocks/>
          </p:cNvCxnSpPr>
          <p:nvPr/>
        </p:nvCxnSpPr>
        <p:spPr>
          <a:xfrm>
            <a:off x="2423592" y="2060848"/>
            <a:ext cx="92170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A0F9CD3-FF72-74F7-2D9B-BCEDDC9740FB}"/>
              </a:ext>
            </a:extLst>
          </p:cNvPr>
          <p:cNvCxnSpPr/>
          <p:nvPr/>
        </p:nvCxnSpPr>
        <p:spPr>
          <a:xfrm flipV="1">
            <a:off x="2423592" y="1700808"/>
            <a:ext cx="216024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EA4DC971-9624-0A0E-1D6A-1BEC66204A56}"/>
              </a:ext>
            </a:extLst>
          </p:cNvPr>
          <p:cNvCxnSpPr/>
          <p:nvPr/>
        </p:nvCxnSpPr>
        <p:spPr>
          <a:xfrm>
            <a:off x="2639616" y="1700808"/>
            <a:ext cx="12241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2E43729-1A07-E760-3B01-8E7AD1E24715}"/>
              </a:ext>
            </a:extLst>
          </p:cNvPr>
          <p:cNvCxnSpPr/>
          <p:nvPr/>
        </p:nvCxnSpPr>
        <p:spPr>
          <a:xfrm>
            <a:off x="3863752" y="1700808"/>
            <a:ext cx="144016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5D1E4D79-083B-EDD2-1F2D-E8C19081E6D1}"/>
              </a:ext>
            </a:extLst>
          </p:cNvPr>
          <p:cNvCxnSpPr/>
          <p:nvPr/>
        </p:nvCxnSpPr>
        <p:spPr>
          <a:xfrm>
            <a:off x="4007768" y="2060848"/>
            <a:ext cx="129614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28E6843-5840-0820-8882-F730BAA177DB}"/>
              </a:ext>
            </a:extLst>
          </p:cNvPr>
          <p:cNvCxnSpPr/>
          <p:nvPr/>
        </p:nvCxnSpPr>
        <p:spPr>
          <a:xfrm flipV="1">
            <a:off x="5303912" y="1700808"/>
            <a:ext cx="216024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0C84BBEA-69B5-8278-3B7D-69EFD549CCC9}"/>
              </a:ext>
            </a:extLst>
          </p:cNvPr>
          <p:cNvSpPr txBox="1"/>
          <p:nvPr/>
        </p:nvSpPr>
        <p:spPr>
          <a:xfrm>
            <a:off x="2639616" y="1700807"/>
            <a:ext cx="108011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READ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29B459A-404A-8126-AB3D-B399B305AB2E}"/>
              </a:ext>
            </a:extLst>
          </p:cNvPr>
          <p:cNvSpPr txBox="1"/>
          <p:nvPr/>
        </p:nvSpPr>
        <p:spPr>
          <a:xfrm>
            <a:off x="4043772" y="1659229"/>
            <a:ext cx="117852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Update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D3C25667-602D-33D5-E46A-DF365F41BDEF}"/>
              </a:ext>
            </a:extLst>
          </p:cNvPr>
          <p:cNvCxnSpPr/>
          <p:nvPr/>
        </p:nvCxnSpPr>
        <p:spPr>
          <a:xfrm>
            <a:off x="5519936" y="1703885"/>
            <a:ext cx="12241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2A1E2BF-B5D7-CE39-AA58-8ED3E884C931}"/>
              </a:ext>
            </a:extLst>
          </p:cNvPr>
          <p:cNvCxnSpPr/>
          <p:nvPr/>
        </p:nvCxnSpPr>
        <p:spPr>
          <a:xfrm>
            <a:off x="6744072" y="1703885"/>
            <a:ext cx="144016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52D46C6-C10B-35E2-1694-784820026028}"/>
              </a:ext>
            </a:extLst>
          </p:cNvPr>
          <p:cNvCxnSpPr/>
          <p:nvPr/>
        </p:nvCxnSpPr>
        <p:spPr>
          <a:xfrm>
            <a:off x="6888088" y="2063925"/>
            <a:ext cx="129614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2A561212-8E2F-438F-4507-39962C3C4BEC}"/>
              </a:ext>
            </a:extLst>
          </p:cNvPr>
          <p:cNvCxnSpPr/>
          <p:nvPr/>
        </p:nvCxnSpPr>
        <p:spPr>
          <a:xfrm flipV="1">
            <a:off x="8184232" y="1703885"/>
            <a:ext cx="216024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C28B18C9-58F6-8B10-8089-E9A846B73014}"/>
              </a:ext>
            </a:extLst>
          </p:cNvPr>
          <p:cNvCxnSpPr/>
          <p:nvPr/>
        </p:nvCxnSpPr>
        <p:spPr>
          <a:xfrm>
            <a:off x="8400256" y="1700808"/>
            <a:ext cx="12241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0D439BAC-789C-4EE4-1CEE-2F80D966897E}"/>
              </a:ext>
            </a:extLst>
          </p:cNvPr>
          <p:cNvCxnSpPr/>
          <p:nvPr/>
        </p:nvCxnSpPr>
        <p:spPr>
          <a:xfrm>
            <a:off x="9624392" y="1700808"/>
            <a:ext cx="144016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F7C73F3-7303-9C88-C582-D16143949410}"/>
              </a:ext>
            </a:extLst>
          </p:cNvPr>
          <p:cNvCxnSpPr/>
          <p:nvPr/>
        </p:nvCxnSpPr>
        <p:spPr>
          <a:xfrm>
            <a:off x="9768408" y="2060848"/>
            <a:ext cx="129614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5BAC26D7-915F-BF34-B095-6C3886746EF4}"/>
              </a:ext>
            </a:extLst>
          </p:cNvPr>
          <p:cNvCxnSpPr/>
          <p:nvPr/>
        </p:nvCxnSpPr>
        <p:spPr>
          <a:xfrm flipV="1">
            <a:off x="11064552" y="1700808"/>
            <a:ext cx="216024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B75B8BB5-72F7-F541-3E9F-75C14EA4CF2C}"/>
              </a:ext>
            </a:extLst>
          </p:cNvPr>
          <p:cNvSpPr txBox="1"/>
          <p:nvPr/>
        </p:nvSpPr>
        <p:spPr>
          <a:xfrm>
            <a:off x="5565544" y="1670405"/>
            <a:ext cx="108011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READ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3463AFE-994F-5342-F8EC-EEBAD2DA8EB2}"/>
              </a:ext>
            </a:extLst>
          </p:cNvPr>
          <p:cNvSpPr txBox="1"/>
          <p:nvPr/>
        </p:nvSpPr>
        <p:spPr>
          <a:xfrm>
            <a:off x="6969700" y="1689658"/>
            <a:ext cx="117852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Update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36E5EE17-C655-4B84-0074-16FB269A9F2B}"/>
              </a:ext>
            </a:extLst>
          </p:cNvPr>
          <p:cNvSpPr txBox="1"/>
          <p:nvPr/>
        </p:nvSpPr>
        <p:spPr>
          <a:xfrm>
            <a:off x="8504672" y="1677479"/>
            <a:ext cx="108011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READ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3B43AAE-03FD-78D6-CFC5-ED265E6F2849}"/>
              </a:ext>
            </a:extLst>
          </p:cNvPr>
          <p:cNvSpPr txBox="1"/>
          <p:nvPr/>
        </p:nvSpPr>
        <p:spPr>
          <a:xfrm>
            <a:off x="9908828" y="1689658"/>
            <a:ext cx="117852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Update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81B0957B-8BB6-FCDC-500A-477A5DE64661}"/>
              </a:ext>
            </a:extLst>
          </p:cNvPr>
          <p:cNvCxnSpPr>
            <a:cxnSpLocks/>
          </p:cNvCxnSpPr>
          <p:nvPr/>
        </p:nvCxnSpPr>
        <p:spPr>
          <a:xfrm flipH="1">
            <a:off x="2711624" y="1297033"/>
            <a:ext cx="3168352" cy="25975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8F2BB312-9581-C718-B3A6-EA6BCAC94D4B}"/>
              </a:ext>
            </a:extLst>
          </p:cNvPr>
          <p:cNvCxnSpPr>
            <a:cxnSpLocks/>
          </p:cNvCxnSpPr>
          <p:nvPr/>
        </p:nvCxnSpPr>
        <p:spPr>
          <a:xfrm>
            <a:off x="6744072" y="1304790"/>
            <a:ext cx="4536504" cy="32075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BE33953F-A060-84BB-CE16-BE7B808413F4}"/>
              </a:ext>
            </a:extLst>
          </p:cNvPr>
          <p:cNvCxnSpPr/>
          <p:nvPr/>
        </p:nvCxnSpPr>
        <p:spPr>
          <a:xfrm>
            <a:off x="2783632" y="1268760"/>
            <a:ext cx="0" cy="35678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C1875D9E-EF44-C884-2BCF-32F55BEACF44}"/>
              </a:ext>
            </a:extLst>
          </p:cNvPr>
          <p:cNvSpPr txBox="1"/>
          <p:nvPr/>
        </p:nvSpPr>
        <p:spPr>
          <a:xfrm>
            <a:off x="2531604" y="953500"/>
            <a:ext cx="50405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“A”</a:t>
            </a:r>
          </a:p>
        </p:txBody>
      </p: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934AF3AC-7F01-A297-2B50-A62A0C755C14}"/>
              </a:ext>
            </a:extLst>
          </p:cNvPr>
          <p:cNvCxnSpPr/>
          <p:nvPr/>
        </p:nvCxnSpPr>
        <p:spPr>
          <a:xfrm>
            <a:off x="5642421" y="1290419"/>
            <a:ext cx="0" cy="35678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852B1A83-8BF0-AEFB-E3D8-95058D32C270}"/>
              </a:ext>
            </a:extLst>
          </p:cNvPr>
          <p:cNvSpPr txBox="1"/>
          <p:nvPr/>
        </p:nvSpPr>
        <p:spPr>
          <a:xfrm>
            <a:off x="5390393" y="975159"/>
            <a:ext cx="50405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“B”</a:t>
            </a:r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6BDF0FEA-35AA-63A6-BF18-BF5E0F5A1AA4}"/>
              </a:ext>
            </a:extLst>
          </p:cNvPr>
          <p:cNvCxnSpPr/>
          <p:nvPr/>
        </p:nvCxnSpPr>
        <p:spPr>
          <a:xfrm>
            <a:off x="8738764" y="1265543"/>
            <a:ext cx="0" cy="35678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>
            <a:extLst>
              <a:ext uri="{FF2B5EF4-FFF2-40B4-BE49-F238E27FC236}">
                <a16:creationId xmlns:a16="http://schemas.microsoft.com/office/drawing/2014/main" id="{13DA0937-62BC-1339-12D0-9D711E18E603}"/>
              </a:ext>
            </a:extLst>
          </p:cNvPr>
          <p:cNvSpPr txBox="1"/>
          <p:nvPr/>
        </p:nvSpPr>
        <p:spPr>
          <a:xfrm>
            <a:off x="8486736" y="950283"/>
            <a:ext cx="50405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“C”</a:t>
            </a:r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A880C788-69F5-9F0D-2A3D-951722927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5560" y="2951308"/>
            <a:ext cx="2850656" cy="2850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A29B537D-DE07-4C08-6AD1-847847C5A3CA}"/>
                  </a:ext>
                </a:extLst>
              </p:cNvPr>
              <p:cNvSpPr txBox="1"/>
              <p:nvPr/>
            </p:nvSpPr>
            <p:spPr>
              <a:xfrm>
                <a:off x="1126777" y="3068960"/>
                <a:ext cx="1198734" cy="2096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𝑟𝑒𝑎𝑑</m:t>
                          </m:r>
                        </m:sub>
                      </m:sSub>
                    </m:oMath>
                  </m:oMathPara>
                </a14:m>
                <a:endParaRPr lang="en-US" dirty="0" err="1"/>
              </a:p>
            </p:txBody>
          </p:sp>
        </mc:Choice>
        <mc:Fallback xmlns="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A29B537D-DE07-4C08-6AD1-847847C5A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777" y="3068960"/>
                <a:ext cx="1198734" cy="20965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AECAF9BB-C75C-3F18-57D9-DE450E6B5D32}"/>
                  </a:ext>
                </a:extLst>
              </p:cNvPr>
              <p:cNvSpPr txBox="1"/>
              <p:nvPr/>
            </p:nvSpPr>
            <p:spPr>
              <a:xfrm>
                <a:off x="2325511" y="5744609"/>
                <a:ext cx="2529539" cy="204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 err="1"/>
              </a:p>
            </p:txBody>
          </p:sp>
        </mc:Choice>
        <mc:Fallback xmlns=""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AECAF9BB-C75C-3F18-57D9-DE450E6B5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5511" y="5744609"/>
                <a:ext cx="2529539" cy="204671"/>
              </a:xfrm>
              <a:prstGeom prst="rect">
                <a:avLst/>
              </a:prstGeom>
              <a:blipFill>
                <a:blip r:embed="rId5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Geschweifte Klammer links 53">
            <a:extLst>
              <a:ext uri="{FF2B5EF4-FFF2-40B4-BE49-F238E27FC236}">
                <a16:creationId xmlns:a16="http://schemas.microsoft.com/office/drawing/2014/main" id="{F36AAB8D-F08D-12D9-544C-6EE941AB6657}"/>
              </a:ext>
            </a:extLst>
          </p:cNvPr>
          <p:cNvSpPr/>
          <p:nvPr/>
        </p:nvSpPr>
        <p:spPr>
          <a:xfrm>
            <a:off x="1055440" y="3683586"/>
            <a:ext cx="144016" cy="316797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eschweifte Klammer links 54">
            <a:extLst>
              <a:ext uri="{FF2B5EF4-FFF2-40B4-BE49-F238E27FC236}">
                <a16:creationId xmlns:a16="http://schemas.microsoft.com/office/drawing/2014/main" id="{97001BB7-8B75-8254-1ED7-AC74514A6F26}"/>
              </a:ext>
            </a:extLst>
          </p:cNvPr>
          <p:cNvSpPr/>
          <p:nvPr/>
        </p:nvSpPr>
        <p:spPr>
          <a:xfrm>
            <a:off x="1055440" y="3136288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Geschweifte Klammer links 55">
            <a:extLst>
              <a:ext uri="{FF2B5EF4-FFF2-40B4-BE49-F238E27FC236}">
                <a16:creationId xmlns:a16="http://schemas.microsoft.com/office/drawing/2014/main" id="{C090448F-F400-00BA-BEE3-2C4579A272B8}"/>
              </a:ext>
            </a:extLst>
          </p:cNvPr>
          <p:cNvSpPr/>
          <p:nvPr/>
        </p:nvSpPr>
        <p:spPr>
          <a:xfrm>
            <a:off x="1055440" y="4648456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Geschweifte Klammer links 56">
            <a:extLst>
              <a:ext uri="{FF2B5EF4-FFF2-40B4-BE49-F238E27FC236}">
                <a16:creationId xmlns:a16="http://schemas.microsoft.com/office/drawing/2014/main" id="{A7DF276A-58BE-4204-B2B6-4BB13D452A39}"/>
              </a:ext>
            </a:extLst>
          </p:cNvPr>
          <p:cNvSpPr/>
          <p:nvPr/>
        </p:nvSpPr>
        <p:spPr>
          <a:xfrm>
            <a:off x="1055440" y="4144400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9DEA6127-2720-4D14-E069-C5013FF83C14}"/>
              </a:ext>
            </a:extLst>
          </p:cNvPr>
          <p:cNvSpPr txBox="1"/>
          <p:nvPr/>
        </p:nvSpPr>
        <p:spPr>
          <a:xfrm>
            <a:off x="695400" y="3125138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A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5C458903-82AA-285F-0F1D-DE5E01BA0D4D}"/>
              </a:ext>
            </a:extLst>
          </p:cNvPr>
          <p:cNvSpPr txBox="1"/>
          <p:nvPr/>
        </p:nvSpPr>
        <p:spPr>
          <a:xfrm>
            <a:off x="695400" y="3629194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B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E084198C-B03F-AE32-A7FD-ACF5DD0C70BE}"/>
              </a:ext>
            </a:extLst>
          </p:cNvPr>
          <p:cNvSpPr txBox="1"/>
          <p:nvPr/>
        </p:nvSpPr>
        <p:spPr>
          <a:xfrm>
            <a:off x="695400" y="4133250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C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EE8F9B9C-03BA-DA29-67C6-0828A9256474}"/>
              </a:ext>
            </a:extLst>
          </p:cNvPr>
          <p:cNvSpPr txBox="1"/>
          <p:nvPr/>
        </p:nvSpPr>
        <p:spPr>
          <a:xfrm>
            <a:off x="695400" y="4637306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D</a:t>
            </a:r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BA1513B0-7233-CA56-C8F6-2BD8FACE7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4192" y="2951308"/>
            <a:ext cx="2850656" cy="2850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4C76731F-E9B4-50D6-55CF-E608E1B61B32}"/>
                  </a:ext>
                </a:extLst>
              </p:cNvPr>
              <p:cNvSpPr txBox="1"/>
              <p:nvPr/>
            </p:nvSpPr>
            <p:spPr>
              <a:xfrm>
                <a:off x="6815409" y="3068960"/>
                <a:ext cx="1198734" cy="2096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𝑝𝑜𝑡</m:t>
                          </m:r>
                        </m:sub>
                      </m:sSub>
                    </m:oMath>
                  </m:oMathPara>
                </a14:m>
                <a:endParaRPr lang="en-US" dirty="0" err="1"/>
              </a:p>
            </p:txBody>
          </p:sp>
        </mc:Choice>
        <mc:Fallback xmlns="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4C76731F-E9B4-50D6-55CF-E608E1B61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409" y="3068960"/>
                <a:ext cx="1198734" cy="20965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1672693-0350-AECC-C5FC-EAE2D159AEFF}"/>
                  </a:ext>
                </a:extLst>
              </p:cNvPr>
              <p:cNvSpPr txBox="1"/>
              <p:nvPr/>
            </p:nvSpPr>
            <p:spPr>
              <a:xfrm>
                <a:off x="8014143" y="5744609"/>
                <a:ext cx="2529539" cy="204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 err="1"/>
              </a:p>
            </p:txBody>
          </p:sp>
        </mc:Choice>
        <mc:Fallback xmlns="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1672693-0350-AECC-C5FC-EAE2D159A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143" y="5744609"/>
                <a:ext cx="2529539" cy="204671"/>
              </a:xfrm>
              <a:prstGeom prst="rect">
                <a:avLst/>
              </a:prstGeom>
              <a:blipFill>
                <a:blip r:embed="rId7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Geschweifte Klammer links 64">
            <a:extLst>
              <a:ext uri="{FF2B5EF4-FFF2-40B4-BE49-F238E27FC236}">
                <a16:creationId xmlns:a16="http://schemas.microsoft.com/office/drawing/2014/main" id="{25450007-063C-60F4-17D0-DD334EEAAB3A}"/>
              </a:ext>
            </a:extLst>
          </p:cNvPr>
          <p:cNvSpPr/>
          <p:nvPr/>
        </p:nvSpPr>
        <p:spPr>
          <a:xfrm>
            <a:off x="6744072" y="3640344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Geschweifte Klammer links 65">
            <a:extLst>
              <a:ext uri="{FF2B5EF4-FFF2-40B4-BE49-F238E27FC236}">
                <a16:creationId xmlns:a16="http://schemas.microsoft.com/office/drawing/2014/main" id="{DE2FF744-E5C2-D95D-BE76-E52FD217C950}"/>
              </a:ext>
            </a:extLst>
          </p:cNvPr>
          <p:cNvSpPr/>
          <p:nvPr/>
        </p:nvSpPr>
        <p:spPr>
          <a:xfrm>
            <a:off x="6744072" y="3136288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eschweifte Klammer links 66">
            <a:extLst>
              <a:ext uri="{FF2B5EF4-FFF2-40B4-BE49-F238E27FC236}">
                <a16:creationId xmlns:a16="http://schemas.microsoft.com/office/drawing/2014/main" id="{45F32683-65C1-1A8E-C7B6-F17D0E12CE7E}"/>
              </a:ext>
            </a:extLst>
          </p:cNvPr>
          <p:cNvSpPr/>
          <p:nvPr/>
        </p:nvSpPr>
        <p:spPr>
          <a:xfrm>
            <a:off x="6744072" y="4648456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eschweifte Klammer links 67">
            <a:extLst>
              <a:ext uri="{FF2B5EF4-FFF2-40B4-BE49-F238E27FC236}">
                <a16:creationId xmlns:a16="http://schemas.microsoft.com/office/drawing/2014/main" id="{FDFE92EF-CF3C-9C03-AFB4-DFB09543A16F}"/>
              </a:ext>
            </a:extLst>
          </p:cNvPr>
          <p:cNvSpPr/>
          <p:nvPr/>
        </p:nvSpPr>
        <p:spPr>
          <a:xfrm>
            <a:off x="6744072" y="4144400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1BCB93C4-6142-8A40-AED7-6E7B547A9D1C}"/>
              </a:ext>
            </a:extLst>
          </p:cNvPr>
          <p:cNvSpPr txBox="1"/>
          <p:nvPr/>
        </p:nvSpPr>
        <p:spPr>
          <a:xfrm>
            <a:off x="6384032" y="3125138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A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4A770BBB-EBF9-71C0-1F69-2B2CA03C0898}"/>
              </a:ext>
            </a:extLst>
          </p:cNvPr>
          <p:cNvSpPr txBox="1"/>
          <p:nvPr/>
        </p:nvSpPr>
        <p:spPr>
          <a:xfrm>
            <a:off x="6384032" y="3629194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B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C3AF205E-36CD-E95E-34CC-822E39499470}"/>
              </a:ext>
            </a:extLst>
          </p:cNvPr>
          <p:cNvSpPr txBox="1"/>
          <p:nvPr/>
        </p:nvSpPr>
        <p:spPr>
          <a:xfrm>
            <a:off x="6384032" y="4133250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C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F36A4E91-3131-C837-E115-25C8B752A83C}"/>
              </a:ext>
            </a:extLst>
          </p:cNvPr>
          <p:cNvSpPr txBox="1"/>
          <p:nvPr/>
        </p:nvSpPr>
        <p:spPr>
          <a:xfrm>
            <a:off x="6384032" y="4637306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60D87C13-B9DC-B4A5-8206-69B7650B96CE}"/>
                  </a:ext>
                </a:extLst>
              </p:cNvPr>
              <p:cNvSpPr txBox="1"/>
              <p:nvPr/>
            </p:nvSpPr>
            <p:spPr>
              <a:xfrm>
                <a:off x="8124836" y="2758983"/>
                <a:ext cx="2952027" cy="2370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sz="15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15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15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sz="15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sz="15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1500" b="0" i="1" smtClean="0">
                                    <a:latin typeface="Cambria Math" panose="02040503050406030204" pitchFamily="18" charset="0"/>
                                  </a:rPr>
                                  <m:t>0    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sz="15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15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15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de-DE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𝑔𝑎𝑡𝑒</m:t>
                          </m:r>
                        </m:sub>
                      </m:sSub>
                    </m:oMath>
                  </m:oMathPara>
                </a14:m>
                <a:endParaRPr lang="en-US" sz="1500" dirty="0" err="1"/>
              </a:p>
            </p:txBody>
          </p:sp>
        </mc:Choice>
        <mc:Fallback xmlns=""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60D87C13-B9DC-B4A5-8206-69B7650B9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4836" y="2758983"/>
                <a:ext cx="2952027" cy="237053"/>
              </a:xfrm>
              <a:prstGeom prst="rect">
                <a:avLst/>
              </a:prstGeom>
              <a:blipFill>
                <a:blip r:embed="rId8"/>
                <a:stretch>
                  <a:fillRect r="-20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Geschweifte Klammer links 73">
            <a:extLst>
              <a:ext uri="{FF2B5EF4-FFF2-40B4-BE49-F238E27FC236}">
                <a16:creationId xmlns:a16="http://schemas.microsoft.com/office/drawing/2014/main" id="{7CA7E200-F8FA-9B8F-D899-72B1B01A1B7B}"/>
              </a:ext>
            </a:extLst>
          </p:cNvPr>
          <p:cNvSpPr/>
          <p:nvPr/>
        </p:nvSpPr>
        <p:spPr>
          <a:xfrm rot="5400000">
            <a:off x="8940316" y="2503075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Geschweifte Klammer links 74">
            <a:extLst>
              <a:ext uri="{FF2B5EF4-FFF2-40B4-BE49-F238E27FC236}">
                <a16:creationId xmlns:a16="http://schemas.microsoft.com/office/drawing/2014/main" id="{415A1C85-B438-04B1-84EE-7EBD68324A77}"/>
              </a:ext>
            </a:extLst>
          </p:cNvPr>
          <p:cNvSpPr/>
          <p:nvPr/>
        </p:nvSpPr>
        <p:spPr>
          <a:xfrm rot="5400000">
            <a:off x="8328248" y="2488410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Geschweifte Klammer links 75">
            <a:extLst>
              <a:ext uri="{FF2B5EF4-FFF2-40B4-BE49-F238E27FC236}">
                <a16:creationId xmlns:a16="http://schemas.microsoft.com/office/drawing/2014/main" id="{ABFB6C57-6DFE-9B49-30E8-EF566410A2F0}"/>
              </a:ext>
            </a:extLst>
          </p:cNvPr>
          <p:cNvSpPr/>
          <p:nvPr/>
        </p:nvSpPr>
        <p:spPr>
          <a:xfrm rot="5400000">
            <a:off x="10094194" y="2490831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Geschweifte Klammer links 76">
            <a:extLst>
              <a:ext uri="{FF2B5EF4-FFF2-40B4-BE49-F238E27FC236}">
                <a16:creationId xmlns:a16="http://schemas.microsoft.com/office/drawing/2014/main" id="{5CAF156B-7367-7890-849B-D626AA3799CF}"/>
              </a:ext>
            </a:extLst>
          </p:cNvPr>
          <p:cNvSpPr/>
          <p:nvPr/>
        </p:nvSpPr>
        <p:spPr>
          <a:xfrm rot="5400000">
            <a:off x="9539077" y="2504859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F7AA8484-2A1A-4698-EA2D-978B204A1DAC}"/>
              </a:ext>
            </a:extLst>
          </p:cNvPr>
          <p:cNvSpPr txBox="1"/>
          <p:nvPr/>
        </p:nvSpPr>
        <p:spPr>
          <a:xfrm>
            <a:off x="8222259" y="2272038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A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F7EEF76C-9DEC-14D8-A7C7-5DACCA763A06}"/>
              </a:ext>
            </a:extLst>
          </p:cNvPr>
          <p:cNvSpPr txBox="1"/>
          <p:nvPr/>
        </p:nvSpPr>
        <p:spPr>
          <a:xfrm>
            <a:off x="8832304" y="2284479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B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791FC1B1-F1EA-3FE2-7C24-37AEAF3D2F38}"/>
              </a:ext>
            </a:extLst>
          </p:cNvPr>
          <p:cNvSpPr txBox="1"/>
          <p:nvPr/>
        </p:nvSpPr>
        <p:spPr>
          <a:xfrm>
            <a:off x="9403207" y="2270268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C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6B40409D-F935-5621-0AB6-0AC4740C9EF2}"/>
              </a:ext>
            </a:extLst>
          </p:cNvPr>
          <p:cNvSpPr txBox="1"/>
          <p:nvPr/>
        </p:nvSpPr>
        <p:spPr>
          <a:xfrm>
            <a:off x="9999464" y="2266124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D</a:t>
            </a: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31850485-6F4B-E26A-6AA9-5A6C1E05B944}"/>
              </a:ext>
            </a:extLst>
          </p:cNvPr>
          <p:cNvSpPr/>
          <p:nvPr/>
        </p:nvSpPr>
        <p:spPr>
          <a:xfrm>
            <a:off x="8688288" y="2762208"/>
            <a:ext cx="582618" cy="268301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7441910C-9F68-7910-F25E-F464B5ED89CB}"/>
              </a:ext>
            </a:extLst>
          </p:cNvPr>
          <p:cNvSpPr/>
          <p:nvPr/>
        </p:nvSpPr>
        <p:spPr>
          <a:xfrm>
            <a:off x="2298628" y="2723118"/>
            <a:ext cx="2556422" cy="2722107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id="{806BC353-BAAC-0E16-B94B-D8F7D552DFF5}"/>
                  </a:ext>
                </a:extLst>
              </p:cNvPr>
              <p:cNvSpPr txBox="1"/>
              <p:nvPr/>
            </p:nvSpPr>
            <p:spPr>
              <a:xfrm>
                <a:off x="2424586" y="2747747"/>
                <a:ext cx="2968056" cy="2370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5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sz="15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sz="15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sz="15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sz="15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sz="1500" b="0" i="1" smtClean="0">
                                    <a:latin typeface="Cambria Math" panose="02040503050406030204" pitchFamily="18" charset="0"/>
                                  </a:rPr>
                                  <m:t>1    </m:t>
                                </m:r>
                              </m:e>
                            </m:mr>
                          </m:m>
                          <m:r>
                            <a:rPr lang="de-DE" sz="15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    1</m:t>
                          </m:r>
                        </m:e>
                      </m:d>
                      <m:r>
                        <a:rPr lang="de-DE" sz="15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de-DE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𝑔𝑎𝑡𝑒</m:t>
                          </m:r>
                        </m:sub>
                      </m:sSub>
                    </m:oMath>
                  </m:oMathPara>
                </a14:m>
                <a:endParaRPr lang="en-US" sz="1500" dirty="0" err="1"/>
              </a:p>
            </p:txBody>
          </p:sp>
        </mc:Choice>
        <mc:Fallback xmlns=""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id="{806BC353-BAAC-0E16-B94B-D8F7D552D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586" y="2747747"/>
                <a:ext cx="2968056" cy="237053"/>
              </a:xfrm>
              <a:prstGeom prst="rect">
                <a:avLst/>
              </a:prstGeom>
              <a:blipFill>
                <a:blip r:embed="rId9"/>
                <a:stretch>
                  <a:fillRect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545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hteck 92">
            <a:extLst>
              <a:ext uri="{FF2B5EF4-FFF2-40B4-BE49-F238E27FC236}">
                <a16:creationId xmlns:a16="http://schemas.microsoft.com/office/drawing/2014/main" id="{0318AA76-CCB8-C95D-D32F-D419099DBBDD}"/>
              </a:ext>
            </a:extLst>
          </p:cNvPr>
          <p:cNvSpPr/>
          <p:nvPr/>
        </p:nvSpPr>
        <p:spPr>
          <a:xfrm>
            <a:off x="4452221" y="3715429"/>
            <a:ext cx="2195691" cy="14778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FEBB1B1B-BB7C-601C-9B1F-2C5991C8130B}"/>
              </a:ext>
            </a:extLst>
          </p:cNvPr>
          <p:cNvSpPr/>
          <p:nvPr/>
        </p:nvSpPr>
        <p:spPr>
          <a:xfrm>
            <a:off x="5032604" y="3715430"/>
            <a:ext cx="489583" cy="5040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8F117B18-70D9-3A87-BF11-85BD93B7A176}"/>
              </a:ext>
            </a:extLst>
          </p:cNvPr>
          <p:cNvSpPr/>
          <p:nvPr/>
        </p:nvSpPr>
        <p:spPr>
          <a:xfrm>
            <a:off x="5519571" y="4219487"/>
            <a:ext cx="489583" cy="4696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4EC34FB1-EF29-1836-EF4D-1525FBBE57F0}"/>
              </a:ext>
            </a:extLst>
          </p:cNvPr>
          <p:cNvSpPr/>
          <p:nvPr/>
        </p:nvSpPr>
        <p:spPr>
          <a:xfrm>
            <a:off x="10488488" y="2420889"/>
            <a:ext cx="288032" cy="3240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B3F8939D-C4E1-73E7-AF69-2A575443540C}"/>
              </a:ext>
            </a:extLst>
          </p:cNvPr>
          <p:cNvSpPr/>
          <p:nvPr/>
        </p:nvSpPr>
        <p:spPr>
          <a:xfrm>
            <a:off x="7176120" y="2102427"/>
            <a:ext cx="360040" cy="3600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D2887B20-CBCB-2C64-FD8A-D9E83D9C05E5}"/>
              </a:ext>
            </a:extLst>
          </p:cNvPr>
          <p:cNvSpPr/>
          <p:nvPr/>
        </p:nvSpPr>
        <p:spPr>
          <a:xfrm>
            <a:off x="8292445" y="2732745"/>
            <a:ext cx="1323441" cy="3034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27295137-3976-A371-5B58-13B8DFEE95BF}"/>
              </a:ext>
            </a:extLst>
          </p:cNvPr>
          <p:cNvSpPr/>
          <p:nvPr/>
        </p:nvSpPr>
        <p:spPr>
          <a:xfrm>
            <a:off x="5371920" y="2417810"/>
            <a:ext cx="1327852" cy="3460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5A5E77-7B58-6CB8-F334-700F52AD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 spiking TM algorithm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324C9E-8870-549D-E7FE-30D3E4F3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13.06.2024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4F06C3-2D3B-B73B-8837-CB42DE2266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E9C73BA-7592-3678-341A-C7C5F5B0F570}"/>
              </a:ext>
            </a:extLst>
          </p:cNvPr>
          <p:cNvSpPr txBox="1"/>
          <p:nvPr/>
        </p:nvSpPr>
        <p:spPr>
          <a:xfrm>
            <a:off x="5879976" y="886390"/>
            <a:ext cx="288032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A B C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22D1A3A-A78D-7FBA-0C13-9E06E40FF350}"/>
              </a:ext>
            </a:extLst>
          </p:cNvPr>
          <p:cNvCxnSpPr/>
          <p:nvPr/>
        </p:nvCxnSpPr>
        <p:spPr>
          <a:xfrm flipV="1">
            <a:off x="2423592" y="1556792"/>
            <a:ext cx="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E9A96368-3757-8DFD-07A7-8307162170F1}"/>
              </a:ext>
            </a:extLst>
          </p:cNvPr>
          <p:cNvCxnSpPr>
            <a:cxnSpLocks/>
          </p:cNvCxnSpPr>
          <p:nvPr/>
        </p:nvCxnSpPr>
        <p:spPr>
          <a:xfrm>
            <a:off x="2423592" y="2060848"/>
            <a:ext cx="92170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A0F9CD3-FF72-74F7-2D9B-BCEDDC9740FB}"/>
              </a:ext>
            </a:extLst>
          </p:cNvPr>
          <p:cNvCxnSpPr/>
          <p:nvPr/>
        </p:nvCxnSpPr>
        <p:spPr>
          <a:xfrm flipV="1">
            <a:off x="2423592" y="1700808"/>
            <a:ext cx="216024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EA4DC971-9624-0A0E-1D6A-1BEC66204A56}"/>
              </a:ext>
            </a:extLst>
          </p:cNvPr>
          <p:cNvCxnSpPr/>
          <p:nvPr/>
        </p:nvCxnSpPr>
        <p:spPr>
          <a:xfrm>
            <a:off x="2639616" y="1700808"/>
            <a:ext cx="12241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2E43729-1A07-E760-3B01-8E7AD1E24715}"/>
              </a:ext>
            </a:extLst>
          </p:cNvPr>
          <p:cNvCxnSpPr/>
          <p:nvPr/>
        </p:nvCxnSpPr>
        <p:spPr>
          <a:xfrm>
            <a:off x="3863752" y="1700808"/>
            <a:ext cx="144016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5D1E4D79-083B-EDD2-1F2D-E8C19081E6D1}"/>
              </a:ext>
            </a:extLst>
          </p:cNvPr>
          <p:cNvCxnSpPr/>
          <p:nvPr/>
        </p:nvCxnSpPr>
        <p:spPr>
          <a:xfrm>
            <a:off x="4007768" y="2060848"/>
            <a:ext cx="129614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28E6843-5840-0820-8882-F730BAA177DB}"/>
              </a:ext>
            </a:extLst>
          </p:cNvPr>
          <p:cNvCxnSpPr/>
          <p:nvPr/>
        </p:nvCxnSpPr>
        <p:spPr>
          <a:xfrm flipV="1">
            <a:off x="5303912" y="1700808"/>
            <a:ext cx="216024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0C84BBEA-69B5-8278-3B7D-69EFD549CCC9}"/>
              </a:ext>
            </a:extLst>
          </p:cNvPr>
          <p:cNvSpPr txBox="1"/>
          <p:nvPr/>
        </p:nvSpPr>
        <p:spPr>
          <a:xfrm>
            <a:off x="2639616" y="1700807"/>
            <a:ext cx="108011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READ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29B459A-404A-8126-AB3D-B399B305AB2E}"/>
              </a:ext>
            </a:extLst>
          </p:cNvPr>
          <p:cNvSpPr txBox="1"/>
          <p:nvPr/>
        </p:nvSpPr>
        <p:spPr>
          <a:xfrm>
            <a:off x="4043772" y="1659229"/>
            <a:ext cx="117852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Update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D3C25667-602D-33D5-E46A-DF365F41BDEF}"/>
              </a:ext>
            </a:extLst>
          </p:cNvPr>
          <p:cNvCxnSpPr/>
          <p:nvPr/>
        </p:nvCxnSpPr>
        <p:spPr>
          <a:xfrm>
            <a:off x="5519936" y="1703885"/>
            <a:ext cx="12241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2A1E2BF-B5D7-CE39-AA58-8ED3E884C931}"/>
              </a:ext>
            </a:extLst>
          </p:cNvPr>
          <p:cNvCxnSpPr/>
          <p:nvPr/>
        </p:nvCxnSpPr>
        <p:spPr>
          <a:xfrm>
            <a:off x="6744072" y="1703885"/>
            <a:ext cx="144016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52D46C6-C10B-35E2-1694-784820026028}"/>
              </a:ext>
            </a:extLst>
          </p:cNvPr>
          <p:cNvCxnSpPr/>
          <p:nvPr/>
        </p:nvCxnSpPr>
        <p:spPr>
          <a:xfrm>
            <a:off x="6888088" y="2063925"/>
            <a:ext cx="129614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2A561212-8E2F-438F-4507-39962C3C4BEC}"/>
              </a:ext>
            </a:extLst>
          </p:cNvPr>
          <p:cNvCxnSpPr/>
          <p:nvPr/>
        </p:nvCxnSpPr>
        <p:spPr>
          <a:xfrm flipV="1">
            <a:off x="8184232" y="1703885"/>
            <a:ext cx="216024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C28B18C9-58F6-8B10-8089-E9A846B73014}"/>
              </a:ext>
            </a:extLst>
          </p:cNvPr>
          <p:cNvCxnSpPr/>
          <p:nvPr/>
        </p:nvCxnSpPr>
        <p:spPr>
          <a:xfrm>
            <a:off x="8400256" y="1700808"/>
            <a:ext cx="12241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0D439BAC-789C-4EE4-1CEE-2F80D966897E}"/>
              </a:ext>
            </a:extLst>
          </p:cNvPr>
          <p:cNvCxnSpPr/>
          <p:nvPr/>
        </p:nvCxnSpPr>
        <p:spPr>
          <a:xfrm>
            <a:off x="9624392" y="1700808"/>
            <a:ext cx="144016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F7C73F3-7303-9C88-C582-D16143949410}"/>
              </a:ext>
            </a:extLst>
          </p:cNvPr>
          <p:cNvCxnSpPr/>
          <p:nvPr/>
        </p:nvCxnSpPr>
        <p:spPr>
          <a:xfrm>
            <a:off x="9768408" y="2060848"/>
            <a:ext cx="129614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5BAC26D7-915F-BF34-B095-6C3886746EF4}"/>
              </a:ext>
            </a:extLst>
          </p:cNvPr>
          <p:cNvCxnSpPr/>
          <p:nvPr/>
        </p:nvCxnSpPr>
        <p:spPr>
          <a:xfrm flipV="1">
            <a:off x="11064552" y="1700808"/>
            <a:ext cx="216024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B75B8BB5-72F7-F541-3E9F-75C14EA4CF2C}"/>
              </a:ext>
            </a:extLst>
          </p:cNvPr>
          <p:cNvSpPr txBox="1"/>
          <p:nvPr/>
        </p:nvSpPr>
        <p:spPr>
          <a:xfrm>
            <a:off x="5565544" y="1670405"/>
            <a:ext cx="108011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READ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3463AFE-994F-5342-F8EC-EEBAD2DA8EB2}"/>
              </a:ext>
            </a:extLst>
          </p:cNvPr>
          <p:cNvSpPr txBox="1"/>
          <p:nvPr/>
        </p:nvSpPr>
        <p:spPr>
          <a:xfrm>
            <a:off x="6969700" y="1689658"/>
            <a:ext cx="117852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Update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36E5EE17-C655-4B84-0074-16FB269A9F2B}"/>
              </a:ext>
            </a:extLst>
          </p:cNvPr>
          <p:cNvSpPr txBox="1"/>
          <p:nvPr/>
        </p:nvSpPr>
        <p:spPr>
          <a:xfrm>
            <a:off x="8504672" y="1677479"/>
            <a:ext cx="108011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READ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3B43AAE-03FD-78D6-CFC5-ED265E6F2849}"/>
              </a:ext>
            </a:extLst>
          </p:cNvPr>
          <p:cNvSpPr txBox="1"/>
          <p:nvPr/>
        </p:nvSpPr>
        <p:spPr>
          <a:xfrm>
            <a:off x="9908828" y="1689658"/>
            <a:ext cx="117852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Update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81B0957B-8BB6-FCDC-500A-477A5DE64661}"/>
              </a:ext>
            </a:extLst>
          </p:cNvPr>
          <p:cNvCxnSpPr>
            <a:cxnSpLocks/>
          </p:cNvCxnSpPr>
          <p:nvPr/>
        </p:nvCxnSpPr>
        <p:spPr>
          <a:xfrm flipH="1">
            <a:off x="2711624" y="1297033"/>
            <a:ext cx="3168352" cy="25975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8F2BB312-9581-C718-B3A6-EA6BCAC94D4B}"/>
              </a:ext>
            </a:extLst>
          </p:cNvPr>
          <p:cNvCxnSpPr>
            <a:cxnSpLocks/>
          </p:cNvCxnSpPr>
          <p:nvPr/>
        </p:nvCxnSpPr>
        <p:spPr>
          <a:xfrm>
            <a:off x="6744072" y="1304790"/>
            <a:ext cx="4536504" cy="32075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BE33953F-A060-84BB-CE16-BE7B808413F4}"/>
              </a:ext>
            </a:extLst>
          </p:cNvPr>
          <p:cNvCxnSpPr/>
          <p:nvPr/>
        </p:nvCxnSpPr>
        <p:spPr>
          <a:xfrm>
            <a:off x="2783632" y="1268760"/>
            <a:ext cx="0" cy="35678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C1875D9E-EF44-C884-2BCF-32F55BEACF44}"/>
              </a:ext>
            </a:extLst>
          </p:cNvPr>
          <p:cNvSpPr txBox="1"/>
          <p:nvPr/>
        </p:nvSpPr>
        <p:spPr>
          <a:xfrm>
            <a:off x="2531604" y="953500"/>
            <a:ext cx="50405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“A”</a:t>
            </a:r>
          </a:p>
        </p:txBody>
      </p: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934AF3AC-7F01-A297-2B50-A62A0C755C14}"/>
              </a:ext>
            </a:extLst>
          </p:cNvPr>
          <p:cNvCxnSpPr/>
          <p:nvPr/>
        </p:nvCxnSpPr>
        <p:spPr>
          <a:xfrm>
            <a:off x="5642421" y="1290419"/>
            <a:ext cx="0" cy="35678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852B1A83-8BF0-AEFB-E3D8-95058D32C270}"/>
              </a:ext>
            </a:extLst>
          </p:cNvPr>
          <p:cNvSpPr txBox="1"/>
          <p:nvPr/>
        </p:nvSpPr>
        <p:spPr>
          <a:xfrm>
            <a:off x="5390393" y="975159"/>
            <a:ext cx="50405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“B”</a:t>
            </a:r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6BDF0FEA-35AA-63A6-BF18-BF5E0F5A1AA4}"/>
              </a:ext>
            </a:extLst>
          </p:cNvPr>
          <p:cNvCxnSpPr/>
          <p:nvPr/>
        </p:nvCxnSpPr>
        <p:spPr>
          <a:xfrm>
            <a:off x="8738764" y="1265543"/>
            <a:ext cx="0" cy="35678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>
            <a:extLst>
              <a:ext uri="{FF2B5EF4-FFF2-40B4-BE49-F238E27FC236}">
                <a16:creationId xmlns:a16="http://schemas.microsoft.com/office/drawing/2014/main" id="{13DA0937-62BC-1339-12D0-9D711E18E603}"/>
              </a:ext>
            </a:extLst>
          </p:cNvPr>
          <p:cNvSpPr txBox="1"/>
          <p:nvPr/>
        </p:nvSpPr>
        <p:spPr>
          <a:xfrm>
            <a:off x="8486736" y="950283"/>
            <a:ext cx="50405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“C”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22B048C-E3B5-7C46-01E9-137FDCF99C57}"/>
              </a:ext>
            </a:extLst>
          </p:cNvPr>
          <p:cNvSpPr/>
          <p:nvPr/>
        </p:nvSpPr>
        <p:spPr>
          <a:xfrm>
            <a:off x="2420999" y="2102427"/>
            <a:ext cx="1363142" cy="3460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BB778BC-C412-1282-472B-92B1C1421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5189" y="2072094"/>
            <a:ext cx="1538563" cy="153856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918020D-5A69-1C98-89B7-1B2482AB1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3357" y="2070382"/>
            <a:ext cx="1538563" cy="1538563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B0776FFB-0509-1DE8-0E42-72022ABE8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5715" y="2070382"/>
            <a:ext cx="1538563" cy="1538563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3BAF68BC-37B3-3BE1-1A12-D5D255EB8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3883" y="2068670"/>
            <a:ext cx="1538563" cy="1538563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411523CB-7C8C-E41F-6B55-938E1017C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6241" y="2070382"/>
            <a:ext cx="1538563" cy="1538563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25C20AA5-276F-E404-BCDB-DAF4F5E7B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4409" y="2068670"/>
            <a:ext cx="1538563" cy="1538563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7E65FE71-9842-4EC8-71C0-B26560080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297" y="3631998"/>
            <a:ext cx="2504551" cy="2504551"/>
          </a:xfrm>
          <a:prstGeom prst="rect">
            <a:avLst/>
          </a:prstGeom>
        </p:spPr>
      </p:pic>
      <p:sp>
        <p:nvSpPr>
          <p:cNvPr id="96" name="Pfeil: nach rechts 95">
            <a:extLst>
              <a:ext uri="{FF2B5EF4-FFF2-40B4-BE49-F238E27FC236}">
                <a16:creationId xmlns:a16="http://schemas.microsoft.com/office/drawing/2014/main" id="{BD7E3639-C672-922C-D61D-DC1FD1BC81C7}"/>
              </a:ext>
            </a:extLst>
          </p:cNvPr>
          <p:cNvSpPr/>
          <p:nvPr/>
        </p:nvSpPr>
        <p:spPr>
          <a:xfrm>
            <a:off x="894128" y="4005064"/>
            <a:ext cx="1908212" cy="1584176"/>
          </a:xfrm>
          <a:prstGeom prst="rightArrow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97" name="Geschweifte Klammer links 96">
            <a:extLst>
              <a:ext uri="{FF2B5EF4-FFF2-40B4-BE49-F238E27FC236}">
                <a16:creationId xmlns:a16="http://schemas.microsoft.com/office/drawing/2014/main" id="{2FEB093E-8010-4775-5081-4DE0DCCD047C}"/>
              </a:ext>
            </a:extLst>
          </p:cNvPr>
          <p:cNvSpPr/>
          <p:nvPr/>
        </p:nvSpPr>
        <p:spPr>
          <a:xfrm>
            <a:off x="4195649" y="4197934"/>
            <a:ext cx="144016" cy="316797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Geschweifte Klammer links 97">
            <a:extLst>
              <a:ext uri="{FF2B5EF4-FFF2-40B4-BE49-F238E27FC236}">
                <a16:creationId xmlns:a16="http://schemas.microsoft.com/office/drawing/2014/main" id="{BC5DB4D4-EC6E-2CAE-85D5-3F5C742052CB}"/>
              </a:ext>
            </a:extLst>
          </p:cNvPr>
          <p:cNvSpPr/>
          <p:nvPr/>
        </p:nvSpPr>
        <p:spPr>
          <a:xfrm>
            <a:off x="4190040" y="3692215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Geschweifte Klammer links 98">
            <a:extLst>
              <a:ext uri="{FF2B5EF4-FFF2-40B4-BE49-F238E27FC236}">
                <a16:creationId xmlns:a16="http://schemas.microsoft.com/office/drawing/2014/main" id="{1C6D66D1-D727-F81C-BDBF-81A887456798}"/>
              </a:ext>
            </a:extLst>
          </p:cNvPr>
          <p:cNvSpPr/>
          <p:nvPr/>
        </p:nvSpPr>
        <p:spPr>
          <a:xfrm>
            <a:off x="4188356" y="5130074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Geschweifte Klammer links 99">
            <a:extLst>
              <a:ext uri="{FF2B5EF4-FFF2-40B4-BE49-F238E27FC236}">
                <a16:creationId xmlns:a16="http://schemas.microsoft.com/office/drawing/2014/main" id="{5A8938D6-8C1B-6248-8984-6ADF331EA840}"/>
              </a:ext>
            </a:extLst>
          </p:cNvPr>
          <p:cNvSpPr/>
          <p:nvPr/>
        </p:nvSpPr>
        <p:spPr>
          <a:xfrm>
            <a:off x="4195649" y="4658748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6A98E5AB-B700-CC79-35DB-F3B22B775884}"/>
              </a:ext>
            </a:extLst>
          </p:cNvPr>
          <p:cNvSpPr txBox="1"/>
          <p:nvPr/>
        </p:nvSpPr>
        <p:spPr>
          <a:xfrm>
            <a:off x="3830000" y="3681065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A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1AB2F693-3C6A-2530-2A26-7378955D23FA}"/>
              </a:ext>
            </a:extLst>
          </p:cNvPr>
          <p:cNvSpPr txBox="1"/>
          <p:nvPr/>
        </p:nvSpPr>
        <p:spPr>
          <a:xfrm>
            <a:off x="3835609" y="4143542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B</a:t>
            </a: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888078FD-F1E0-2A63-FB25-29A7C9A61CEE}"/>
              </a:ext>
            </a:extLst>
          </p:cNvPr>
          <p:cNvSpPr txBox="1"/>
          <p:nvPr/>
        </p:nvSpPr>
        <p:spPr>
          <a:xfrm>
            <a:off x="3835609" y="4647598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C</a:t>
            </a: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E12E90EF-238F-4A80-188B-754E76A9E95F}"/>
              </a:ext>
            </a:extLst>
          </p:cNvPr>
          <p:cNvSpPr txBox="1"/>
          <p:nvPr/>
        </p:nvSpPr>
        <p:spPr>
          <a:xfrm>
            <a:off x="3828316" y="5118924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D</a:t>
            </a:r>
          </a:p>
        </p:txBody>
      </p:sp>
      <p:sp>
        <p:nvSpPr>
          <p:cNvPr id="113" name="Rechteck 112">
            <a:extLst>
              <a:ext uri="{FF2B5EF4-FFF2-40B4-BE49-F238E27FC236}">
                <a16:creationId xmlns:a16="http://schemas.microsoft.com/office/drawing/2014/main" id="{C2F76297-E5E3-2AED-BBAF-83F53FF3358A}"/>
              </a:ext>
            </a:extLst>
          </p:cNvPr>
          <p:cNvSpPr/>
          <p:nvPr/>
        </p:nvSpPr>
        <p:spPr>
          <a:xfrm>
            <a:off x="4332372" y="5734893"/>
            <a:ext cx="2451906" cy="50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05" name="Geschweifte Klammer links 104">
            <a:extLst>
              <a:ext uri="{FF2B5EF4-FFF2-40B4-BE49-F238E27FC236}">
                <a16:creationId xmlns:a16="http://schemas.microsoft.com/office/drawing/2014/main" id="{0328B680-DC3F-2A65-C081-DB580795B05A}"/>
              </a:ext>
            </a:extLst>
          </p:cNvPr>
          <p:cNvSpPr/>
          <p:nvPr/>
        </p:nvSpPr>
        <p:spPr>
          <a:xfrm rot="16200000" flipV="1">
            <a:off x="5184425" y="5654532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Geschweifte Klammer links 105">
            <a:extLst>
              <a:ext uri="{FF2B5EF4-FFF2-40B4-BE49-F238E27FC236}">
                <a16:creationId xmlns:a16="http://schemas.microsoft.com/office/drawing/2014/main" id="{9E32A1C7-81DE-7701-F96D-72E3180CB8B4}"/>
              </a:ext>
            </a:extLst>
          </p:cNvPr>
          <p:cNvSpPr/>
          <p:nvPr/>
        </p:nvSpPr>
        <p:spPr>
          <a:xfrm rot="16200000" flipV="1">
            <a:off x="4691844" y="5639867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Geschweifte Klammer links 106">
            <a:extLst>
              <a:ext uri="{FF2B5EF4-FFF2-40B4-BE49-F238E27FC236}">
                <a16:creationId xmlns:a16="http://schemas.microsoft.com/office/drawing/2014/main" id="{B61042E2-36BB-F502-DEAA-86EECE206DFE}"/>
              </a:ext>
            </a:extLst>
          </p:cNvPr>
          <p:cNvSpPr/>
          <p:nvPr/>
        </p:nvSpPr>
        <p:spPr>
          <a:xfrm rot="16200000" flipV="1">
            <a:off x="6276020" y="5646977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Geschweifte Klammer links 107">
            <a:extLst>
              <a:ext uri="{FF2B5EF4-FFF2-40B4-BE49-F238E27FC236}">
                <a16:creationId xmlns:a16="http://schemas.microsoft.com/office/drawing/2014/main" id="{6568D5F1-E21A-C3C7-78D1-B9DDBB2ADB30}"/>
              </a:ext>
            </a:extLst>
          </p:cNvPr>
          <p:cNvSpPr/>
          <p:nvPr/>
        </p:nvSpPr>
        <p:spPr>
          <a:xfrm rot="16200000" flipV="1">
            <a:off x="5783186" y="5656316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5DA1C4D6-5CF0-7277-D5C4-89D9D941AE57}"/>
              </a:ext>
            </a:extLst>
          </p:cNvPr>
          <p:cNvSpPr txBox="1"/>
          <p:nvPr/>
        </p:nvSpPr>
        <p:spPr>
          <a:xfrm>
            <a:off x="4571402" y="5850350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A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374AD9FC-0A67-F050-0D82-5BD83AB6D09C}"/>
              </a:ext>
            </a:extLst>
          </p:cNvPr>
          <p:cNvSpPr txBox="1"/>
          <p:nvPr/>
        </p:nvSpPr>
        <p:spPr>
          <a:xfrm>
            <a:off x="5074568" y="5850350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B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443935F2-E00E-95D6-51D7-F2DF0D892F52}"/>
              </a:ext>
            </a:extLst>
          </p:cNvPr>
          <p:cNvSpPr txBox="1"/>
          <p:nvPr/>
        </p:nvSpPr>
        <p:spPr>
          <a:xfrm>
            <a:off x="5670531" y="5854435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C</a:t>
            </a: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D72BA318-DEA9-5CA1-2E3A-EBBC9D9960B6}"/>
              </a:ext>
            </a:extLst>
          </p:cNvPr>
          <p:cNvSpPr txBox="1"/>
          <p:nvPr/>
        </p:nvSpPr>
        <p:spPr>
          <a:xfrm>
            <a:off x="6173697" y="5850350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3261A00-8424-9C1D-DDDA-5BD851512D2A}"/>
              </a:ext>
            </a:extLst>
          </p:cNvPr>
          <p:cNvSpPr txBox="1"/>
          <p:nvPr/>
        </p:nvSpPr>
        <p:spPr>
          <a:xfrm>
            <a:off x="7248128" y="4365104"/>
            <a:ext cx="4176464" cy="725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230915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2" grpId="0"/>
      <p:bldP spid="103" grpId="0"/>
      <p:bldP spid="104" grpId="0"/>
      <p:bldP spid="113" grpId="0" animBg="1"/>
      <p:bldP spid="105" grpId="0" animBg="1"/>
      <p:bldP spid="106" grpId="0" animBg="1"/>
      <p:bldP spid="107" grpId="0" animBg="1"/>
      <p:bldP spid="108" grpId="0" animBg="1"/>
      <p:bldP spid="109" grpId="0"/>
      <p:bldP spid="110" grpId="0"/>
      <p:bldP spid="111" grpId="0"/>
      <p:bldP spid="1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hteck 90">
            <a:extLst>
              <a:ext uri="{FF2B5EF4-FFF2-40B4-BE49-F238E27FC236}">
                <a16:creationId xmlns:a16="http://schemas.microsoft.com/office/drawing/2014/main" id="{4EC34FB1-EF29-1836-EF4D-1525FBBE57F0}"/>
              </a:ext>
            </a:extLst>
          </p:cNvPr>
          <p:cNvSpPr/>
          <p:nvPr/>
        </p:nvSpPr>
        <p:spPr>
          <a:xfrm>
            <a:off x="10632504" y="2420889"/>
            <a:ext cx="144016" cy="185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25C20AA5-276F-E404-BCDB-DAF4F5E7B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4409" y="2068670"/>
            <a:ext cx="1538563" cy="1538563"/>
          </a:xfrm>
          <a:prstGeom prst="rect">
            <a:avLst/>
          </a:prstGeom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D2887B20-CBCB-2C64-FD8A-D9E83D9C05E5}"/>
              </a:ext>
            </a:extLst>
          </p:cNvPr>
          <p:cNvSpPr/>
          <p:nvPr/>
        </p:nvSpPr>
        <p:spPr>
          <a:xfrm>
            <a:off x="8302257" y="2876548"/>
            <a:ext cx="1323441" cy="1440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88" name="Grafik 87">
            <a:extLst>
              <a:ext uri="{FF2B5EF4-FFF2-40B4-BE49-F238E27FC236}">
                <a16:creationId xmlns:a16="http://schemas.microsoft.com/office/drawing/2014/main" id="{411523CB-7C8C-E41F-6B55-938E1017C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6241" y="2070382"/>
            <a:ext cx="1538563" cy="1538563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B3F8939D-C4E1-73E7-AF69-2A575443540C}"/>
              </a:ext>
            </a:extLst>
          </p:cNvPr>
          <p:cNvSpPr/>
          <p:nvPr/>
        </p:nvSpPr>
        <p:spPr>
          <a:xfrm>
            <a:off x="7176120" y="2102427"/>
            <a:ext cx="206437" cy="3600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87" name="Grafik 86">
            <a:extLst>
              <a:ext uri="{FF2B5EF4-FFF2-40B4-BE49-F238E27FC236}">
                <a16:creationId xmlns:a16="http://schemas.microsoft.com/office/drawing/2014/main" id="{3BAF68BC-37B3-3BE1-1A12-D5D255EB8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3883" y="2068670"/>
            <a:ext cx="1538563" cy="1538563"/>
          </a:xfrm>
          <a:prstGeom prst="rect">
            <a:avLst/>
          </a:prstGeom>
        </p:spPr>
      </p:pic>
      <p:sp>
        <p:nvSpPr>
          <p:cNvPr id="40" name="Rechteck 39">
            <a:extLst>
              <a:ext uri="{FF2B5EF4-FFF2-40B4-BE49-F238E27FC236}">
                <a16:creationId xmlns:a16="http://schemas.microsoft.com/office/drawing/2014/main" id="{27295137-3976-A371-5B58-13B8DFEE95BF}"/>
              </a:ext>
            </a:extLst>
          </p:cNvPr>
          <p:cNvSpPr/>
          <p:nvPr/>
        </p:nvSpPr>
        <p:spPr>
          <a:xfrm>
            <a:off x="5371920" y="2417811"/>
            <a:ext cx="1327852" cy="1772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B0776FFB-0509-1DE8-0E42-72022ABE8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5715" y="2070382"/>
            <a:ext cx="1538563" cy="1538563"/>
          </a:xfrm>
          <a:prstGeom prst="rect">
            <a:avLst/>
          </a:prstGeom>
        </p:spPr>
      </p:pic>
      <p:sp>
        <p:nvSpPr>
          <p:cNvPr id="93" name="Rechteck 92">
            <a:extLst>
              <a:ext uri="{FF2B5EF4-FFF2-40B4-BE49-F238E27FC236}">
                <a16:creationId xmlns:a16="http://schemas.microsoft.com/office/drawing/2014/main" id="{0318AA76-CCB8-C95D-D32F-D419099DBBDD}"/>
              </a:ext>
            </a:extLst>
          </p:cNvPr>
          <p:cNvSpPr/>
          <p:nvPr/>
        </p:nvSpPr>
        <p:spPr>
          <a:xfrm>
            <a:off x="4452221" y="3715430"/>
            <a:ext cx="2195691" cy="7440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FEBB1B1B-BB7C-601C-9B1F-2C5991C8130B}"/>
              </a:ext>
            </a:extLst>
          </p:cNvPr>
          <p:cNvSpPr/>
          <p:nvPr/>
        </p:nvSpPr>
        <p:spPr>
          <a:xfrm>
            <a:off x="5032605" y="3715430"/>
            <a:ext cx="271308" cy="5040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8F117B18-70D9-3A87-BF11-85BD93B7A176}"/>
              </a:ext>
            </a:extLst>
          </p:cNvPr>
          <p:cNvSpPr/>
          <p:nvPr/>
        </p:nvSpPr>
        <p:spPr>
          <a:xfrm>
            <a:off x="5804622" y="4219487"/>
            <a:ext cx="204532" cy="2399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5A5E77-7B58-6CB8-F334-700F52AD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 spiking TM algorithm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324C9E-8870-549D-E7FE-30D3E4F3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13.06.2024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E9C73BA-7592-3678-341A-C7C5F5B0F570}"/>
              </a:ext>
            </a:extLst>
          </p:cNvPr>
          <p:cNvSpPr txBox="1"/>
          <p:nvPr/>
        </p:nvSpPr>
        <p:spPr>
          <a:xfrm>
            <a:off x="5879976" y="886390"/>
            <a:ext cx="288032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A B C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22D1A3A-A78D-7FBA-0C13-9E06E40FF350}"/>
              </a:ext>
            </a:extLst>
          </p:cNvPr>
          <p:cNvCxnSpPr/>
          <p:nvPr/>
        </p:nvCxnSpPr>
        <p:spPr>
          <a:xfrm flipV="1">
            <a:off x="2423592" y="1556792"/>
            <a:ext cx="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E9A96368-3757-8DFD-07A7-8307162170F1}"/>
              </a:ext>
            </a:extLst>
          </p:cNvPr>
          <p:cNvCxnSpPr>
            <a:cxnSpLocks/>
          </p:cNvCxnSpPr>
          <p:nvPr/>
        </p:nvCxnSpPr>
        <p:spPr>
          <a:xfrm>
            <a:off x="2423592" y="2060848"/>
            <a:ext cx="92170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A0F9CD3-FF72-74F7-2D9B-BCEDDC9740FB}"/>
              </a:ext>
            </a:extLst>
          </p:cNvPr>
          <p:cNvCxnSpPr/>
          <p:nvPr/>
        </p:nvCxnSpPr>
        <p:spPr>
          <a:xfrm flipV="1">
            <a:off x="2423592" y="1700808"/>
            <a:ext cx="216024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EA4DC971-9624-0A0E-1D6A-1BEC66204A56}"/>
              </a:ext>
            </a:extLst>
          </p:cNvPr>
          <p:cNvCxnSpPr/>
          <p:nvPr/>
        </p:nvCxnSpPr>
        <p:spPr>
          <a:xfrm>
            <a:off x="2639616" y="1700808"/>
            <a:ext cx="12241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2E43729-1A07-E760-3B01-8E7AD1E24715}"/>
              </a:ext>
            </a:extLst>
          </p:cNvPr>
          <p:cNvCxnSpPr/>
          <p:nvPr/>
        </p:nvCxnSpPr>
        <p:spPr>
          <a:xfrm>
            <a:off x="3863752" y="1700808"/>
            <a:ext cx="144016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5D1E4D79-083B-EDD2-1F2D-E8C19081E6D1}"/>
              </a:ext>
            </a:extLst>
          </p:cNvPr>
          <p:cNvCxnSpPr/>
          <p:nvPr/>
        </p:nvCxnSpPr>
        <p:spPr>
          <a:xfrm>
            <a:off x="4007768" y="2060848"/>
            <a:ext cx="129614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28E6843-5840-0820-8882-F730BAA177DB}"/>
              </a:ext>
            </a:extLst>
          </p:cNvPr>
          <p:cNvCxnSpPr/>
          <p:nvPr/>
        </p:nvCxnSpPr>
        <p:spPr>
          <a:xfrm flipV="1">
            <a:off x="5303912" y="1700808"/>
            <a:ext cx="216024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0C84BBEA-69B5-8278-3B7D-69EFD549CCC9}"/>
              </a:ext>
            </a:extLst>
          </p:cNvPr>
          <p:cNvSpPr txBox="1"/>
          <p:nvPr/>
        </p:nvSpPr>
        <p:spPr>
          <a:xfrm>
            <a:off x="2639616" y="1700807"/>
            <a:ext cx="108011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READ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29B459A-404A-8126-AB3D-B399B305AB2E}"/>
              </a:ext>
            </a:extLst>
          </p:cNvPr>
          <p:cNvSpPr txBox="1"/>
          <p:nvPr/>
        </p:nvSpPr>
        <p:spPr>
          <a:xfrm>
            <a:off x="4043772" y="1659229"/>
            <a:ext cx="117852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Update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D3C25667-602D-33D5-E46A-DF365F41BDEF}"/>
              </a:ext>
            </a:extLst>
          </p:cNvPr>
          <p:cNvCxnSpPr/>
          <p:nvPr/>
        </p:nvCxnSpPr>
        <p:spPr>
          <a:xfrm>
            <a:off x="5519936" y="1703885"/>
            <a:ext cx="12241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2A1E2BF-B5D7-CE39-AA58-8ED3E884C931}"/>
              </a:ext>
            </a:extLst>
          </p:cNvPr>
          <p:cNvCxnSpPr/>
          <p:nvPr/>
        </p:nvCxnSpPr>
        <p:spPr>
          <a:xfrm>
            <a:off x="6744072" y="1703885"/>
            <a:ext cx="144016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52D46C6-C10B-35E2-1694-784820026028}"/>
              </a:ext>
            </a:extLst>
          </p:cNvPr>
          <p:cNvCxnSpPr/>
          <p:nvPr/>
        </p:nvCxnSpPr>
        <p:spPr>
          <a:xfrm>
            <a:off x="6888088" y="2063925"/>
            <a:ext cx="129614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2A561212-8E2F-438F-4507-39962C3C4BEC}"/>
              </a:ext>
            </a:extLst>
          </p:cNvPr>
          <p:cNvCxnSpPr/>
          <p:nvPr/>
        </p:nvCxnSpPr>
        <p:spPr>
          <a:xfrm flipV="1">
            <a:off x="8184232" y="1703885"/>
            <a:ext cx="216024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C28B18C9-58F6-8B10-8089-E9A846B73014}"/>
              </a:ext>
            </a:extLst>
          </p:cNvPr>
          <p:cNvCxnSpPr/>
          <p:nvPr/>
        </p:nvCxnSpPr>
        <p:spPr>
          <a:xfrm>
            <a:off x="8400256" y="1700808"/>
            <a:ext cx="12241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0D439BAC-789C-4EE4-1CEE-2F80D966897E}"/>
              </a:ext>
            </a:extLst>
          </p:cNvPr>
          <p:cNvCxnSpPr/>
          <p:nvPr/>
        </p:nvCxnSpPr>
        <p:spPr>
          <a:xfrm>
            <a:off x="9624392" y="1700808"/>
            <a:ext cx="144016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F7C73F3-7303-9C88-C582-D16143949410}"/>
              </a:ext>
            </a:extLst>
          </p:cNvPr>
          <p:cNvCxnSpPr/>
          <p:nvPr/>
        </p:nvCxnSpPr>
        <p:spPr>
          <a:xfrm>
            <a:off x="9768408" y="2060848"/>
            <a:ext cx="129614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5BAC26D7-915F-BF34-B095-6C3886746EF4}"/>
              </a:ext>
            </a:extLst>
          </p:cNvPr>
          <p:cNvCxnSpPr/>
          <p:nvPr/>
        </p:nvCxnSpPr>
        <p:spPr>
          <a:xfrm flipV="1">
            <a:off x="11064552" y="1700808"/>
            <a:ext cx="216024" cy="3600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B75B8BB5-72F7-F541-3E9F-75C14EA4CF2C}"/>
              </a:ext>
            </a:extLst>
          </p:cNvPr>
          <p:cNvSpPr txBox="1"/>
          <p:nvPr/>
        </p:nvSpPr>
        <p:spPr>
          <a:xfrm>
            <a:off x="5565544" y="1670405"/>
            <a:ext cx="108011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READ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3463AFE-994F-5342-F8EC-EEBAD2DA8EB2}"/>
              </a:ext>
            </a:extLst>
          </p:cNvPr>
          <p:cNvSpPr txBox="1"/>
          <p:nvPr/>
        </p:nvSpPr>
        <p:spPr>
          <a:xfrm>
            <a:off x="6969700" y="1689658"/>
            <a:ext cx="117852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Update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36E5EE17-C655-4B84-0074-16FB269A9F2B}"/>
              </a:ext>
            </a:extLst>
          </p:cNvPr>
          <p:cNvSpPr txBox="1"/>
          <p:nvPr/>
        </p:nvSpPr>
        <p:spPr>
          <a:xfrm>
            <a:off x="8504672" y="1677479"/>
            <a:ext cx="108011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READ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3B43AAE-03FD-78D6-CFC5-ED265E6F2849}"/>
              </a:ext>
            </a:extLst>
          </p:cNvPr>
          <p:cNvSpPr txBox="1"/>
          <p:nvPr/>
        </p:nvSpPr>
        <p:spPr>
          <a:xfrm>
            <a:off x="9908828" y="1689658"/>
            <a:ext cx="117852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Update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81B0957B-8BB6-FCDC-500A-477A5DE64661}"/>
              </a:ext>
            </a:extLst>
          </p:cNvPr>
          <p:cNvCxnSpPr>
            <a:cxnSpLocks/>
          </p:cNvCxnSpPr>
          <p:nvPr/>
        </p:nvCxnSpPr>
        <p:spPr>
          <a:xfrm flipH="1">
            <a:off x="2711624" y="1297033"/>
            <a:ext cx="3168352" cy="25975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8F2BB312-9581-C718-B3A6-EA6BCAC94D4B}"/>
              </a:ext>
            </a:extLst>
          </p:cNvPr>
          <p:cNvCxnSpPr>
            <a:cxnSpLocks/>
          </p:cNvCxnSpPr>
          <p:nvPr/>
        </p:nvCxnSpPr>
        <p:spPr>
          <a:xfrm>
            <a:off x="6744072" y="1304790"/>
            <a:ext cx="4536504" cy="32075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BE33953F-A060-84BB-CE16-BE7B808413F4}"/>
              </a:ext>
            </a:extLst>
          </p:cNvPr>
          <p:cNvCxnSpPr/>
          <p:nvPr/>
        </p:nvCxnSpPr>
        <p:spPr>
          <a:xfrm>
            <a:off x="2783632" y="1268760"/>
            <a:ext cx="0" cy="35678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C1875D9E-EF44-C884-2BCF-32F55BEACF44}"/>
              </a:ext>
            </a:extLst>
          </p:cNvPr>
          <p:cNvSpPr txBox="1"/>
          <p:nvPr/>
        </p:nvSpPr>
        <p:spPr>
          <a:xfrm>
            <a:off x="2531604" y="953500"/>
            <a:ext cx="50405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“A”</a:t>
            </a:r>
          </a:p>
        </p:txBody>
      </p: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934AF3AC-7F01-A297-2B50-A62A0C755C14}"/>
              </a:ext>
            </a:extLst>
          </p:cNvPr>
          <p:cNvCxnSpPr/>
          <p:nvPr/>
        </p:nvCxnSpPr>
        <p:spPr>
          <a:xfrm>
            <a:off x="5642421" y="1290419"/>
            <a:ext cx="0" cy="35678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852B1A83-8BF0-AEFB-E3D8-95058D32C270}"/>
              </a:ext>
            </a:extLst>
          </p:cNvPr>
          <p:cNvSpPr txBox="1"/>
          <p:nvPr/>
        </p:nvSpPr>
        <p:spPr>
          <a:xfrm>
            <a:off x="5390393" y="975159"/>
            <a:ext cx="50405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“B”</a:t>
            </a:r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6BDF0FEA-35AA-63A6-BF18-BF5E0F5A1AA4}"/>
              </a:ext>
            </a:extLst>
          </p:cNvPr>
          <p:cNvCxnSpPr/>
          <p:nvPr/>
        </p:nvCxnSpPr>
        <p:spPr>
          <a:xfrm>
            <a:off x="8738764" y="1265543"/>
            <a:ext cx="0" cy="35678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>
            <a:extLst>
              <a:ext uri="{FF2B5EF4-FFF2-40B4-BE49-F238E27FC236}">
                <a16:creationId xmlns:a16="http://schemas.microsoft.com/office/drawing/2014/main" id="{13DA0937-62BC-1339-12D0-9D711E18E603}"/>
              </a:ext>
            </a:extLst>
          </p:cNvPr>
          <p:cNvSpPr txBox="1"/>
          <p:nvPr/>
        </p:nvSpPr>
        <p:spPr>
          <a:xfrm>
            <a:off x="8486736" y="950283"/>
            <a:ext cx="50405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“C”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22B048C-E3B5-7C46-01E9-137FDCF99C57}"/>
              </a:ext>
            </a:extLst>
          </p:cNvPr>
          <p:cNvSpPr/>
          <p:nvPr/>
        </p:nvSpPr>
        <p:spPr>
          <a:xfrm>
            <a:off x="2420999" y="2102427"/>
            <a:ext cx="1363142" cy="3460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BB778BC-C412-1282-472B-92B1C1421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5189" y="2072094"/>
            <a:ext cx="1538563" cy="153856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918020D-5A69-1C98-89B7-1B2482AB1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3357" y="2070382"/>
            <a:ext cx="1538563" cy="1538563"/>
          </a:xfrm>
          <a:prstGeom prst="rect">
            <a:avLst/>
          </a:prstGeom>
        </p:spPr>
      </p:pic>
      <p:sp>
        <p:nvSpPr>
          <p:cNvPr id="96" name="Pfeil: nach rechts 95">
            <a:extLst>
              <a:ext uri="{FF2B5EF4-FFF2-40B4-BE49-F238E27FC236}">
                <a16:creationId xmlns:a16="http://schemas.microsoft.com/office/drawing/2014/main" id="{BD7E3639-C672-922C-D61D-DC1FD1BC81C7}"/>
              </a:ext>
            </a:extLst>
          </p:cNvPr>
          <p:cNvSpPr/>
          <p:nvPr/>
        </p:nvSpPr>
        <p:spPr>
          <a:xfrm>
            <a:off x="894128" y="4005064"/>
            <a:ext cx="1908212" cy="1584176"/>
          </a:xfrm>
          <a:prstGeom prst="rightArrow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97" name="Geschweifte Klammer links 96">
            <a:extLst>
              <a:ext uri="{FF2B5EF4-FFF2-40B4-BE49-F238E27FC236}">
                <a16:creationId xmlns:a16="http://schemas.microsoft.com/office/drawing/2014/main" id="{2FEB093E-8010-4775-5081-4DE0DCCD047C}"/>
              </a:ext>
            </a:extLst>
          </p:cNvPr>
          <p:cNvSpPr/>
          <p:nvPr/>
        </p:nvSpPr>
        <p:spPr>
          <a:xfrm>
            <a:off x="4195649" y="4197934"/>
            <a:ext cx="144016" cy="316797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Geschweifte Klammer links 97">
            <a:extLst>
              <a:ext uri="{FF2B5EF4-FFF2-40B4-BE49-F238E27FC236}">
                <a16:creationId xmlns:a16="http://schemas.microsoft.com/office/drawing/2014/main" id="{BC5DB4D4-EC6E-2CAE-85D5-3F5C742052CB}"/>
              </a:ext>
            </a:extLst>
          </p:cNvPr>
          <p:cNvSpPr/>
          <p:nvPr/>
        </p:nvSpPr>
        <p:spPr>
          <a:xfrm>
            <a:off x="4190040" y="3692215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Geschweifte Klammer links 98">
            <a:extLst>
              <a:ext uri="{FF2B5EF4-FFF2-40B4-BE49-F238E27FC236}">
                <a16:creationId xmlns:a16="http://schemas.microsoft.com/office/drawing/2014/main" id="{1C6D66D1-D727-F81C-BDBF-81A887456798}"/>
              </a:ext>
            </a:extLst>
          </p:cNvPr>
          <p:cNvSpPr/>
          <p:nvPr/>
        </p:nvSpPr>
        <p:spPr>
          <a:xfrm>
            <a:off x="4188356" y="5130074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Geschweifte Klammer links 99">
            <a:extLst>
              <a:ext uri="{FF2B5EF4-FFF2-40B4-BE49-F238E27FC236}">
                <a16:creationId xmlns:a16="http://schemas.microsoft.com/office/drawing/2014/main" id="{5A8938D6-8C1B-6248-8984-6ADF331EA840}"/>
              </a:ext>
            </a:extLst>
          </p:cNvPr>
          <p:cNvSpPr/>
          <p:nvPr/>
        </p:nvSpPr>
        <p:spPr>
          <a:xfrm>
            <a:off x="4195649" y="4658748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6A98E5AB-B700-CC79-35DB-F3B22B775884}"/>
              </a:ext>
            </a:extLst>
          </p:cNvPr>
          <p:cNvSpPr txBox="1"/>
          <p:nvPr/>
        </p:nvSpPr>
        <p:spPr>
          <a:xfrm>
            <a:off x="3830000" y="3681065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A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1AB2F693-3C6A-2530-2A26-7378955D23FA}"/>
              </a:ext>
            </a:extLst>
          </p:cNvPr>
          <p:cNvSpPr txBox="1"/>
          <p:nvPr/>
        </p:nvSpPr>
        <p:spPr>
          <a:xfrm>
            <a:off x="3835609" y="4143542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B</a:t>
            </a: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888078FD-F1E0-2A63-FB25-29A7C9A61CEE}"/>
              </a:ext>
            </a:extLst>
          </p:cNvPr>
          <p:cNvSpPr txBox="1"/>
          <p:nvPr/>
        </p:nvSpPr>
        <p:spPr>
          <a:xfrm>
            <a:off x="3835609" y="4647598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C</a:t>
            </a: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E12E90EF-238F-4A80-188B-754E76A9E95F}"/>
              </a:ext>
            </a:extLst>
          </p:cNvPr>
          <p:cNvSpPr txBox="1"/>
          <p:nvPr/>
        </p:nvSpPr>
        <p:spPr>
          <a:xfrm>
            <a:off x="3828316" y="5118924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D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DB4B5F8-975D-E363-0CCA-90F4DD1EA819}"/>
              </a:ext>
            </a:extLst>
          </p:cNvPr>
          <p:cNvCxnSpPr/>
          <p:nvPr/>
        </p:nvCxnSpPr>
        <p:spPr>
          <a:xfrm>
            <a:off x="2855640" y="2098639"/>
            <a:ext cx="0" cy="147437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D497AB7F-69D3-9628-1201-71A57C166B8C}"/>
              </a:ext>
            </a:extLst>
          </p:cNvPr>
          <p:cNvCxnSpPr>
            <a:cxnSpLocks/>
          </p:cNvCxnSpPr>
          <p:nvPr/>
        </p:nvCxnSpPr>
        <p:spPr>
          <a:xfrm>
            <a:off x="6312024" y="2413047"/>
            <a:ext cx="0" cy="115520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B4C70EA4-C3AB-C77A-9E24-A0CAEBEDC977}"/>
              </a:ext>
            </a:extLst>
          </p:cNvPr>
          <p:cNvSpPr/>
          <p:nvPr/>
        </p:nvSpPr>
        <p:spPr>
          <a:xfrm>
            <a:off x="4449970" y="4935593"/>
            <a:ext cx="2195691" cy="2520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92" name="Grafik 91">
            <a:extLst>
              <a:ext uri="{FF2B5EF4-FFF2-40B4-BE49-F238E27FC236}">
                <a16:creationId xmlns:a16="http://schemas.microsoft.com/office/drawing/2014/main" id="{7E65FE71-9842-4EC8-71C0-B26560080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297" y="3631998"/>
            <a:ext cx="2504551" cy="2504551"/>
          </a:xfrm>
          <a:prstGeom prst="rect">
            <a:avLst/>
          </a:prstGeom>
        </p:spPr>
      </p:pic>
      <p:sp>
        <p:nvSpPr>
          <p:cNvPr id="113" name="Rechteck 112">
            <a:extLst>
              <a:ext uri="{FF2B5EF4-FFF2-40B4-BE49-F238E27FC236}">
                <a16:creationId xmlns:a16="http://schemas.microsoft.com/office/drawing/2014/main" id="{C2F76297-E5E3-2AED-BBAF-83F53FF3358A}"/>
              </a:ext>
            </a:extLst>
          </p:cNvPr>
          <p:cNvSpPr/>
          <p:nvPr/>
        </p:nvSpPr>
        <p:spPr>
          <a:xfrm>
            <a:off x="4290020" y="5680702"/>
            <a:ext cx="2451906" cy="50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4F06C3-2D3B-B73B-8837-CB42DE2266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05" name="Geschweifte Klammer links 104">
            <a:extLst>
              <a:ext uri="{FF2B5EF4-FFF2-40B4-BE49-F238E27FC236}">
                <a16:creationId xmlns:a16="http://schemas.microsoft.com/office/drawing/2014/main" id="{0328B680-DC3F-2A65-C081-DB580795B05A}"/>
              </a:ext>
            </a:extLst>
          </p:cNvPr>
          <p:cNvSpPr/>
          <p:nvPr/>
        </p:nvSpPr>
        <p:spPr>
          <a:xfrm rot="16200000" flipV="1">
            <a:off x="5199893" y="5682702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Geschweifte Klammer links 105">
            <a:extLst>
              <a:ext uri="{FF2B5EF4-FFF2-40B4-BE49-F238E27FC236}">
                <a16:creationId xmlns:a16="http://schemas.microsoft.com/office/drawing/2014/main" id="{9E32A1C7-81DE-7701-F96D-72E3180CB8B4}"/>
              </a:ext>
            </a:extLst>
          </p:cNvPr>
          <p:cNvSpPr/>
          <p:nvPr/>
        </p:nvSpPr>
        <p:spPr>
          <a:xfrm rot="16200000" flipV="1">
            <a:off x="4707312" y="5668037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Geschweifte Klammer links 106">
            <a:extLst>
              <a:ext uri="{FF2B5EF4-FFF2-40B4-BE49-F238E27FC236}">
                <a16:creationId xmlns:a16="http://schemas.microsoft.com/office/drawing/2014/main" id="{B61042E2-36BB-F502-DEAA-86EECE206DFE}"/>
              </a:ext>
            </a:extLst>
          </p:cNvPr>
          <p:cNvSpPr/>
          <p:nvPr/>
        </p:nvSpPr>
        <p:spPr>
          <a:xfrm rot="16200000" flipV="1">
            <a:off x="6291488" y="5675147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Geschweifte Klammer links 107">
            <a:extLst>
              <a:ext uri="{FF2B5EF4-FFF2-40B4-BE49-F238E27FC236}">
                <a16:creationId xmlns:a16="http://schemas.microsoft.com/office/drawing/2014/main" id="{6568D5F1-E21A-C3C7-78D1-B9DDBB2ADB30}"/>
              </a:ext>
            </a:extLst>
          </p:cNvPr>
          <p:cNvSpPr/>
          <p:nvPr/>
        </p:nvSpPr>
        <p:spPr>
          <a:xfrm rot="16200000" flipV="1">
            <a:off x="5798654" y="5684486"/>
            <a:ext cx="144016" cy="36004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5DA1C4D6-5CF0-7277-D5C4-89D9D941AE57}"/>
              </a:ext>
            </a:extLst>
          </p:cNvPr>
          <p:cNvSpPr txBox="1"/>
          <p:nvPr/>
        </p:nvSpPr>
        <p:spPr>
          <a:xfrm>
            <a:off x="4586870" y="5878520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A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374AD9FC-0A67-F050-0D82-5BD83AB6D09C}"/>
              </a:ext>
            </a:extLst>
          </p:cNvPr>
          <p:cNvSpPr txBox="1"/>
          <p:nvPr/>
        </p:nvSpPr>
        <p:spPr>
          <a:xfrm>
            <a:off x="5090036" y="5878520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B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443935F2-E00E-95D6-51D7-F2DF0D892F52}"/>
              </a:ext>
            </a:extLst>
          </p:cNvPr>
          <p:cNvSpPr txBox="1"/>
          <p:nvPr/>
        </p:nvSpPr>
        <p:spPr>
          <a:xfrm>
            <a:off x="5685999" y="5882605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C</a:t>
            </a: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D72BA318-DEA9-5CA1-2E3A-EBBC9D9960B6}"/>
              </a:ext>
            </a:extLst>
          </p:cNvPr>
          <p:cNvSpPr txBox="1"/>
          <p:nvPr/>
        </p:nvSpPr>
        <p:spPr>
          <a:xfrm>
            <a:off x="6189165" y="5878520"/>
            <a:ext cx="3600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9429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2" grpId="0"/>
      <p:bldP spid="103" grpId="0"/>
      <p:bldP spid="104" grpId="0"/>
      <p:bldP spid="23" grpId="0" animBg="1"/>
      <p:bldP spid="113" grpId="0" animBg="1"/>
      <p:bldP spid="105" grpId="0" animBg="1"/>
      <p:bldP spid="106" grpId="0" animBg="1"/>
      <p:bldP spid="107" grpId="0" animBg="1"/>
      <p:bldP spid="108" grpId="0" animBg="1"/>
      <p:bldP spid="109" grpId="0"/>
      <p:bldP spid="110" grpId="0"/>
      <p:bldP spid="111" grpId="0"/>
      <p:bldP spid="1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2F96-A172-A09B-81B6-596472E6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memristive synapse dynamics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DB2C-27B4-F81B-178C-E3AF97C88B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D0991-CE41-3E4D-E1ED-2E5806A0E1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Analog and binary switching modes</a:t>
            </a:r>
          </a:p>
        </p:txBody>
      </p:sp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DE339FC0-1F0D-204C-B87F-FC3BF72D3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1570" r="1031" b="9201"/>
          <a:stretch/>
        </p:blipFill>
        <p:spPr>
          <a:xfrm>
            <a:off x="3419002" y="1448780"/>
            <a:ext cx="5328592" cy="2160240"/>
          </a:xfrm>
          <a:prstGeom prst="rect">
            <a:avLst/>
          </a:prstGeom>
        </p:spPr>
      </p:pic>
      <p:pic>
        <p:nvPicPr>
          <p:cNvPr id="11" name="Picture 10" descr="A diagram of a binary synapse&#10;&#10;Description automatically generated">
            <a:extLst>
              <a:ext uri="{FF2B5EF4-FFF2-40B4-BE49-F238E27FC236}">
                <a16:creationId xmlns:a16="http://schemas.microsoft.com/office/drawing/2014/main" id="{85EC779D-871C-3275-6D32-B87C076DC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t="13146" r="22482" b="1406"/>
          <a:stretch/>
        </p:blipFill>
        <p:spPr>
          <a:xfrm>
            <a:off x="3419002" y="3609020"/>
            <a:ext cx="5105095" cy="1872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0E49B-1D00-ACDC-C445-51832B813376}"/>
              </a:ext>
            </a:extLst>
          </p:cNvPr>
          <p:cNvSpPr txBox="1"/>
          <p:nvPr/>
        </p:nvSpPr>
        <p:spPr>
          <a:xfrm>
            <a:off x="263352" y="6107822"/>
            <a:ext cx="7056784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800" dirty="0"/>
              <a:t>Bouhadjar, Y., et al., “Sequence learning in a spiking neuronal network with memristive synapses”, </a:t>
            </a:r>
            <a:r>
              <a:rPr lang="en-US" sz="800" i="1" dirty="0"/>
              <a:t>under review</a:t>
            </a:r>
            <a:r>
              <a:rPr lang="en-US" sz="800" dirty="0"/>
              <a:t> (2023)</a:t>
            </a:r>
          </a:p>
        </p:txBody>
      </p:sp>
      <p:pic>
        <p:nvPicPr>
          <p:cNvPr id="3" name="Picture 2" descr="A comparison of a purple and green rectangle&#10;&#10;Description automatically generated">
            <a:extLst>
              <a:ext uri="{FF2B5EF4-FFF2-40B4-BE49-F238E27FC236}">
                <a16:creationId xmlns:a16="http://schemas.microsoft.com/office/drawing/2014/main" id="{F7DF6D52-EEE7-4858-D0A8-AF73787D0D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0"/>
          <a:stretch/>
        </p:blipFill>
        <p:spPr>
          <a:xfrm>
            <a:off x="8333344" y="3427134"/>
            <a:ext cx="82850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3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2F96-A172-A09B-81B6-596472E6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memristive synapse dynamics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DB2C-27B4-F81B-178C-E3AF97C88B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D0991-CE41-3E4D-E1ED-2E5806A0E1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Non-linearity</a:t>
            </a:r>
          </a:p>
        </p:txBody>
      </p:sp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87F9D4CD-CD26-0CD1-31AF-F39105E35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58" y="1448780"/>
            <a:ext cx="5229263" cy="2186003"/>
          </a:xfrm>
          <a:prstGeom prst="rect">
            <a:avLst/>
          </a:prstGeom>
        </p:spPr>
      </p:pic>
      <p:pic>
        <p:nvPicPr>
          <p:cNvPr id="13" name="Picture 12" descr="A comparison of a purple and green rectangle&#10;&#10;Description automatically generated">
            <a:extLst>
              <a:ext uri="{FF2B5EF4-FFF2-40B4-BE49-F238E27FC236}">
                <a16:creationId xmlns:a16="http://schemas.microsoft.com/office/drawing/2014/main" id="{3C86D406-41CD-CE35-13B1-1481404FB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86" y="3717032"/>
            <a:ext cx="4850627" cy="2016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22968C-5AE0-C79A-D899-826FB52AB261}"/>
              </a:ext>
            </a:extLst>
          </p:cNvPr>
          <p:cNvSpPr txBox="1"/>
          <p:nvPr/>
        </p:nvSpPr>
        <p:spPr>
          <a:xfrm>
            <a:off x="263352" y="6107822"/>
            <a:ext cx="7056784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800" dirty="0"/>
              <a:t>Bouhadjar, Y., et al., “Sequence learning in a spiking neuronal network with memristive synapses”, </a:t>
            </a:r>
            <a:r>
              <a:rPr lang="en-US" sz="800" i="1" dirty="0"/>
              <a:t>under review</a:t>
            </a:r>
            <a:r>
              <a:rPr lang="en-US" sz="800" dirty="0"/>
              <a:t>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6A5E23-3BEE-DCCF-8377-91FA2644C662}"/>
                  </a:ext>
                </a:extLst>
              </p:cNvPr>
              <p:cNvSpPr txBox="1"/>
              <p:nvPr/>
            </p:nvSpPr>
            <p:spPr>
              <a:xfrm>
                <a:off x="4727848" y="5663030"/>
                <a:ext cx="249492" cy="204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1400" dirty="0" err="1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6A5E23-3BEE-DCCF-8377-91FA2644C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848" y="5663030"/>
                <a:ext cx="249492" cy="204671"/>
              </a:xfrm>
              <a:prstGeom prst="rect">
                <a:avLst/>
              </a:prstGeom>
              <a:blipFill>
                <a:blip r:embed="rId4"/>
                <a:stretch>
                  <a:fillRect l="-17500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18653D-D390-C21E-C064-6CE982211FA1}"/>
                  </a:ext>
                </a:extLst>
              </p:cNvPr>
              <p:cNvSpPr txBox="1"/>
              <p:nvPr/>
            </p:nvSpPr>
            <p:spPr>
              <a:xfrm>
                <a:off x="6672064" y="5663030"/>
                <a:ext cx="249492" cy="204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1400" dirty="0" err="1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18653D-D390-C21E-C064-6CE982211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064" y="5663030"/>
                <a:ext cx="249492" cy="204671"/>
              </a:xfrm>
              <a:prstGeom prst="rect">
                <a:avLst/>
              </a:prstGeom>
              <a:blipFill>
                <a:blip r:embed="rId4"/>
                <a:stretch>
                  <a:fillRect l="-14634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279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2F96-A172-A09B-81B6-596472E6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memristive synapse dynamics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DB2C-27B4-F81B-178C-E3AF97C88B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D0991-CE41-3E4D-E1ED-2E5806A0E1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Noise</a:t>
            </a:r>
          </a:p>
        </p:txBody>
      </p:sp>
      <p:pic>
        <p:nvPicPr>
          <p:cNvPr id="9" name="Picture 8" descr="A group of graphs showing different types of synapse&#10;&#10;Description automatically generated">
            <a:extLst>
              <a:ext uri="{FF2B5EF4-FFF2-40B4-BE49-F238E27FC236}">
                <a16:creationId xmlns:a16="http://schemas.microsoft.com/office/drawing/2014/main" id="{9BEE41AA-F738-6FB2-0DAF-4FFA7654B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602070"/>
            <a:ext cx="4752403" cy="4083305"/>
          </a:xfrm>
          <a:prstGeom prst="rect">
            <a:avLst/>
          </a:prstGeom>
        </p:spPr>
      </p:pic>
      <p:pic>
        <p:nvPicPr>
          <p:cNvPr id="13" name="Picture 12" descr="A yellow and purple rectangular shapes&#10;&#10;Description automatically generated">
            <a:extLst>
              <a:ext uri="{FF2B5EF4-FFF2-40B4-BE49-F238E27FC236}">
                <a16:creationId xmlns:a16="http://schemas.microsoft.com/office/drawing/2014/main" id="{5ACFE549-14A9-EDBC-9356-73B2B3C26B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498"/>
          <a:stretch/>
        </p:blipFill>
        <p:spPr>
          <a:xfrm>
            <a:off x="6538290" y="2492896"/>
            <a:ext cx="4876836" cy="2088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458DCD-7D61-C80A-E758-35C7452BC4BE}"/>
                  </a:ext>
                </a:extLst>
              </p:cNvPr>
              <p:cNvSpPr txBox="1"/>
              <p:nvPr/>
            </p:nvSpPr>
            <p:spPr>
              <a:xfrm>
                <a:off x="7896200" y="4478792"/>
                <a:ext cx="261418" cy="204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2400" dirty="0" err="1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458DCD-7D61-C80A-E758-35C7452BC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200" y="4478792"/>
                <a:ext cx="261418" cy="204671"/>
              </a:xfrm>
              <a:prstGeom prst="rect">
                <a:avLst/>
              </a:prstGeom>
              <a:blipFill>
                <a:blip r:embed="rId4"/>
                <a:stretch>
                  <a:fillRect l="-6977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366382-2F1D-D927-F494-FA2E5E914423}"/>
                  </a:ext>
                </a:extLst>
              </p:cNvPr>
              <p:cNvSpPr txBox="1"/>
              <p:nvPr/>
            </p:nvSpPr>
            <p:spPr>
              <a:xfrm>
                <a:off x="9768408" y="4478792"/>
                <a:ext cx="261418" cy="204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2400" dirty="0" err="1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366382-2F1D-D927-F494-FA2E5E914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8408" y="4478792"/>
                <a:ext cx="261418" cy="204671"/>
              </a:xfrm>
              <a:prstGeom prst="rect">
                <a:avLst/>
              </a:prstGeom>
              <a:blipFill>
                <a:blip r:embed="rId4"/>
                <a:stretch>
                  <a:fillRect l="-6977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76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5DBF70-3355-D4BC-E858-83896BAE1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7591E3-D1CA-7B50-F2B4-48663D0589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E7636C10-9302-8594-C62F-D6B669AD7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28" r="56597" b="128"/>
          <a:stretch/>
        </p:blipFill>
        <p:spPr>
          <a:xfrm>
            <a:off x="2156159" y="1052736"/>
            <a:ext cx="7324262" cy="4550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C2FB7-77F0-B118-DAA4-099405ADA2BE}"/>
              </a:ext>
            </a:extLst>
          </p:cNvPr>
          <p:cNvSpPr txBox="1"/>
          <p:nvPr/>
        </p:nvSpPr>
        <p:spPr>
          <a:xfrm>
            <a:off x="2156159" y="5603735"/>
            <a:ext cx="4659921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SRC Report 2015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7BBDEDD2-1200-C522-28CC-FB4CBEE0E9E6}"/>
              </a:ext>
            </a:extLst>
          </p:cNvPr>
          <p:cNvSpPr/>
          <p:nvPr/>
        </p:nvSpPr>
        <p:spPr>
          <a:xfrm>
            <a:off x="9048328" y="2725526"/>
            <a:ext cx="2952328" cy="936104"/>
          </a:xfrm>
          <a:prstGeom prst="leftArrow">
            <a:avLst>
              <a:gd name="adj1" fmla="val 78276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dirty="0"/>
              <a:t>New computing paradigms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F8839BB4-EFE6-EAF5-4EB4-3E5F3AC8C96D}"/>
              </a:ext>
            </a:extLst>
          </p:cNvPr>
          <p:cNvSpPr/>
          <p:nvPr/>
        </p:nvSpPr>
        <p:spPr>
          <a:xfrm>
            <a:off x="8256240" y="3429000"/>
            <a:ext cx="3744416" cy="936104"/>
          </a:xfrm>
          <a:prstGeom prst="leftArrow">
            <a:avLst>
              <a:gd name="adj1" fmla="val 43573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dirty="0"/>
              <a:t>New algorithms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4F0B8F59-B47E-08AD-21B0-FFE04990F5AF}"/>
              </a:ext>
            </a:extLst>
          </p:cNvPr>
          <p:cNvSpPr/>
          <p:nvPr/>
        </p:nvSpPr>
        <p:spPr>
          <a:xfrm>
            <a:off x="7032104" y="4132474"/>
            <a:ext cx="4968552" cy="936104"/>
          </a:xfrm>
          <a:prstGeom prst="leftArrow">
            <a:avLst>
              <a:gd name="adj1" fmla="val 43573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dirty="0"/>
              <a:t>New materials and devices</a:t>
            </a:r>
          </a:p>
        </p:txBody>
      </p:sp>
    </p:spTree>
    <p:extLst>
      <p:ext uri="{BB962C8B-B14F-4D97-AF65-F5344CB8AC3E}">
        <p14:creationId xmlns:p14="http://schemas.microsoft.com/office/powerpoint/2010/main" val="278668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2F96-A172-A09B-81B6-596472E6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memristive synapse dynamics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DB2C-27B4-F81B-178C-E3AF97C88B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D0991-CE41-3E4D-E1ED-2E5806A0E1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Stuck-at faults</a:t>
            </a:r>
          </a:p>
        </p:txBody>
      </p:sp>
      <p:pic>
        <p:nvPicPr>
          <p:cNvPr id="9" name="Picture 8" descr="A graph of different types of synapse&#10;&#10;Description automatically generated">
            <a:extLst>
              <a:ext uri="{FF2B5EF4-FFF2-40B4-BE49-F238E27FC236}">
                <a16:creationId xmlns:a16="http://schemas.microsoft.com/office/drawing/2014/main" id="{B64E5DAD-EDDC-0A7D-01EB-4273788F3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30" y="1448780"/>
            <a:ext cx="5392140" cy="39789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41C196-20B9-9619-D346-C6314714BC65}"/>
              </a:ext>
            </a:extLst>
          </p:cNvPr>
          <p:cNvSpPr txBox="1"/>
          <p:nvPr/>
        </p:nvSpPr>
        <p:spPr>
          <a:xfrm>
            <a:off x="263352" y="6107822"/>
            <a:ext cx="7056784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800" dirty="0"/>
              <a:t>Bouhadjar, Y., et al., “Sequence learning in a spiking neuronal network with memristive synapses”, </a:t>
            </a:r>
            <a:r>
              <a:rPr lang="en-US" sz="800" i="1" dirty="0"/>
              <a:t>under review</a:t>
            </a:r>
            <a:r>
              <a:rPr lang="en-US" sz="800" dirty="0"/>
              <a:t> (2023)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C0E04B-E87F-30DD-E44A-3E87BC69B9D6}"/>
              </a:ext>
            </a:extLst>
          </p:cNvPr>
          <p:cNvSpPr/>
          <p:nvPr/>
        </p:nvSpPr>
        <p:spPr>
          <a:xfrm>
            <a:off x="9192344" y="3729613"/>
            <a:ext cx="2360625" cy="1698126"/>
          </a:xfrm>
          <a:prstGeom prst="roundRect">
            <a:avLst/>
          </a:prstGeom>
          <a:solidFill>
            <a:schemeClr val="tx2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dirty="0"/>
              <a:t>STEP 1:</a:t>
            </a:r>
          </a:p>
          <a:p>
            <a:pPr algn="ctr">
              <a:lnSpc>
                <a:spcPct val="95000"/>
              </a:lnSpc>
            </a:pPr>
            <a:r>
              <a:rPr lang="en-US" sz="2400" dirty="0"/>
              <a:t>Memristive synapse dynamics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99D2F4-EFAB-BBA9-71E6-59F5B66E34D2}"/>
              </a:ext>
            </a:extLst>
          </p:cNvPr>
          <p:cNvCxnSpPr>
            <a:cxnSpLocks/>
          </p:cNvCxnSpPr>
          <p:nvPr/>
        </p:nvCxnSpPr>
        <p:spPr>
          <a:xfrm>
            <a:off x="10704512" y="4941168"/>
            <a:ext cx="360040" cy="36004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B47B93-C938-4F9C-2263-FC62AA45B656}"/>
              </a:ext>
            </a:extLst>
          </p:cNvPr>
          <p:cNvCxnSpPr>
            <a:cxnSpLocks/>
          </p:cNvCxnSpPr>
          <p:nvPr/>
        </p:nvCxnSpPr>
        <p:spPr>
          <a:xfrm flipV="1">
            <a:off x="11064552" y="4005064"/>
            <a:ext cx="576064" cy="1296144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51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49A77EA-9395-4EAE-BE0B-7856EE48DC4C}"/>
              </a:ext>
            </a:extLst>
          </p:cNvPr>
          <p:cNvSpPr/>
          <p:nvPr/>
        </p:nvSpPr>
        <p:spPr>
          <a:xfrm>
            <a:off x="6662242" y="2900619"/>
            <a:ext cx="3131203" cy="1015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1614E34-973A-447F-8825-8ECC046614BE}"/>
              </a:ext>
            </a:extLst>
          </p:cNvPr>
          <p:cNvSpPr/>
          <p:nvPr/>
        </p:nvSpPr>
        <p:spPr>
          <a:xfrm>
            <a:off x="7276715" y="2316431"/>
            <a:ext cx="2059816" cy="1015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EBDC8D8-0AE1-45FD-A9D8-BDDA99C9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prediction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C445D9-55A0-4307-81E7-ED42003F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13.06.2024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405CF05-55C0-483D-B41E-284F0B3888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Core functionality of the human brain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8DF3EE1-67BB-442E-BD55-948EE8EEE081}"/>
              </a:ext>
            </a:extLst>
          </p:cNvPr>
          <p:cNvPicPr/>
          <p:nvPr/>
        </p:nvPicPr>
        <p:blipFill rotWithShape="1">
          <a:blip r:embed="rId2"/>
          <a:srcRect b="17656"/>
          <a:stretch/>
        </p:blipFill>
        <p:spPr bwMode="auto">
          <a:xfrm>
            <a:off x="887598" y="4163747"/>
            <a:ext cx="7166323" cy="1639476"/>
          </a:xfrm>
          <a:prstGeom prst="rect">
            <a:avLst/>
          </a:prstGeom>
          <a:ln>
            <a:noFill/>
          </a:ln>
        </p:spPr>
      </p:pic>
      <p:sp>
        <p:nvSpPr>
          <p:cNvPr id="19" name="CustomShape 5">
            <a:extLst>
              <a:ext uri="{FF2B5EF4-FFF2-40B4-BE49-F238E27FC236}">
                <a16:creationId xmlns:a16="http://schemas.microsoft.com/office/drawing/2014/main" id="{33EF52E6-3E76-4F72-A15E-46AB01F24352}"/>
              </a:ext>
            </a:extLst>
          </p:cNvPr>
          <p:cNvSpPr/>
          <p:nvPr/>
        </p:nvSpPr>
        <p:spPr bwMode="auto">
          <a:xfrm>
            <a:off x="2509515" y="3877609"/>
            <a:ext cx="1318009" cy="2865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200" b="0" strike="noStrike" spc="-1" dirty="0">
                <a:latin typeface="Arial"/>
              </a:rPr>
              <a:t>before learning</a:t>
            </a:r>
            <a:endParaRPr sz="1200" b="0" strike="noStrike" spc="-1" dirty="0">
              <a:latin typeface="Arial"/>
            </a:endParaRPr>
          </a:p>
        </p:txBody>
      </p:sp>
      <p:sp>
        <p:nvSpPr>
          <p:cNvPr id="20" name="CustomShape 5">
            <a:extLst>
              <a:ext uri="{FF2B5EF4-FFF2-40B4-BE49-F238E27FC236}">
                <a16:creationId xmlns:a16="http://schemas.microsoft.com/office/drawing/2014/main" id="{14633E5D-1591-4AEC-BE70-DF0055EB8D15}"/>
              </a:ext>
            </a:extLst>
          </p:cNvPr>
          <p:cNvSpPr/>
          <p:nvPr/>
        </p:nvSpPr>
        <p:spPr bwMode="auto">
          <a:xfrm>
            <a:off x="5922863" y="3850936"/>
            <a:ext cx="1318009" cy="2865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clip" vert="horz" wrap="square" lIns="90000" tIns="45000" rIns="90000" bIns="45000" numCol="1" spcCol="0" rtlCol="0" fromWordArt="0" anchor="ctr" anchorCtr="0" forceAA="0" compatLnSpc="0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200" b="0" strike="noStrike" spc="-1" dirty="0">
                <a:latin typeface="Arial"/>
              </a:rPr>
              <a:t>after learning</a:t>
            </a:r>
            <a:endParaRPr sz="1200" b="0" strike="noStrike" spc="-1" dirty="0">
              <a:latin typeface="Arial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9EAE340-02AB-48E1-ADDE-42516D010383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2"/>
                </a:solidFill>
              </a:rPr>
              <a:t> </a:t>
            </a:r>
            <a:fld id="{A52F4D17-1AD6-42D9-B93A-EB002C62F438}" type="slidenum">
              <a:rPr lang="de-DE" smtClean="0">
                <a:solidFill>
                  <a:schemeClr val="tx2"/>
                </a:solidFill>
              </a:rPr>
              <a:pPr/>
              <a:t>3</a:t>
            </a:fld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4" name="Grafik 3" descr="Ausführen Silhouette">
            <a:extLst>
              <a:ext uri="{FF2B5EF4-FFF2-40B4-BE49-F238E27FC236}">
                <a16:creationId xmlns:a16="http://schemas.microsoft.com/office/drawing/2014/main" id="{E8142447-3A09-BCCA-0958-A45B5AE5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220" y="1554720"/>
            <a:ext cx="1692899" cy="1692899"/>
          </a:xfrm>
          <a:prstGeom prst="rect">
            <a:avLst/>
          </a:prstGeom>
        </p:spPr>
      </p:pic>
      <p:pic>
        <p:nvPicPr>
          <p:cNvPr id="7" name="Grafik 6" descr="Chat Silhouette">
            <a:extLst>
              <a:ext uri="{FF2B5EF4-FFF2-40B4-BE49-F238E27FC236}">
                <a16:creationId xmlns:a16="http://schemas.microsoft.com/office/drawing/2014/main" id="{5A7AE440-482A-4E22-4BAC-CE59CA307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9616" y="1591453"/>
            <a:ext cx="1692899" cy="1692899"/>
          </a:xfrm>
          <a:prstGeom prst="rect">
            <a:avLst/>
          </a:prstGeom>
        </p:spPr>
      </p:pic>
      <p:pic>
        <p:nvPicPr>
          <p:cNvPr id="9" name="Grafik 8" descr="Abakus Silhouette">
            <a:extLst>
              <a:ext uri="{FF2B5EF4-FFF2-40B4-BE49-F238E27FC236}">
                <a16:creationId xmlns:a16="http://schemas.microsoft.com/office/drawing/2014/main" id="{606A35A3-2360-F4CA-D600-0E0F4E7E7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34318" y="1469982"/>
            <a:ext cx="1692898" cy="1692898"/>
          </a:xfrm>
          <a:prstGeom prst="rect">
            <a:avLst/>
          </a:prstGeom>
        </p:spPr>
      </p:pic>
      <p:pic>
        <p:nvPicPr>
          <p:cNvPr id="11" name="Grafik 10" descr="Zusammendrücken Vergrößern Silhouette">
            <a:extLst>
              <a:ext uri="{FF2B5EF4-FFF2-40B4-BE49-F238E27FC236}">
                <a16:creationId xmlns:a16="http://schemas.microsoft.com/office/drawing/2014/main" id="{724F4612-25DD-0379-9CBA-5DAA414580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67121" y="1469982"/>
            <a:ext cx="1692899" cy="169289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06FDE7C-3E6D-0A4E-8319-F2129CEE83B2}"/>
              </a:ext>
            </a:extLst>
          </p:cNvPr>
          <p:cNvSpPr/>
          <p:nvPr/>
        </p:nvSpPr>
        <p:spPr>
          <a:xfrm>
            <a:off x="811019" y="5077111"/>
            <a:ext cx="7416824" cy="707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5E401A0-8952-2857-1CDE-853AD0940BBB}"/>
              </a:ext>
            </a:extLst>
          </p:cNvPr>
          <p:cNvPicPr/>
          <p:nvPr/>
        </p:nvPicPr>
        <p:blipFill rotWithShape="1">
          <a:blip r:embed="rId2"/>
          <a:srcRect t="80185" b="-7975"/>
          <a:stretch/>
        </p:blipFill>
        <p:spPr bwMode="auto">
          <a:xfrm>
            <a:off x="891807" y="5050438"/>
            <a:ext cx="7166323" cy="553288"/>
          </a:xfrm>
          <a:prstGeom prst="rect">
            <a:avLst/>
          </a:prstGeom>
          <a:ln>
            <a:noFill/>
          </a:ln>
        </p:spPr>
      </p:pic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2C5A2F66-B961-BC06-6645-7EE90A55E5AD}"/>
              </a:ext>
            </a:extLst>
          </p:cNvPr>
          <p:cNvSpPr/>
          <p:nvPr/>
        </p:nvSpPr>
        <p:spPr>
          <a:xfrm>
            <a:off x="8278016" y="1774175"/>
            <a:ext cx="3672408" cy="330965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000" b="1" dirty="0">
                <a:solidFill>
                  <a:schemeClr val="tx2"/>
                </a:solidFill>
              </a:rPr>
              <a:t>Neuromorphic Hardware</a:t>
            </a:r>
          </a:p>
          <a:p>
            <a:pPr algn="ctr">
              <a:lnSpc>
                <a:spcPct val="95000"/>
              </a:lnSpc>
            </a:pPr>
            <a:endParaRPr lang="en-US" sz="2000" dirty="0">
              <a:solidFill>
                <a:schemeClr val="tx2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en-US" sz="2000" dirty="0">
                <a:solidFill>
                  <a:schemeClr val="tx2"/>
                </a:solidFill>
              </a:rPr>
              <a:t> - energy-efficiency</a:t>
            </a:r>
          </a:p>
          <a:p>
            <a:pPr algn="ctr">
              <a:lnSpc>
                <a:spcPct val="95000"/>
              </a:lnSpc>
            </a:pPr>
            <a:r>
              <a:rPr lang="en-US" sz="2000" dirty="0">
                <a:solidFill>
                  <a:schemeClr val="tx2"/>
                </a:solidFill>
              </a:rPr>
              <a:t> - small area</a:t>
            </a:r>
          </a:p>
          <a:p>
            <a:pPr algn="ctr">
              <a:lnSpc>
                <a:spcPct val="95000"/>
              </a:lnSpc>
            </a:pPr>
            <a:r>
              <a:rPr lang="en-US" sz="2000" dirty="0">
                <a:solidFill>
                  <a:schemeClr val="tx2"/>
                </a:solidFill>
              </a:rPr>
              <a:t>  - biological time constants</a:t>
            </a:r>
          </a:p>
        </p:txBody>
      </p:sp>
    </p:spTree>
    <p:extLst>
      <p:ext uri="{BB962C8B-B14F-4D97-AF65-F5344CB8AC3E}">
        <p14:creationId xmlns:p14="http://schemas.microsoft.com/office/powerpoint/2010/main" val="1362224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A6CC7-2F89-40E4-99D2-17C48C12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inspiration to sequence learning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951879-A3F0-46D7-917D-550DDD17D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13.06.2024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C34F82-096E-4DD3-8733-652A1F935B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From biology to Spiking Temporal Memory (STM)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27445C4-EBED-42D1-883D-9AA66A7EC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14" t="39500" r="29209" b="20620"/>
          <a:stretch/>
        </p:blipFill>
        <p:spPr>
          <a:xfrm>
            <a:off x="4649424" y="2160563"/>
            <a:ext cx="2337732" cy="253687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2DD8318-3937-4213-988C-5D0F69381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33" t="47878" r="37463" b="14488"/>
          <a:stretch/>
        </p:blipFill>
        <p:spPr>
          <a:xfrm>
            <a:off x="450586" y="2035958"/>
            <a:ext cx="2740675" cy="2536874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F1AD0334-D17A-45F0-A92E-0FD558428F0A}"/>
              </a:ext>
            </a:extLst>
          </p:cNvPr>
          <p:cNvSpPr/>
          <p:nvPr/>
        </p:nvSpPr>
        <p:spPr>
          <a:xfrm>
            <a:off x="3070287" y="2724843"/>
            <a:ext cx="1645862" cy="1190268"/>
          </a:xfrm>
          <a:prstGeom prst="rightArrow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dirty="0"/>
              <a:t>Brain to Algorithm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379BD27-664B-4181-84C2-47962C1B06CD}"/>
              </a:ext>
            </a:extLst>
          </p:cNvPr>
          <p:cNvSpPr txBox="1"/>
          <p:nvPr/>
        </p:nvSpPr>
        <p:spPr>
          <a:xfrm>
            <a:off x="1364473" y="4517489"/>
            <a:ext cx="4079776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/>
              <a:t>Spiking Temporal Memory</a:t>
            </a:r>
          </a:p>
          <a:p>
            <a:pPr algn="ctr">
              <a:lnSpc>
                <a:spcPct val="95000"/>
              </a:lnSpc>
            </a:pPr>
            <a:r>
              <a:rPr lang="en-US" sz="1000" i="1" dirty="0"/>
              <a:t>Bouhadjar, Younes, et al. "Sequence learning, prediction, and replay in networks of spiking neurons." </a:t>
            </a:r>
          </a:p>
          <a:p>
            <a:pPr algn="ctr">
              <a:lnSpc>
                <a:spcPct val="95000"/>
              </a:lnSpc>
            </a:pPr>
            <a:r>
              <a:rPr lang="en-US" sz="1000" i="1" dirty="0"/>
              <a:t>PLOS Computational Biology 18.6 (2022): e1010233.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8C85F31-C8A6-4FE1-9C84-B7CD5BA176CB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 </a:t>
            </a:r>
            <a:fld id="{A52F4D17-1AD6-42D9-B93A-EB002C62F438}" type="slidenum">
              <a:rPr lang="de-DE" smtClean="0">
                <a:solidFill>
                  <a:schemeClr val="tx2"/>
                </a:solidFill>
              </a:rPr>
              <a:pPr/>
              <a:t>4</a:t>
            </a:fld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722D796E-ED15-B146-0575-E65004F0B4D5}"/>
              </a:ext>
            </a:extLst>
          </p:cNvPr>
          <p:cNvSpPr/>
          <p:nvPr/>
        </p:nvSpPr>
        <p:spPr>
          <a:xfrm>
            <a:off x="7027732" y="2709261"/>
            <a:ext cx="1728192" cy="1190268"/>
          </a:xfrm>
          <a:prstGeom prst="rightArrow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dirty="0"/>
              <a:t>Algorithm to Hardware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995D221-B2EA-004E-48DE-C5AFDA6CC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6500" y="2035958"/>
            <a:ext cx="2826941" cy="266147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C2238B6-2D5D-7C36-3C62-1EFC1411CAA1}"/>
              </a:ext>
            </a:extLst>
          </p:cNvPr>
          <p:cNvSpPr txBox="1"/>
          <p:nvPr/>
        </p:nvSpPr>
        <p:spPr>
          <a:xfrm>
            <a:off x="5799575" y="4517489"/>
            <a:ext cx="4079776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 err="1"/>
              <a:t>MemSpikingTM</a:t>
            </a:r>
            <a:endParaRPr lang="en-US" dirty="0"/>
          </a:p>
          <a:p>
            <a:pPr algn="ctr">
              <a:lnSpc>
                <a:spcPct val="95000"/>
              </a:lnSpc>
            </a:pPr>
            <a:r>
              <a:rPr lang="en-US" sz="1000" i="1" dirty="0"/>
              <a:t>Siegel et al. "System model of neuromorphic sequence learning on a memristive crossbar array." </a:t>
            </a:r>
          </a:p>
          <a:p>
            <a:pPr algn="ctr">
              <a:lnSpc>
                <a:spcPct val="95000"/>
              </a:lnSpc>
            </a:pPr>
            <a:r>
              <a:rPr lang="en-US" sz="1000" i="1" dirty="0"/>
              <a:t>IOP Neuromorphic Computing and Engineering (accepted)</a:t>
            </a:r>
          </a:p>
        </p:txBody>
      </p:sp>
    </p:spTree>
    <p:extLst>
      <p:ext uri="{BB962C8B-B14F-4D97-AF65-F5344CB8AC3E}">
        <p14:creationId xmlns:p14="http://schemas.microsoft.com/office/powerpoint/2010/main" val="185601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B84D0A-8522-442C-AFB0-AE41D487C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Memristive devices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53B3233-5EFA-4260-9CD1-AFC58882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29.03.2022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A867D3C-FA37-4C19-BB1B-7FE60AD429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D42629D-348E-48F1-A0EC-77BF93E1D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64" y="2157748"/>
            <a:ext cx="4224270" cy="3384376"/>
          </a:xfrm>
          <a:prstGeom prst="rect">
            <a:avLst/>
          </a:prstGeom>
        </p:spPr>
      </p:pic>
      <p:sp>
        <p:nvSpPr>
          <p:cNvPr id="8" name="Pfeil nach rechts 11">
            <a:extLst>
              <a:ext uri="{FF2B5EF4-FFF2-40B4-BE49-F238E27FC236}">
                <a16:creationId xmlns:a16="http://schemas.microsoft.com/office/drawing/2014/main" id="{64407D7E-EEA9-4914-96A7-729717EA75FA}"/>
              </a:ext>
            </a:extLst>
          </p:cNvPr>
          <p:cNvSpPr/>
          <p:nvPr/>
        </p:nvSpPr>
        <p:spPr>
          <a:xfrm flipH="1">
            <a:off x="3651659" y="3513643"/>
            <a:ext cx="168860" cy="216024"/>
          </a:xfrm>
          <a:prstGeom prst="rightArrow">
            <a:avLst>
              <a:gd name="adj1" fmla="val 19081"/>
              <a:gd name="adj2" fmla="val 65459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9" name="Pfeil nach rechts 12">
            <a:extLst>
              <a:ext uri="{FF2B5EF4-FFF2-40B4-BE49-F238E27FC236}">
                <a16:creationId xmlns:a16="http://schemas.microsoft.com/office/drawing/2014/main" id="{C86FEA49-F048-4A0C-9F50-1446F07AACFC}"/>
              </a:ext>
            </a:extLst>
          </p:cNvPr>
          <p:cNvSpPr/>
          <p:nvPr/>
        </p:nvSpPr>
        <p:spPr>
          <a:xfrm rot="8340000" flipH="1">
            <a:off x="3425009" y="3265720"/>
            <a:ext cx="151894" cy="216024"/>
          </a:xfrm>
          <a:prstGeom prst="rightArrow">
            <a:avLst>
              <a:gd name="adj1" fmla="val 19081"/>
              <a:gd name="adj2" fmla="val 65459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0" name="Pfeil nach rechts 13">
            <a:extLst>
              <a:ext uri="{FF2B5EF4-FFF2-40B4-BE49-F238E27FC236}">
                <a16:creationId xmlns:a16="http://schemas.microsoft.com/office/drawing/2014/main" id="{80F1F132-31D9-4402-B372-7EE39CA27BE5}"/>
              </a:ext>
            </a:extLst>
          </p:cNvPr>
          <p:cNvSpPr/>
          <p:nvPr/>
        </p:nvSpPr>
        <p:spPr>
          <a:xfrm rot="8340000" flipH="1">
            <a:off x="2889523" y="3696257"/>
            <a:ext cx="166850" cy="216024"/>
          </a:xfrm>
          <a:prstGeom prst="rightArrow">
            <a:avLst>
              <a:gd name="adj1" fmla="val 19081"/>
              <a:gd name="adj2" fmla="val 65459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1" name="Pfeil nach rechts 15">
            <a:extLst>
              <a:ext uri="{FF2B5EF4-FFF2-40B4-BE49-F238E27FC236}">
                <a16:creationId xmlns:a16="http://schemas.microsoft.com/office/drawing/2014/main" id="{D7A1765D-8996-4F49-8C0E-9E5552785254}"/>
              </a:ext>
            </a:extLst>
          </p:cNvPr>
          <p:cNvSpPr/>
          <p:nvPr/>
        </p:nvSpPr>
        <p:spPr>
          <a:xfrm flipH="1">
            <a:off x="2723248" y="3520163"/>
            <a:ext cx="161167" cy="216024"/>
          </a:xfrm>
          <a:prstGeom prst="rightArrow">
            <a:avLst>
              <a:gd name="adj1" fmla="val 19081"/>
              <a:gd name="adj2" fmla="val 65459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ED8CCC7-1567-45C2-A0E3-530B9C8A8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7" t="68587" r="72456" b="5132"/>
          <a:stretch/>
        </p:blipFill>
        <p:spPr>
          <a:xfrm>
            <a:off x="505953" y="4425070"/>
            <a:ext cx="1512168" cy="11199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F80874E-A50F-4B1B-915C-3D64F4FA5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29" t="7136" r="22532" b="66583"/>
          <a:stretch/>
        </p:blipFill>
        <p:spPr>
          <a:xfrm>
            <a:off x="4276505" y="1844824"/>
            <a:ext cx="1541785" cy="1119948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DD148AC-D547-48C1-B6FB-CB34C6438298}"/>
              </a:ext>
            </a:extLst>
          </p:cNvPr>
          <p:cNvCxnSpPr/>
          <p:nvPr/>
        </p:nvCxnSpPr>
        <p:spPr>
          <a:xfrm flipV="1">
            <a:off x="1991019" y="3882724"/>
            <a:ext cx="471238" cy="54234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B613FC3-BE23-44C4-8F6C-F33CA4627134}"/>
              </a:ext>
            </a:extLst>
          </p:cNvPr>
          <p:cNvCxnSpPr/>
          <p:nvPr/>
        </p:nvCxnSpPr>
        <p:spPr>
          <a:xfrm flipH="1">
            <a:off x="4152216" y="2951766"/>
            <a:ext cx="169404" cy="42196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A046C05D-7BDA-40BC-A56C-8C313405AF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7" t="59835" r="43080" b="18052"/>
          <a:stretch/>
        </p:blipFill>
        <p:spPr>
          <a:xfrm>
            <a:off x="5840677" y="728861"/>
            <a:ext cx="5830088" cy="210182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F94D054-11C5-499E-BE18-36863F072747}"/>
              </a:ext>
            </a:extLst>
          </p:cNvPr>
          <p:cNvSpPr txBox="1"/>
          <p:nvPr/>
        </p:nvSpPr>
        <p:spPr>
          <a:xfrm>
            <a:off x="505953" y="5589240"/>
            <a:ext cx="4525681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Adapted from </a:t>
            </a:r>
            <a:r>
              <a:rPr lang="en-US" sz="1400" dirty="0" err="1"/>
              <a:t>Nanoelectronic</a:t>
            </a:r>
            <a:r>
              <a:rPr lang="en-US" sz="1400" dirty="0"/>
              <a:t> for Information technology, R. Waser (2013)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B73148D-23E3-49FA-B512-9BA4D2372818}"/>
              </a:ext>
            </a:extLst>
          </p:cNvPr>
          <p:cNvSpPr txBox="1"/>
          <p:nvPr/>
        </p:nvSpPr>
        <p:spPr>
          <a:xfrm>
            <a:off x="5840677" y="2934287"/>
            <a:ext cx="6121539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F. Cüppers et al., </a:t>
            </a:r>
            <a:r>
              <a:rPr lang="de-DE" sz="1400" dirty="0"/>
              <a:t>APL Materials </a:t>
            </a:r>
            <a:r>
              <a:rPr lang="de-DE" sz="1400" b="1" dirty="0"/>
              <a:t>7</a:t>
            </a:r>
            <a:r>
              <a:rPr lang="de-DE" sz="1400" dirty="0"/>
              <a:t>, 091105 (2019)</a:t>
            </a:r>
            <a:endParaRPr lang="en-US" sz="1400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92B0213-46D1-4E17-BA27-1D7DBD91C77B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</a:t>
            </a:r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4" name="Grafik 12">
            <a:extLst>
              <a:ext uri="{FF2B5EF4-FFF2-40B4-BE49-F238E27FC236}">
                <a16:creationId xmlns:a16="http://schemas.microsoft.com/office/drawing/2014/main" id="{EE4707D5-720D-488A-BA2A-2CC6A260CC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22"/>
          <a:stretch/>
        </p:blipFill>
        <p:spPr>
          <a:xfrm>
            <a:off x="6312024" y="3806255"/>
            <a:ext cx="4992111" cy="2110227"/>
          </a:xfrm>
          <a:prstGeom prst="rect">
            <a:avLst/>
          </a:prstGeom>
        </p:spPr>
      </p:pic>
      <p:pic>
        <p:nvPicPr>
          <p:cNvPr id="7" name="Grafik 14">
            <a:extLst>
              <a:ext uri="{FF2B5EF4-FFF2-40B4-BE49-F238E27FC236}">
                <a16:creationId xmlns:a16="http://schemas.microsoft.com/office/drawing/2014/main" id="{8F9C564B-E364-43AE-A30B-19196F9B2F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61" y="4139096"/>
            <a:ext cx="849560" cy="1777783"/>
          </a:xfrm>
          <a:prstGeom prst="rect">
            <a:avLst/>
          </a:prstGeom>
        </p:spPr>
      </p:pic>
      <p:cxnSp>
        <p:nvCxnSpPr>
          <p:cNvPr id="23" name="Gerader Verbinder 19">
            <a:extLst>
              <a:ext uri="{FF2B5EF4-FFF2-40B4-BE49-F238E27FC236}">
                <a16:creationId xmlns:a16="http://schemas.microsoft.com/office/drawing/2014/main" id="{F9A8F7E2-5171-4581-B9E2-0B63BE61219D}"/>
              </a:ext>
            </a:extLst>
          </p:cNvPr>
          <p:cNvCxnSpPr>
            <a:cxnSpLocks/>
          </p:cNvCxnSpPr>
          <p:nvPr/>
        </p:nvCxnSpPr>
        <p:spPr>
          <a:xfrm flipV="1">
            <a:off x="7080378" y="4062375"/>
            <a:ext cx="1949880" cy="37603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0">
            <a:extLst>
              <a:ext uri="{FF2B5EF4-FFF2-40B4-BE49-F238E27FC236}">
                <a16:creationId xmlns:a16="http://schemas.microsoft.com/office/drawing/2014/main" id="{205E7A65-4D4D-4BE1-A801-BD0635782E81}"/>
              </a:ext>
            </a:extLst>
          </p:cNvPr>
          <p:cNvCxnSpPr>
            <a:cxnSpLocks/>
          </p:cNvCxnSpPr>
          <p:nvPr/>
        </p:nvCxnSpPr>
        <p:spPr>
          <a:xfrm flipV="1">
            <a:off x="7288541" y="4302512"/>
            <a:ext cx="1741717" cy="161457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892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DFC91-2878-C36D-F1E5-53638BC8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 anchor="t">
            <a:normAutofit/>
          </a:bodyPr>
          <a:lstStyle/>
          <a:p>
            <a:r>
              <a:rPr lang="en-US" dirty="0"/>
              <a:t>Mem spiking tm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AD2251E-96B4-673E-1DCA-061307101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5069"/>
          <a:stretch/>
        </p:blipFill>
        <p:spPr>
          <a:xfrm>
            <a:off x="1631504" y="1462898"/>
            <a:ext cx="3999280" cy="3590445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188D8EA-9624-B31E-1E4C-7C459EEF048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76105" y="6381328"/>
            <a:ext cx="1600508" cy="22110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13.06.2024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90D1A1-6E4B-9ACB-608F-32FEDD1274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818290" y="6381328"/>
            <a:ext cx="720000" cy="22110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52F4D17-1AD6-42D9-B93A-EB002C62F438}" type="slidenum">
              <a:rPr lang="de-DE" smtClean="0"/>
              <a:pPr>
                <a:spcAft>
                  <a:spcPts val="600"/>
                </a:spcAft>
              </a:pPr>
              <a:t>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125DC8-1EFB-CF31-A69E-DDBC07399E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Benchmark tasks (simulation)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FDF4C10-52AF-0811-1CE8-905EAFBD51DA}"/>
              </a:ext>
            </a:extLst>
          </p:cNvPr>
          <p:cNvSpPr/>
          <p:nvPr/>
        </p:nvSpPr>
        <p:spPr>
          <a:xfrm>
            <a:off x="1559496" y="1523757"/>
            <a:ext cx="936104" cy="509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CA1A820-1B7C-E521-9BAC-5984469B21BC}"/>
              </a:ext>
            </a:extLst>
          </p:cNvPr>
          <p:cNvSpPr/>
          <p:nvPr/>
        </p:nvSpPr>
        <p:spPr>
          <a:xfrm>
            <a:off x="7835174" y="121399"/>
            <a:ext cx="936104" cy="509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4D0CE00-9A12-3D3C-C296-261C6D5374D7}"/>
              </a:ext>
            </a:extLst>
          </p:cNvPr>
          <p:cNvSpPr/>
          <p:nvPr/>
        </p:nvSpPr>
        <p:spPr>
          <a:xfrm>
            <a:off x="7835174" y="1268760"/>
            <a:ext cx="936104" cy="509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A09ABA49-F23E-5141-FB3C-3539CBB2A0D1}"/>
                  </a:ext>
                </a:extLst>
              </p:cNvPr>
              <p:cNvSpPr txBox="1"/>
              <p:nvPr/>
            </p:nvSpPr>
            <p:spPr>
              <a:xfrm>
                <a:off x="2735582" y="4802776"/>
                <a:ext cx="2314480" cy="701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 … 10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𝑥𝐵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2400" b="0" dirty="0"/>
              </a:p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…10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𝑥𝐸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 …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 err="1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A09ABA49-F23E-5141-FB3C-3539CBB2A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582" y="4802776"/>
                <a:ext cx="2314480" cy="701731"/>
              </a:xfrm>
              <a:prstGeom prst="rect">
                <a:avLst/>
              </a:prstGeom>
              <a:blipFill>
                <a:blip r:embed="rId4"/>
                <a:stretch>
                  <a:fillRect l="-1847" r="-1583" b="-1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3C904B4D-EAD4-1194-F4A3-CBEA8924E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198" t="-92" r="-1129" b="92"/>
          <a:stretch/>
        </p:blipFill>
        <p:spPr>
          <a:xfrm>
            <a:off x="6057160" y="1470208"/>
            <a:ext cx="3999280" cy="3590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C862660-0A64-E858-787C-A1856DB27537}"/>
                  </a:ext>
                </a:extLst>
              </p:cNvPr>
              <p:cNvSpPr txBox="1"/>
              <p:nvPr/>
            </p:nvSpPr>
            <p:spPr>
              <a:xfrm>
                <a:off x="7281311" y="4813722"/>
                <a:ext cx="2043829" cy="14034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𝐴𝐵𝐶𝐷𝐸𝐹𝐺𝐻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2400" b="0" dirty="0"/>
              </a:p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𝐻𝐺𝐹𝐸𝐷𝐶𝐵𝐴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2400" b="0" dirty="0"/>
              </a:p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𝐴𝑋𝑋𝑋𝑋𝑋𝑋𝐻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2400" b="0" dirty="0"/>
              </a:p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𝐻𝑋𝑋𝑋𝑋𝑋𝑋𝐴</m:t>
                          </m:r>
                        </m:e>
                      </m:d>
                    </m:oMath>
                  </m:oMathPara>
                </a14:m>
                <a:endParaRPr lang="en-US" sz="2400" dirty="0" err="1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C862660-0A64-E858-787C-A1856DB27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311" y="4813722"/>
                <a:ext cx="2043829" cy="1403461"/>
              </a:xfrm>
              <a:prstGeom prst="rect">
                <a:avLst/>
              </a:prstGeom>
              <a:blipFill>
                <a:blip r:embed="rId5"/>
                <a:stretch>
                  <a:fillRect b="-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hteck 13">
            <a:extLst>
              <a:ext uri="{FF2B5EF4-FFF2-40B4-BE49-F238E27FC236}">
                <a16:creationId xmlns:a16="http://schemas.microsoft.com/office/drawing/2014/main" id="{DFB202D3-1BB1-5D7E-2A85-ACDCC7354FD3}"/>
              </a:ext>
            </a:extLst>
          </p:cNvPr>
          <p:cNvSpPr/>
          <p:nvPr/>
        </p:nvSpPr>
        <p:spPr>
          <a:xfrm>
            <a:off x="5744900" y="1501176"/>
            <a:ext cx="936104" cy="509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F8150CE-8E43-509C-504E-BC9C282BDCFB}"/>
              </a:ext>
            </a:extLst>
          </p:cNvPr>
          <p:cNvSpPr txBox="1"/>
          <p:nvPr/>
        </p:nvSpPr>
        <p:spPr>
          <a:xfrm>
            <a:off x="263352" y="5795398"/>
            <a:ext cx="6417652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200" dirty="0"/>
              <a:t>Tasks proposed in: </a:t>
            </a:r>
            <a:r>
              <a:rPr lang="de-DE" sz="1200" dirty="0"/>
              <a:t>Lazar, Andreea, Gordon Pipa, and Jochen Triesch. </a:t>
            </a:r>
          </a:p>
          <a:p>
            <a:pPr algn="l">
              <a:lnSpc>
                <a:spcPct val="95000"/>
              </a:lnSpc>
            </a:pPr>
            <a:r>
              <a:rPr lang="de-DE" sz="1200" dirty="0"/>
              <a:t>"SORN: a </a:t>
            </a:r>
            <a:r>
              <a:rPr lang="de-DE" sz="1200" dirty="0" err="1"/>
              <a:t>self-organizing</a:t>
            </a:r>
            <a:r>
              <a:rPr lang="de-DE" sz="1200" dirty="0"/>
              <a:t> </a:t>
            </a:r>
            <a:r>
              <a:rPr lang="de-DE" sz="1200" dirty="0" err="1"/>
              <a:t>recurrent</a:t>
            </a:r>
            <a:r>
              <a:rPr lang="de-DE" sz="1200" dirty="0"/>
              <a:t> </a:t>
            </a:r>
            <a:r>
              <a:rPr lang="de-DE" sz="1200" dirty="0" err="1"/>
              <a:t>neural</a:t>
            </a:r>
            <a:r>
              <a:rPr lang="de-DE" sz="1200" dirty="0"/>
              <a:t> network." </a:t>
            </a:r>
          </a:p>
          <a:p>
            <a:pPr algn="l">
              <a:lnSpc>
                <a:spcPct val="95000"/>
              </a:lnSpc>
            </a:pPr>
            <a:r>
              <a:rPr lang="de-DE" sz="1200" i="1" dirty="0"/>
              <a:t>Frontiers in </a:t>
            </a:r>
            <a:r>
              <a:rPr lang="de-DE" sz="1200" i="1" dirty="0" err="1"/>
              <a:t>computational</a:t>
            </a:r>
            <a:r>
              <a:rPr lang="de-DE" sz="1200" i="1" dirty="0"/>
              <a:t> </a:t>
            </a:r>
            <a:r>
              <a:rPr lang="de-DE" sz="1200" i="1" dirty="0" err="1"/>
              <a:t>neuroscience</a:t>
            </a:r>
            <a:r>
              <a:rPr lang="de-DE" sz="1200" dirty="0"/>
              <a:t> (2009): 23.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907454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5A98A47-0B3A-9880-DC8F-25AFEE4B0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1190" y="1091107"/>
            <a:ext cx="5370371" cy="50560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2E1397-8C7E-CC0F-96A4-A16C963A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 spiking tm system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D7C098-A5F2-2E1B-25E4-2D97D3AED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04/13/2023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E1E9C1-997B-182C-167D-F2BEDCE5DE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666FB0-F05C-361E-4C8E-A5A34D44E0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9B5E887-3AEC-69FD-9F11-07F3FBA95E82}"/>
              </a:ext>
            </a:extLst>
          </p:cNvPr>
          <p:cNvSpPr/>
          <p:nvPr/>
        </p:nvSpPr>
        <p:spPr>
          <a:xfrm rot="17788203">
            <a:off x="3620533" y="4623094"/>
            <a:ext cx="2592288" cy="509994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11B81C4-3054-0D4B-D0A9-E6BC9ED1FC21}"/>
              </a:ext>
            </a:extLst>
          </p:cNvPr>
          <p:cNvSpPr txBox="1"/>
          <p:nvPr/>
        </p:nvSpPr>
        <p:spPr>
          <a:xfrm>
            <a:off x="4836146" y="6020388"/>
            <a:ext cx="284403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2400" dirty="0"/>
              <a:t>Excitatory neurons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44EDE5AC-6706-3238-FEB2-5EF5B7C858D6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5179891" y="5013176"/>
            <a:ext cx="1078270" cy="100721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569467DD-3223-D3C2-C227-F0063820FE8F}"/>
              </a:ext>
            </a:extLst>
          </p:cNvPr>
          <p:cNvSpPr/>
          <p:nvPr/>
        </p:nvSpPr>
        <p:spPr>
          <a:xfrm rot="16200000">
            <a:off x="2630171" y="4642759"/>
            <a:ext cx="2056934" cy="509994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94152407-73E7-9062-B711-C7BA0EE68D73}"/>
              </a:ext>
            </a:extLst>
          </p:cNvPr>
          <p:cNvCxnSpPr>
            <a:cxnSpLocks/>
            <a:stCxn id="24" idx="3"/>
            <a:endCxn id="20" idx="2"/>
          </p:cNvCxnSpPr>
          <p:nvPr/>
        </p:nvCxnSpPr>
        <p:spPr>
          <a:xfrm flipV="1">
            <a:off x="2441316" y="5926223"/>
            <a:ext cx="1217322" cy="96444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382F81BE-917A-817F-8D72-088275ACB897}"/>
              </a:ext>
            </a:extLst>
          </p:cNvPr>
          <p:cNvSpPr txBox="1"/>
          <p:nvPr/>
        </p:nvSpPr>
        <p:spPr>
          <a:xfrm>
            <a:off x="836901" y="5625635"/>
            <a:ext cx="1604415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2400" dirty="0"/>
              <a:t>Inhibitory</a:t>
            </a:r>
          </a:p>
          <a:p>
            <a:pPr algn="r">
              <a:lnSpc>
                <a:spcPct val="95000"/>
              </a:lnSpc>
            </a:pPr>
            <a:r>
              <a:rPr lang="en-US" sz="2400" dirty="0"/>
              <a:t>neurons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7C30B4A-6558-E9FA-63EC-8518831AB6F6}"/>
              </a:ext>
            </a:extLst>
          </p:cNvPr>
          <p:cNvSpPr/>
          <p:nvPr/>
        </p:nvSpPr>
        <p:spPr>
          <a:xfrm rot="16200000">
            <a:off x="2111292" y="4630620"/>
            <a:ext cx="2056934" cy="509994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0F3B8C4D-446D-270E-DDC3-878A6037E9FF}"/>
              </a:ext>
            </a:extLst>
          </p:cNvPr>
          <p:cNvSpPr txBox="1"/>
          <p:nvPr/>
        </p:nvSpPr>
        <p:spPr>
          <a:xfrm>
            <a:off x="374445" y="3619127"/>
            <a:ext cx="1804492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2400" dirty="0"/>
              <a:t>Generation of external stimuli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8A9627A3-ACE9-AD86-E5FA-0FE635D4685E}"/>
              </a:ext>
            </a:extLst>
          </p:cNvPr>
          <p:cNvCxnSpPr>
            <a:cxnSpLocks/>
            <a:stCxn id="32" idx="3"/>
            <a:endCxn id="29" idx="0"/>
          </p:cNvCxnSpPr>
          <p:nvPr/>
        </p:nvCxnSpPr>
        <p:spPr>
          <a:xfrm>
            <a:off x="2178937" y="4191592"/>
            <a:ext cx="705825" cy="6940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EE0BBFB4-F014-1613-AF41-A8CB03FED8F8}"/>
              </a:ext>
            </a:extLst>
          </p:cNvPr>
          <p:cNvSpPr/>
          <p:nvPr/>
        </p:nvSpPr>
        <p:spPr>
          <a:xfrm>
            <a:off x="5583000" y="1091107"/>
            <a:ext cx="2547502" cy="235221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AD00E99-8FC0-F921-4D3D-A768B8875B36}"/>
              </a:ext>
            </a:extLst>
          </p:cNvPr>
          <p:cNvSpPr/>
          <p:nvPr/>
        </p:nvSpPr>
        <p:spPr>
          <a:xfrm>
            <a:off x="3403641" y="3831431"/>
            <a:ext cx="2172114" cy="500063"/>
          </a:xfrm>
          <a:prstGeom prst="rect">
            <a:avLst/>
          </a:prstGeom>
          <a:noFill/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40C7A99-F20A-2C7A-B037-6D517FB09C91}"/>
              </a:ext>
            </a:extLst>
          </p:cNvPr>
          <p:cNvSpPr/>
          <p:nvPr/>
        </p:nvSpPr>
        <p:spPr>
          <a:xfrm>
            <a:off x="3410886" y="4343449"/>
            <a:ext cx="1893026" cy="500063"/>
          </a:xfrm>
          <a:prstGeom prst="rect">
            <a:avLst/>
          </a:prstGeom>
          <a:noFill/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A6C1D98-729F-A452-28CF-8C04D4FD7446}"/>
              </a:ext>
            </a:extLst>
          </p:cNvPr>
          <p:cNvSpPr/>
          <p:nvPr/>
        </p:nvSpPr>
        <p:spPr>
          <a:xfrm>
            <a:off x="3410886" y="4872037"/>
            <a:ext cx="1611992" cy="500063"/>
          </a:xfrm>
          <a:prstGeom prst="rect">
            <a:avLst/>
          </a:prstGeom>
          <a:noFill/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017CC3CD-0337-D469-6181-5916739DD033}"/>
              </a:ext>
            </a:extLst>
          </p:cNvPr>
          <p:cNvSpPr/>
          <p:nvPr/>
        </p:nvSpPr>
        <p:spPr>
          <a:xfrm>
            <a:off x="3403641" y="5420090"/>
            <a:ext cx="1324207" cy="500063"/>
          </a:xfrm>
          <a:prstGeom prst="rect">
            <a:avLst/>
          </a:prstGeom>
          <a:noFill/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A2AC21A-4341-7504-7446-09E1F3D22EF0}"/>
              </a:ext>
            </a:extLst>
          </p:cNvPr>
          <p:cNvSpPr txBox="1"/>
          <p:nvPr/>
        </p:nvSpPr>
        <p:spPr>
          <a:xfrm>
            <a:off x="275072" y="1982280"/>
            <a:ext cx="423675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chemeClr val="tx2"/>
                </a:solidFill>
              </a:rPr>
              <a:t>Hebbian learning rule</a:t>
            </a:r>
          </a:p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chemeClr val="tx2"/>
                </a:solidFill>
              </a:rPr>
              <a:t>w/ inhibition &amp; homeostasis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178F6FAA-D2F2-B262-B3B6-55A86B3A805C}"/>
              </a:ext>
            </a:extLst>
          </p:cNvPr>
          <p:cNvCxnSpPr>
            <a:stCxn id="6" idx="2"/>
          </p:cNvCxnSpPr>
          <p:nvPr/>
        </p:nvCxnSpPr>
        <p:spPr>
          <a:xfrm>
            <a:off x="2393448" y="2776344"/>
            <a:ext cx="1182272" cy="94068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77FDAE4-DC9F-D2E7-2B83-3740B9C94247}"/>
                  </a:ext>
                </a:extLst>
              </p:cNvPr>
              <p:cNvSpPr txBox="1"/>
              <p:nvPr/>
            </p:nvSpPr>
            <p:spPr>
              <a:xfrm>
                <a:off x="9404460" y="3554113"/>
                <a:ext cx="1245982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2.25 </m:t>
                      </m:r>
                      <m:r>
                        <a:rPr lang="de-DE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2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77FDAE4-DC9F-D2E7-2B83-3740B9C94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4460" y="3554113"/>
                <a:ext cx="1245982" cy="350865"/>
              </a:xfrm>
              <a:prstGeom prst="rect">
                <a:avLst/>
              </a:prstGeom>
              <a:blipFill>
                <a:blip r:embed="rId5"/>
                <a:stretch>
                  <a:fillRect l="-4902" r="-2451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292F70E-D15C-5C45-16C9-409696B38C5A}"/>
              </a:ext>
            </a:extLst>
          </p:cNvPr>
          <p:cNvCxnSpPr>
            <a:stCxn id="8" idx="3"/>
          </p:cNvCxnSpPr>
          <p:nvPr/>
        </p:nvCxnSpPr>
        <p:spPr>
          <a:xfrm flipV="1">
            <a:off x="10650442" y="3717032"/>
            <a:ext cx="414110" cy="1251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3E658AB3-58BB-EE74-B340-FD43E5378D07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8623604" y="3729546"/>
            <a:ext cx="78085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AA832AA5-4B08-1457-76C1-AF38E929B362}"/>
              </a:ext>
            </a:extLst>
          </p:cNvPr>
          <p:cNvSpPr txBox="1"/>
          <p:nvPr/>
        </p:nvSpPr>
        <p:spPr>
          <a:xfrm>
            <a:off x="8820818" y="2438220"/>
            <a:ext cx="2892991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chemeClr val="tx2"/>
                </a:solidFill>
              </a:rPr>
              <a:t>Memristive crossbar array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8F00F3B8-F8D0-4771-0DA2-B8E146C96C67}"/>
              </a:ext>
            </a:extLst>
          </p:cNvPr>
          <p:cNvCxnSpPr>
            <a:cxnSpLocks/>
            <a:stCxn id="9" idx="1"/>
            <a:endCxn id="40" idx="3"/>
          </p:cNvCxnSpPr>
          <p:nvPr/>
        </p:nvCxnSpPr>
        <p:spPr>
          <a:xfrm flipH="1" flipV="1">
            <a:off x="8130502" y="2267213"/>
            <a:ext cx="690316" cy="568039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63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0" grpId="0" animBg="1"/>
      <p:bldP spid="24" grpId="0"/>
      <p:bldP spid="29" grpId="0" animBg="1"/>
      <p:bldP spid="32" grpId="0"/>
      <p:bldP spid="40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BBEB9-EC45-00CB-0258-5EA612037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 spiking tm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9350EF9-F63D-E84D-8470-4B3012BC5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13.06.2024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258599-0E99-D58D-4E13-A5374ACA31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456926-98E1-14E0-A921-F296AD0B2B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Energy efficiency (simulation)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D6F8AEE-261D-6265-CC47-98379E0DA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1504" y="1916832"/>
            <a:ext cx="9087676" cy="338437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BEFDD99-F723-C429-8918-7084C2B44DC1}"/>
              </a:ext>
            </a:extLst>
          </p:cNvPr>
          <p:cNvSpPr/>
          <p:nvPr/>
        </p:nvSpPr>
        <p:spPr>
          <a:xfrm>
            <a:off x="1127448" y="1808569"/>
            <a:ext cx="936104" cy="509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FDF8736-E2BD-FEB1-A523-F09C418E4C01}"/>
              </a:ext>
            </a:extLst>
          </p:cNvPr>
          <p:cNvSpPr/>
          <p:nvPr/>
        </p:nvSpPr>
        <p:spPr>
          <a:xfrm>
            <a:off x="5820944" y="1830272"/>
            <a:ext cx="936104" cy="509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D559AAB-75C3-98AC-1B02-BB99C8E27105}"/>
              </a:ext>
            </a:extLst>
          </p:cNvPr>
          <p:cNvCxnSpPr>
            <a:cxnSpLocks/>
          </p:cNvCxnSpPr>
          <p:nvPr/>
        </p:nvCxnSpPr>
        <p:spPr>
          <a:xfrm>
            <a:off x="3359696" y="3356992"/>
            <a:ext cx="0" cy="1008112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77274EC6-97F4-59DA-1CD9-2150068D890C}"/>
              </a:ext>
            </a:extLst>
          </p:cNvPr>
          <p:cNvSpPr txBox="1"/>
          <p:nvPr/>
        </p:nvSpPr>
        <p:spPr>
          <a:xfrm>
            <a:off x="3359696" y="3717032"/>
            <a:ext cx="238658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>
                <a:solidFill>
                  <a:schemeClr val="accent2"/>
                </a:solidFill>
              </a:rPr>
              <a:t>66% energy savings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74E83113-F18E-4E74-0797-D328C04C3058}"/>
              </a:ext>
            </a:extLst>
          </p:cNvPr>
          <p:cNvCxnSpPr>
            <a:cxnSpLocks/>
          </p:cNvCxnSpPr>
          <p:nvPr/>
        </p:nvCxnSpPr>
        <p:spPr>
          <a:xfrm>
            <a:off x="8040216" y="2986296"/>
            <a:ext cx="0" cy="1008112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515D745E-6288-AE7C-0418-D6B36B3EF66C}"/>
              </a:ext>
            </a:extLst>
          </p:cNvPr>
          <p:cNvSpPr txBox="1"/>
          <p:nvPr/>
        </p:nvSpPr>
        <p:spPr>
          <a:xfrm>
            <a:off x="8040216" y="3346336"/>
            <a:ext cx="238658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>
                <a:solidFill>
                  <a:schemeClr val="accent2"/>
                </a:solidFill>
              </a:rPr>
              <a:t>60% energy savings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6529BAF2-0B2E-6A31-470D-AFD1C595A32F}"/>
                  </a:ext>
                </a:extLst>
              </p:cNvPr>
              <p:cNvSpPr txBox="1"/>
              <p:nvPr/>
            </p:nvSpPr>
            <p:spPr>
              <a:xfrm>
                <a:off x="3122625" y="1777433"/>
                <a:ext cx="1925720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𝐴𝐵𝐶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, (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𝐷𝐵𝐸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 err="1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6529BAF2-0B2E-6A31-470D-AFD1C595A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625" y="1777433"/>
                <a:ext cx="1925720" cy="350865"/>
              </a:xfrm>
              <a:prstGeom prst="rect">
                <a:avLst/>
              </a:prstGeom>
              <a:blipFill>
                <a:blip r:embed="rId4"/>
                <a:stretch>
                  <a:fillRect t="-1754" r="-5063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8D84B04E-F70F-EA5E-402A-E81E9DDC68DD}"/>
                  </a:ext>
                </a:extLst>
              </p:cNvPr>
              <p:cNvSpPr txBox="1"/>
              <p:nvPr/>
            </p:nvSpPr>
            <p:spPr>
              <a:xfrm>
                <a:off x="7620372" y="1777433"/>
                <a:ext cx="2293128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𝐴𝐵𝐶𝐷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, (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𝐸𝐵𝐶𝐹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 err="1"/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8D84B04E-F70F-EA5E-402A-E81E9DDC6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372" y="1777433"/>
                <a:ext cx="2293128" cy="350865"/>
              </a:xfrm>
              <a:prstGeom prst="rect">
                <a:avLst/>
              </a:prstGeom>
              <a:blipFill>
                <a:blip r:embed="rId5"/>
                <a:stretch>
                  <a:fillRect t="-1754" r="-4255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hteck 5">
            <a:extLst>
              <a:ext uri="{FF2B5EF4-FFF2-40B4-BE49-F238E27FC236}">
                <a16:creationId xmlns:a16="http://schemas.microsoft.com/office/drawing/2014/main" id="{44344254-CEA3-1866-229D-CDA0477CF340}"/>
              </a:ext>
            </a:extLst>
          </p:cNvPr>
          <p:cNvSpPr/>
          <p:nvPr/>
        </p:nvSpPr>
        <p:spPr>
          <a:xfrm>
            <a:off x="6096000" y="1124744"/>
            <a:ext cx="5256583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153940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5A98A47-0B3A-9880-DC8F-25AFEE4B0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1190" y="1091107"/>
            <a:ext cx="5370371" cy="50560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2E1397-8C7E-CC0F-96A4-A16C963A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 spiking tm system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D7C098-A5F2-2E1B-25E4-2D97D3AED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04/13/2023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E1E9C1-997B-182C-167D-F2BEDCE5DE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666FB0-F05C-361E-4C8E-A5A34D44E0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Grafik 9" descr="PIcture Chip&#10;">
            <a:extLst>
              <a:ext uri="{FF2B5EF4-FFF2-40B4-BE49-F238E27FC236}">
                <a16:creationId xmlns:a16="http://schemas.microsoft.com/office/drawing/2014/main" id="{FB558A59-A7C6-9E8E-C770-C17598BCB9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10925" r="18500" b="12201"/>
          <a:stretch/>
        </p:blipFill>
        <p:spPr>
          <a:xfrm>
            <a:off x="8273798" y="915954"/>
            <a:ext cx="3119535" cy="2966192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69B5E887-3AEC-69FD-9F11-07F3FBA95E82}"/>
              </a:ext>
            </a:extLst>
          </p:cNvPr>
          <p:cNvSpPr/>
          <p:nvPr/>
        </p:nvSpPr>
        <p:spPr>
          <a:xfrm rot="17788203">
            <a:off x="3620533" y="4623094"/>
            <a:ext cx="2592288" cy="509994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11B81C4-3054-0D4B-D0A9-E6BC9ED1FC21}"/>
              </a:ext>
            </a:extLst>
          </p:cNvPr>
          <p:cNvSpPr txBox="1"/>
          <p:nvPr/>
        </p:nvSpPr>
        <p:spPr>
          <a:xfrm>
            <a:off x="4836146" y="6020388"/>
            <a:ext cx="284403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2400" dirty="0"/>
              <a:t>Excitatory neurons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44EDE5AC-6706-3238-FEB2-5EF5B7C858D6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5179891" y="5013176"/>
            <a:ext cx="1078270" cy="100721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569467DD-3223-D3C2-C227-F0063820FE8F}"/>
              </a:ext>
            </a:extLst>
          </p:cNvPr>
          <p:cNvSpPr/>
          <p:nvPr/>
        </p:nvSpPr>
        <p:spPr>
          <a:xfrm rot="16200000">
            <a:off x="2630171" y="4642759"/>
            <a:ext cx="2056934" cy="509994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94152407-73E7-9062-B711-C7BA0EE68D73}"/>
              </a:ext>
            </a:extLst>
          </p:cNvPr>
          <p:cNvCxnSpPr>
            <a:cxnSpLocks/>
            <a:stCxn id="24" idx="3"/>
            <a:endCxn id="20" idx="2"/>
          </p:cNvCxnSpPr>
          <p:nvPr/>
        </p:nvCxnSpPr>
        <p:spPr>
          <a:xfrm flipV="1">
            <a:off x="2441316" y="5926223"/>
            <a:ext cx="1217322" cy="96444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382F81BE-917A-817F-8D72-088275ACB897}"/>
              </a:ext>
            </a:extLst>
          </p:cNvPr>
          <p:cNvSpPr txBox="1"/>
          <p:nvPr/>
        </p:nvSpPr>
        <p:spPr>
          <a:xfrm>
            <a:off x="836901" y="5625635"/>
            <a:ext cx="1604415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2400" dirty="0"/>
              <a:t>Inhibitory</a:t>
            </a:r>
          </a:p>
          <a:p>
            <a:pPr algn="r">
              <a:lnSpc>
                <a:spcPct val="95000"/>
              </a:lnSpc>
            </a:pPr>
            <a:r>
              <a:rPr lang="en-US" sz="2400" dirty="0"/>
              <a:t>neurons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7C30B4A-6558-E9FA-63EC-8518831AB6F6}"/>
              </a:ext>
            </a:extLst>
          </p:cNvPr>
          <p:cNvSpPr/>
          <p:nvPr/>
        </p:nvSpPr>
        <p:spPr>
          <a:xfrm rot="16200000">
            <a:off x="2111292" y="4630620"/>
            <a:ext cx="2056934" cy="509994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0F3B8C4D-446D-270E-DDC3-878A6037E9FF}"/>
              </a:ext>
            </a:extLst>
          </p:cNvPr>
          <p:cNvSpPr txBox="1"/>
          <p:nvPr/>
        </p:nvSpPr>
        <p:spPr>
          <a:xfrm>
            <a:off x="374445" y="3619127"/>
            <a:ext cx="1804492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2400" dirty="0"/>
              <a:t>Generation of external stimuli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8A9627A3-ACE9-AD86-E5FA-0FE635D4685E}"/>
              </a:ext>
            </a:extLst>
          </p:cNvPr>
          <p:cNvCxnSpPr>
            <a:cxnSpLocks/>
            <a:stCxn id="32" idx="3"/>
            <a:endCxn id="29" idx="0"/>
          </p:cNvCxnSpPr>
          <p:nvPr/>
        </p:nvCxnSpPr>
        <p:spPr>
          <a:xfrm>
            <a:off x="2178937" y="4191592"/>
            <a:ext cx="705825" cy="6940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EE0BBFB4-F014-1613-AF41-A8CB03FED8F8}"/>
              </a:ext>
            </a:extLst>
          </p:cNvPr>
          <p:cNvSpPr/>
          <p:nvPr/>
        </p:nvSpPr>
        <p:spPr>
          <a:xfrm>
            <a:off x="5583000" y="1091107"/>
            <a:ext cx="2547502" cy="235221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E22D5AE2-3527-8D33-8230-6EC67296C8EB}"/>
              </a:ext>
            </a:extLst>
          </p:cNvPr>
          <p:cNvSpPr/>
          <p:nvPr/>
        </p:nvSpPr>
        <p:spPr>
          <a:xfrm>
            <a:off x="9209902" y="1602646"/>
            <a:ext cx="163396" cy="14767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9D4DF42D-3A51-6A27-3595-92AFAEFA07CE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8049418" y="1232154"/>
            <a:ext cx="1242182" cy="37049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95716D1F-B20F-3CFC-3199-827802D7E735}"/>
              </a:ext>
            </a:extLst>
          </p:cNvPr>
          <p:cNvCxnSpPr>
            <a:cxnSpLocks/>
            <a:endCxn id="41" idx="2"/>
          </p:cNvCxnSpPr>
          <p:nvPr/>
        </p:nvCxnSpPr>
        <p:spPr>
          <a:xfrm flipV="1">
            <a:off x="8022166" y="1750318"/>
            <a:ext cx="1269434" cy="157303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CB92BE9E-2BCB-4733-8EC3-A5F9F612A66B}"/>
              </a:ext>
            </a:extLst>
          </p:cNvPr>
          <p:cNvSpPr txBox="1"/>
          <p:nvPr/>
        </p:nvSpPr>
        <p:spPr>
          <a:xfrm>
            <a:off x="8273798" y="3977290"/>
            <a:ext cx="33668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32kbit 1T1R arrays</a:t>
            </a:r>
          </a:p>
          <a:p>
            <a:pPr algn="l">
              <a:lnSpc>
                <a:spcPct val="95000"/>
              </a:lnSpc>
            </a:pPr>
            <a:r>
              <a:rPr lang="en-US" sz="2400" dirty="0"/>
              <a:t> - 130nm CMOS</a:t>
            </a:r>
          </a:p>
          <a:p>
            <a:pPr algn="l">
              <a:lnSpc>
                <a:spcPct val="95000"/>
              </a:lnSpc>
            </a:pPr>
            <a:r>
              <a:rPr lang="en-US" sz="2400" dirty="0"/>
              <a:t> - </a:t>
            </a:r>
            <a:r>
              <a:rPr lang="en-US" sz="2400" dirty="0" err="1"/>
              <a:t>HfO</a:t>
            </a:r>
            <a:r>
              <a:rPr lang="en-US" sz="2400" dirty="0"/>
              <a:t> ReRAM devices</a:t>
            </a:r>
          </a:p>
          <a:p>
            <a:pPr algn="l">
              <a:lnSpc>
                <a:spcPct val="95000"/>
              </a:lnSpc>
            </a:pPr>
            <a:r>
              <a:rPr lang="en-US" sz="2400" dirty="0"/>
              <a:t>-&gt; MAD200 process</a:t>
            </a:r>
          </a:p>
          <a:p>
            <a:pPr algn="l">
              <a:lnSpc>
                <a:spcPct val="95000"/>
              </a:lnSpc>
            </a:pPr>
            <a:r>
              <a:rPr lang="en-US" sz="2400" dirty="0"/>
              <a:t>    (STM + LETI)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AD00E99-8FC0-F921-4D3D-A768B8875B36}"/>
              </a:ext>
            </a:extLst>
          </p:cNvPr>
          <p:cNvSpPr/>
          <p:nvPr/>
        </p:nvSpPr>
        <p:spPr>
          <a:xfrm>
            <a:off x="3403641" y="3831431"/>
            <a:ext cx="2172114" cy="500063"/>
          </a:xfrm>
          <a:prstGeom prst="rect">
            <a:avLst/>
          </a:prstGeom>
          <a:noFill/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40C7A99-F20A-2C7A-B037-6D517FB09C91}"/>
              </a:ext>
            </a:extLst>
          </p:cNvPr>
          <p:cNvSpPr/>
          <p:nvPr/>
        </p:nvSpPr>
        <p:spPr>
          <a:xfrm>
            <a:off x="3410886" y="4343449"/>
            <a:ext cx="1893026" cy="500063"/>
          </a:xfrm>
          <a:prstGeom prst="rect">
            <a:avLst/>
          </a:prstGeom>
          <a:noFill/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A6C1D98-729F-A452-28CF-8C04D4FD7446}"/>
              </a:ext>
            </a:extLst>
          </p:cNvPr>
          <p:cNvSpPr/>
          <p:nvPr/>
        </p:nvSpPr>
        <p:spPr>
          <a:xfrm>
            <a:off x="3410886" y="4872037"/>
            <a:ext cx="1611992" cy="500063"/>
          </a:xfrm>
          <a:prstGeom prst="rect">
            <a:avLst/>
          </a:prstGeom>
          <a:noFill/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017CC3CD-0337-D469-6181-5916739DD033}"/>
              </a:ext>
            </a:extLst>
          </p:cNvPr>
          <p:cNvSpPr/>
          <p:nvPr/>
        </p:nvSpPr>
        <p:spPr>
          <a:xfrm>
            <a:off x="3403641" y="5420090"/>
            <a:ext cx="1324207" cy="500063"/>
          </a:xfrm>
          <a:prstGeom prst="rect">
            <a:avLst/>
          </a:prstGeom>
          <a:noFill/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A2AC21A-4341-7504-7446-09E1F3D22EF0}"/>
              </a:ext>
            </a:extLst>
          </p:cNvPr>
          <p:cNvSpPr txBox="1"/>
          <p:nvPr/>
        </p:nvSpPr>
        <p:spPr>
          <a:xfrm>
            <a:off x="275072" y="1982280"/>
            <a:ext cx="423675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chemeClr val="tx2"/>
                </a:solidFill>
              </a:rPr>
              <a:t>Hebbian learning rule</a:t>
            </a:r>
          </a:p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chemeClr val="tx2"/>
                </a:solidFill>
              </a:rPr>
              <a:t>w/ inhibition &amp; homeostasis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178F6FAA-D2F2-B262-B3B6-55A86B3A805C}"/>
              </a:ext>
            </a:extLst>
          </p:cNvPr>
          <p:cNvCxnSpPr>
            <a:stCxn id="6" idx="2"/>
          </p:cNvCxnSpPr>
          <p:nvPr/>
        </p:nvCxnSpPr>
        <p:spPr>
          <a:xfrm>
            <a:off x="2393448" y="2776344"/>
            <a:ext cx="1182272" cy="94068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77FDAE4-DC9F-D2E7-2B83-3740B9C94247}"/>
                  </a:ext>
                </a:extLst>
              </p:cNvPr>
              <p:cNvSpPr txBox="1"/>
              <p:nvPr/>
            </p:nvSpPr>
            <p:spPr>
              <a:xfrm>
                <a:off x="9404460" y="3554113"/>
                <a:ext cx="1245982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2.25 </m:t>
                      </m:r>
                      <m:r>
                        <a:rPr lang="de-DE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2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77FDAE4-DC9F-D2E7-2B83-3740B9C94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4460" y="3554113"/>
                <a:ext cx="1245982" cy="350865"/>
              </a:xfrm>
              <a:prstGeom prst="rect">
                <a:avLst/>
              </a:prstGeom>
              <a:blipFill>
                <a:blip r:embed="rId5"/>
                <a:stretch>
                  <a:fillRect l="-4902" r="-2451" b="-120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292F70E-D15C-5C45-16C9-409696B38C5A}"/>
              </a:ext>
            </a:extLst>
          </p:cNvPr>
          <p:cNvCxnSpPr>
            <a:stCxn id="8" idx="3"/>
          </p:cNvCxnSpPr>
          <p:nvPr/>
        </p:nvCxnSpPr>
        <p:spPr>
          <a:xfrm flipV="1">
            <a:off x="10650442" y="3717032"/>
            <a:ext cx="414110" cy="1251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3E658AB3-58BB-EE74-B340-FD43E5378D07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8623604" y="3729546"/>
            <a:ext cx="78085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481009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</Template>
  <TotalTime>0</TotalTime>
  <Words>710</Words>
  <Application>Microsoft Office PowerPoint</Application>
  <PresentationFormat>Widescreen</PresentationFormat>
  <Paragraphs>212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Arial</vt:lpstr>
      <vt:lpstr>Calibri</vt:lpstr>
      <vt:lpstr>Cambria Math</vt:lpstr>
      <vt:lpstr>Jülich</vt:lpstr>
      <vt:lpstr>Neuromorphic sequence learning with memristive in-memory computing  -- from algorithm to hardware demonstration --</vt:lpstr>
      <vt:lpstr>PowerPoint Presentation</vt:lpstr>
      <vt:lpstr>Sequence prediction</vt:lpstr>
      <vt:lpstr>Biological inspiration to sequence learning</vt:lpstr>
      <vt:lpstr>Memristive devices</vt:lpstr>
      <vt:lpstr>Mem spiking tm</vt:lpstr>
      <vt:lpstr>Mem spiking tm system</vt:lpstr>
      <vt:lpstr>Mem spiking tm</vt:lpstr>
      <vt:lpstr>Mem spiking tm system</vt:lpstr>
      <vt:lpstr>High order sequence learning</vt:lpstr>
      <vt:lpstr>conclusion</vt:lpstr>
      <vt:lpstr>Backup slides </vt:lpstr>
      <vt:lpstr>Memristive crossbar array</vt:lpstr>
      <vt:lpstr>Mem spiking TM algorithm</vt:lpstr>
      <vt:lpstr>Mem spiking TM algorithm</vt:lpstr>
      <vt:lpstr>Mem spiking TM algorithm</vt:lpstr>
      <vt:lpstr>Step 1: memristive synapse dynamics</vt:lpstr>
      <vt:lpstr>Step 1: memristive synapse dynamics</vt:lpstr>
      <vt:lpstr>Step 1: memristive synapse dynamics</vt:lpstr>
      <vt:lpstr>Step 1: memristive synapse dynamics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admin.reisen</dc:creator>
  <cp:lastModifiedBy>Sebastian Siegel</cp:lastModifiedBy>
  <cp:revision>58</cp:revision>
  <dcterms:created xsi:type="dcterms:W3CDTF">2019-11-11T12:51:38Z</dcterms:created>
  <dcterms:modified xsi:type="dcterms:W3CDTF">2024-06-06T13:01:16Z</dcterms:modified>
</cp:coreProperties>
</file>