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Montserrat ExtraBold"/>
      <p:bold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ExtraBold-bold.fntdata"/><Relationship Id="rId25" Type="http://schemas.openxmlformats.org/officeDocument/2006/relationships/font" Target="fonts/MontserratMedium-boldItalic.fntdata"/><Relationship Id="rId27" Type="http://schemas.openxmlformats.org/officeDocument/2006/relationships/font" Target="fonts/Montserrat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e4814cef86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e4814cef86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2e4814cef86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e1c7e077d9_0_3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e1c7e077d9_0_3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g2e1c7e077d9_0_3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e4ff682dcc_0_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e4ff682dcc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2e4ff682dcc_0_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e1c7e077d9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e1c7e077d9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2e1c7e077d9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e4ff682dcc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e4ff682dcc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2e4ff682dcc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e1c7e077d9_0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e1c7e077d9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2e1c7e077d9_0_2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e4ff682dcc_0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e4ff682dcc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2e4ff682dcc_0_2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e1c7e077d9_0_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e1c7e077d9_0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2e1c7e077d9_0_2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e1c7e077d9_0_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e1c7e077d9_0_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2e1c7e077d9_0_2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e1c7e077d9_0_3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e1c7e077d9_0_3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2e1c7e077d9_0_3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 – light" showMasterSp="0">
  <p:cSld name="01_Title – l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1018800" y="1090800"/>
            <a:ext cx="9059055" cy="331796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1019174" y="4597200"/>
            <a:ext cx="9058681" cy="940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i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1018799" y="5768975"/>
            <a:ext cx="9058681" cy="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712" y="180000"/>
            <a:ext cx="2147142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11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Content: Photo/Graphic + more Text – light">
  <p:cSld name="04_Content: Photo/Graphic + more Text – ligh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095207" y="-1"/>
            <a:ext cx="6096789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7" name="Google Shape;67;p11"/>
          <p:cNvCxnSpPr/>
          <p:nvPr/>
        </p:nvCxnSpPr>
        <p:spPr>
          <a:xfrm rot="10800000">
            <a:off x="6096000" y="1"/>
            <a:ext cx="0" cy="685799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" name="Google Shape;68;p11"/>
          <p:cNvSpPr txBox="1"/>
          <p:nvPr>
            <p:ph type="title"/>
          </p:nvPr>
        </p:nvSpPr>
        <p:spPr>
          <a:xfrm>
            <a:off x="1019175" y="180000"/>
            <a:ext cx="4896823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/>
          <p:nvPr>
            <p:ph idx="2" type="pic"/>
          </p:nvPr>
        </p:nvSpPr>
        <p:spPr>
          <a:xfrm>
            <a:off x="1018384" y="1089025"/>
            <a:ext cx="5061600" cy="4679948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6275387" y="1089025"/>
            <a:ext cx="5545131" cy="467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Content Compare: Text + Photo/Graphic – light">
  <p:cSld name="04_Content Compare: Text + Photo/Graphic – ligh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>
            <p:ph idx="2" type="pic"/>
          </p:nvPr>
        </p:nvSpPr>
        <p:spPr>
          <a:xfrm>
            <a:off x="7119600" y="0"/>
            <a:ext cx="5072400" cy="34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" name="Google Shape;75;p12"/>
          <p:cNvSpPr/>
          <p:nvPr>
            <p:ph idx="3" type="pic"/>
          </p:nvPr>
        </p:nvSpPr>
        <p:spPr>
          <a:xfrm>
            <a:off x="7119600" y="3441600"/>
            <a:ext cx="5072400" cy="34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" name="Google Shape;76;p12"/>
          <p:cNvSpPr/>
          <p:nvPr/>
        </p:nvSpPr>
        <p:spPr>
          <a:xfrm>
            <a:off x="7102485" y="-1"/>
            <a:ext cx="5089511" cy="6857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7" name="Google Shape;77;p12"/>
          <p:cNvCxnSpPr/>
          <p:nvPr/>
        </p:nvCxnSpPr>
        <p:spPr>
          <a:xfrm rot="10800000">
            <a:off x="7103270" y="1"/>
            <a:ext cx="0" cy="685799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" name="Google Shape;78;p12"/>
          <p:cNvSpPr txBox="1"/>
          <p:nvPr>
            <p:ph type="title"/>
          </p:nvPr>
        </p:nvSpPr>
        <p:spPr>
          <a:xfrm>
            <a:off x="1019175" y="180000"/>
            <a:ext cx="591952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" name="Google Shape;79;p12"/>
          <p:cNvCxnSpPr/>
          <p:nvPr/>
        </p:nvCxnSpPr>
        <p:spPr>
          <a:xfrm rot="10800000">
            <a:off x="1" y="3429000"/>
            <a:ext cx="121919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1017610" y="1090800"/>
            <a:ext cx="5903999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4" type="body"/>
          </p:nvPr>
        </p:nvSpPr>
        <p:spPr>
          <a:xfrm>
            <a:off x="1019176" y="3614400"/>
            <a:ext cx="5903999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 Compare: 2 Text – light">
  <p:cSld name="5_Content Compare: 2 Text – ligh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7102485" y="-1"/>
            <a:ext cx="5089511" cy="6857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1019175" y="180000"/>
            <a:ext cx="4896823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7" name="Google Shape;87;p13"/>
          <p:cNvCxnSpPr/>
          <p:nvPr/>
        </p:nvCxnSpPr>
        <p:spPr>
          <a:xfrm rot="10800000">
            <a:off x="6096000" y="1"/>
            <a:ext cx="0" cy="685799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1018800" y="1090800"/>
            <a:ext cx="4896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2" type="body"/>
          </p:nvPr>
        </p:nvSpPr>
        <p:spPr>
          <a:xfrm>
            <a:off x="6275388" y="1089024"/>
            <a:ext cx="4896000" cy="468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Content Compare: 2 Text + Photo/Graphic – light">
  <p:cSld name="04_Content Compare: 2 Text + Photo/Graphic – ligh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7102485" y="-1"/>
            <a:ext cx="5089511" cy="6857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1019175" y="180000"/>
            <a:ext cx="1015365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5" name="Google Shape;95;p14"/>
          <p:cNvCxnSpPr/>
          <p:nvPr/>
        </p:nvCxnSpPr>
        <p:spPr>
          <a:xfrm rot="10800000">
            <a:off x="1" y="3429000"/>
            <a:ext cx="121919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14"/>
          <p:cNvSpPr/>
          <p:nvPr>
            <p:ph idx="2" type="pic"/>
          </p:nvPr>
        </p:nvSpPr>
        <p:spPr>
          <a:xfrm>
            <a:off x="1018384" y="1089025"/>
            <a:ext cx="4393266" cy="232377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4"/>
          <p:cNvSpPr/>
          <p:nvPr>
            <p:ph idx="3" type="pic"/>
          </p:nvPr>
        </p:nvSpPr>
        <p:spPr>
          <a:xfrm>
            <a:off x="6780352" y="1089025"/>
            <a:ext cx="4393266" cy="232377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4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1018374" y="3614400"/>
            <a:ext cx="4393271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4" type="body"/>
          </p:nvPr>
        </p:nvSpPr>
        <p:spPr>
          <a:xfrm>
            <a:off x="6778800" y="3614400"/>
            <a:ext cx="4392000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Content Compare: 3 Text + Photo/Graphic – light">
  <p:cSld name="04_Content Compare: 3 Text + Photo/Graphic – ligh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7102485" y="-1"/>
            <a:ext cx="5089511" cy="6857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5"/>
          <p:cNvSpPr txBox="1"/>
          <p:nvPr>
            <p:ph type="title"/>
          </p:nvPr>
        </p:nvSpPr>
        <p:spPr>
          <a:xfrm>
            <a:off x="1019175" y="180000"/>
            <a:ext cx="10152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" name="Google Shape;105;p15"/>
          <p:cNvCxnSpPr/>
          <p:nvPr/>
        </p:nvCxnSpPr>
        <p:spPr>
          <a:xfrm rot="10800000">
            <a:off x="1" y="3429000"/>
            <a:ext cx="121919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" name="Google Shape;106;p15"/>
          <p:cNvSpPr/>
          <p:nvPr>
            <p:ph idx="2" type="pic"/>
          </p:nvPr>
        </p:nvSpPr>
        <p:spPr>
          <a:xfrm>
            <a:off x="1018384" y="1089025"/>
            <a:ext cx="3087688" cy="232377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5"/>
          <p:cNvSpPr/>
          <p:nvPr>
            <p:ph idx="3" type="pic"/>
          </p:nvPr>
        </p:nvSpPr>
        <p:spPr>
          <a:xfrm>
            <a:off x="4551331" y="1089025"/>
            <a:ext cx="3087688" cy="232377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5"/>
          <p:cNvSpPr/>
          <p:nvPr>
            <p:ph idx="4" type="pic"/>
          </p:nvPr>
        </p:nvSpPr>
        <p:spPr>
          <a:xfrm>
            <a:off x="8073178" y="1089025"/>
            <a:ext cx="3087688" cy="232377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1018375" y="3614400"/>
            <a:ext cx="3087696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5" type="body"/>
          </p:nvPr>
        </p:nvSpPr>
        <p:spPr>
          <a:xfrm>
            <a:off x="4550400" y="3614400"/>
            <a:ext cx="3088800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6" type="body"/>
          </p:nvPr>
        </p:nvSpPr>
        <p:spPr>
          <a:xfrm>
            <a:off x="8074800" y="3614399"/>
            <a:ext cx="3088800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Content: Timeline - light">
  <p:cSld name="04_Content: Timeline - ligh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16"/>
          <p:cNvCxnSpPr/>
          <p:nvPr/>
        </p:nvCxnSpPr>
        <p:spPr>
          <a:xfrm rot="10800000">
            <a:off x="1" y="3429000"/>
            <a:ext cx="121919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16"/>
          <p:cNvCxnSpPr/>
          <p:nvPr/>
        </p:nvCxnSpPr>
        <p:spPr>
          <a:xfrm>
            <a:off x="11934701" y="3194462"/>
            <a:ext cx="257299" cy="23453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" name="Google Shape;117;p16"/>
          <p:cNvCxnSpPr/>
          <p:nvPr/>
        </p:nvCxnSpPr>
        <p:spPr>
          <a:xfrm flipH="1" rot="10800000">
            <a:off x="11934701" y="3429002"/>
            <a:ext cx="257299" cy="23453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16"/>
          <p:cNvCxnSpPr/>
          <p:nvPr/>
        </p:nvCxnSpPr>
        <p:spPr>
          <a:xfrm>
            <a:off x="1019175" y="3194462"/>
            <a:ext cx="0" cy="46907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16"/>
          <p:cNvCxnSpPr/>
          <p:nvPr/>
        </p:nvCxnSpPr>
        <p:spPr>
          <a:xfrm>
            <a:off x="3035300" y="3194462"/>
            <a:ext cx="0" cy="46907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16"/>
          <p:cNvCxnSpPr/>
          <p:nvPr/>
        </p:nvCxnSpPr>
        <p:spPr>
          <a:xfrm>
            <a:off x="5087938" y="3194462"/>
            <a:ext cx="0" cy="46907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p16"/>
          <p:cNvCxnSpPr/>
          <p:nvPr/>
        </p:nvCxnSpPr>
        <p:spPr>
          <a:xfrm>
            <a:off x="7104063" y="3194462"/>
            <a:ext cx="0" cy="46907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9156700" y="3194462"/>
            <a:ext cx="0" cy="46907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2917918" y="2354838"/>
            <a:ext cx="2468212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2" type="body"/>
          </p:nvPr>
        </p:nvSpPr>
        <p:spPr>
          <a:xfrm>
            <a:off x="4970556" y="3898076"/>
            <a:ext cx="2468212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3" type="body"/>
          </p:nvPr>
        </p:nvSpPr>
        <p:spPr>
          <a:xfrm>
            <a:off x="6986680" y="2354838"/>
            <a:ext cx="2468212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4" type="body"/>
          </p:nvPr>
        </p:nvSpPr>
        <p:spPr>
          <a:xfrm>
            <a:off x="9039319" y="3884050"/>
            <a:ext cx="2468212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type="title"/>
          </p:nvPr>
        </p:nvSpPr>
        <p:spPr>
          <a:xfrm>
            <a:off x="1019175" y="180000"/>
            <a:ext cx="1015365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6"/>
          <p:cNvSpPr txBox="1"/>
          <p:nvPr>
            <p:ph idx="5" type="body"/>
          </p:nvPr>
        </p:nvSpPr>
        <p:spPr>
          <a:xfrm>
            <a:off x="901793" y="3898076"/>
            <a:ext cx="2468212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Persons: 1 - light">
  <p:cSld name="05_Persons: 1 - ligh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17"/>
          <p:cNvCxnSpPr/>
          <p:nvPr/>
        </p:nvCxnSpPr>
        <p:spPr>
          <a:xfrm rot="10800000">
            <a:off x="1" y="3429000"/>
            <a:ext cx="121919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8025019" y="4329113"/>
            <a:ext cx="2468212" cy="5932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2" type="body"/>
          </p:nvPr>
        </p:nvSpPr>
        <p:spPr>
          <a:xfrm>
            <a:off x="8025019" y="4946631"/>
            <a:ext cx="2468212" cy="822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type="title"/>
          </p:nvPr>
        </p:nvSpPr>
        <p:spPr>
          <a:xfrm>
            <a:off x="1018800" y="180001"/>
            <a:ext cx="10153650" cy="53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/>
          <p:nvPr>
            <p:ph idx="3" type="pic"/>
          </p:nvPr>
        </p:nvSpPr>
        <p:spPr>
          <a:xfrm>
            <a:off x="8025019" y="1390689"/>
            <a:ext cx="2876400" cy="28764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9" name="Google Shape;139;p17"/>
          <p:cNvSpPr txBox="1"/>
          <p:nvPr>
            <p:ph idx="4" type="body"/>
          </p:nvPr>
        </p:nvSpPr>
        <p:spPr>
          <a:xfrm>
            <a:off x="1019174" y="3614400"/>
            <a:ext cx="6084889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Persons: 2 - light">
  <p:cSld name="05_Persons: 2 - ligh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p18"/>
          <p:cNvCxnSpPr/>
          <p:nvPr/>
        </p:nvCxnSpPr>
        <p:spPr>
          <a:xfrm rot="10800000">
            <a:off x="1" y="3429000"/>
            <a:ext cx="121919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18"/>
          <p:cNvSpPr txBox="1"/>
          <p:nvPr>
            <p:ph type="title"/>
          </p:nvPr>
        </p:nvSpPr>
        <p:spPr>
          <a:xfrm>
            <a:off x="1018800" y="180001"/>
            <a:ext cx="10153650" cy="53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>
            <a:off x="8704613" y="4317239"/>
            <a:ext cx="2468212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2" type="body"/>
          </p:nvPr>
        </p:nvSpPr>
        <p:spPr>
          <a:xfrm>
            <a:off x="8704613" y="4946631"/>
            <a:ext cx="2468212" cy="822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3" type="body"/>
          </p:nvPr>
        </p:nvSpPr>
        <p:spPr>
          <a:xfrm>
            <a:off x="6142676" y="4317239"/>
            <a:ext cx="2468212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4" type="body"/>
          </p:nvPr>
        </p:nvSpPr>
        <p:spPr>
          <a:xfrm>
            <a:off x="6142676" y="4946631"/>
            <a:ext cx="2468212" cy="822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8"/>
          <p:cNvSpPr/>
          <p:nvPr>
            <p:ph idx="5" type="pic"/>
          </p:nvPr>
        </p:nvSpPr>
        <p:spPr>
          <a:xfrm>
            <a:off x="6142676" y="2046072"/>
            <a:ext cx="2196000" cy="21960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8"/>
          <p:cNvSpPr/>
          <p:nvPr>
            <p:ph idx="6" type="pic"/>
          </p:nvPr>
        </p:nvSpPr>
        <p:spPr>
          <a:xfrm>
            <a:off x="8704613" y="2045488"/>
            <a:ext cx="2196000" cy="21960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8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1" name="Google Shape;151;p18"/>
          <p:cNvSpPr txBox="1"/>
          <p:nvPr>
            <p:ph idx="7" type="body"/>
          </p:nvPr>
        </p:nvSpPr>
        <p:spPr>
          <a:xfrm>
            <a:off x="1019174" y="3614400"/>
            <a:ext cx="4068763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Persons: 3 - light">
  <p:cSld name="05_Persons: 3 - ligh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19"/>
          <p:cNvCxnSpPr/>
          <p:nvPr/>
        </p:nvCxnSpPr>
        <p:spPr>
          <a:xfrm rot="10800000">
            <a:off x="1" y="3429000"/>
            <a:ext cx="121919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19"/>
          <p:cNvSpPr txBox="1"/>
          <p:nvPr>
            <p:ph type="title"/>
          </p:nvPr>
        </p:nvSpPr>
        <p:spPr>
          <a:xfrm>
            <a:off x="1018800" y="180001"/>
            <a:ext cx="10153650" cy="53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8704613" y="4317239"/>
            <a:ext cx="2468212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19"/>
          <p:cNvSpPr txBox="1"/>
          <p:nvPr>
            <p:ph idx="2" type="body"/>
          </p:nvPr>
        </p:nvSpPr>
        <p:spPr>
          <a:xfrm>
            <a:off x="8704613" y="4946631"/>
            <a:ext cx="2468212" cy="822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19"/>
          <p:cNvSpPr txBox="1"/>
          <p:nvPr>
            <p:ph idx="3" type="body"/>
          </p:nvPr>
        </p:nvSpPr>
        <p:spPr>
          <a:xfrm>
            <a:off x="6142676" y="4317239"/>
            <a:ext cx="2468212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9"/>
          <p:cNvSpPr txBox="1"/>
          <p:nvPr>
            <p:ph idx="4" type="body"/>
          </p:nvPr>
        </p:nvSpPr>
        <p:spPr>
          <a:xfrm>
            <a:off x="6142676" y="4946631"/>
            <a:ext cx="2468212" cy="822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19"/>
          <p:cNvSpPr txBox="1"/>
          <p:nvPr>
            <p:ph idx="5" type="body"/>
          </p:nvPr>
        </p:nvSpPr>
        <p:spPr>
          <a:xfrm>
            <a:off x="3580738" y="4317239"/>
            <a:ext cx="2468212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19"/>
          <p:cNvSpPr txBox="1"/>
          <p:nvPr>
            <p:ph idx="6" type="body"/>
          </p:nvPr>
        </p:nvSpPr>
        <p:spPr>
          <a:xfrm>
            <a:off x="3580738" y="4946631"/>
            <a:ext cx="2468212" cy="822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19"/>
          <p:cNvSpPr/>
          <p:nvPr>
            <p:ph idx="7" type="pic"/>
          </p:nvPr>
        </p:nvSpPr>
        <p:spPr>
          <a:xfrm>
            <a:off x="6142676" y="2046072"/>
            <a:ext cx="2196000" cy="21960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9"/>
          <p:cNvSpPr/>
          <p:nvPr>
            <p:ph idx="8" type="pic"/>
          </p:nvPr>
        </p:nvSpPr>
        <p:spPr>
          <a:xfrm>
            <a:off x="8704613" y="2045488"/>
            <a:ext cx="2196000" cy="21960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9"/>
          <p:cNvSpPr/>
          <p:nvPr>
            <p:ph idx="9" type="pic"/>
          </p:nvPr>
        </p:nvSpPr>
        <p:spPr>
          <a:xfrm>
            <a:off x="3580738" y="2045488"/>
            <a:ext cx="2196000" cy="21960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9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9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6" name="Google Shape;166;p19"/>
          <p:cNvSpPr txBox="1"/>
          <p:nvPr>
            <p:ph idx="13" type="body"/>
          </p:nvPr>
        </p:nvSpPr>
        <p:spPr>
          <a:xfrm>
            <a:off x="1019174" y="3614400"/>
            <a:ext cx="2016125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Persons: 4 - light">
  <p:cSld name="05_Persons: 4 - ligh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20"/>
          <p:cNvCxnSpPr/>
          <p:nvPr/>
        </p:nvCxnSpPr>
        <p:spPr>
          <a:xfrm rot="10800000">
            <a:off x="1" y="3429000"/>
            <a:ext cx="121919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8704613" y="4317239"/>
            <a:ext cx="2468212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0"/>
          <p:cNvSpPr txBox="1"/>
          <p:nvPr>
            <p:ph idx="2" type="body"/>
          </p:nvPr>
        </p:nvSpPr>
        <p:spPr>
          <a:xfrm>
            <a:off x="8704613" y="4946631"/>
            <a:ext cx="2468212" cy="822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20"/>
          <p:cNvSpPr txBox="1"/>
          <p:nvPr>
            <p:ph idx="3" type="body"/>
          </p:nvPr>
        </p:nvSpPr>
        <p:spPr>
          <a:xfrm>
            <a:off x="6142676" y="4317239"/>
            <a:ext cx="2468212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20"/>
          <p:cNvSpPr txBox="1"/>
          <p:nvPr>
            <p:ph idx="4" type="body"/>
          </p:nvPr>
        </p:nvSpPr>
        <p:spPr>
          <a:xfrm>
            <a:off x="6142676" y="4946631"/>
            <a:ext cx="2468212" cy="822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20"/>
          <p:cNvSpPr txBox="1"/>
          <p:nvPr>
            <p:ph idx="5" type="body"/>
          </p:nvPr>
        </p:nvSpPr>
        <p:spPr>
          <a:xfrm>
            <a:off x="3580738" y="4317239"/>
            <a:ext cx="2468212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0"/>
          <p:cNvSpPr txBox="1"/>
          <p:nvPr>
            <p:ph idx="6" type="body"/>
          </p:nvPr>
        </p:nvSpPr>
        <p:spPr>
          <a:xfrm>
            <a:off x="3580738" y="4946631"/>
            <a:ext cx="2468212" cy="822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20"/>
          <p:cNvSpPr txBox="1"/>
          <p:nvPr>
            <p:ph idx="7" type="body"/>
          </p:nvPr>
        </p:nvSpPr>
        <p:spPr>
          <a:xfrm>
            <a:off x="1018800" y="4317239"/>
            <a:ext cx="2468212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20"/>
          <p:cNvSpPr txBox="1"/>
          <p:nvPr>
            <p:ph idx="8" type="body"/>
          </p:nvPr>
        </p:nvSpPr>
        <p:spPr>
          <a:xfrm>
            <a:off x="1018800" y="4946631"/>
            <a:ext cx="2468212" cy="822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20"/>
          <p:cNvSpPr txBox="1"/>
          <p:nvPr>
            <p:ph type="title"/>
          </p:nvPr>
        </p:nvSpPr>
        <p:spPr>
          <a:xfrm>
            <a:off x="1018800" y="180001"/>
            <a:ext cx="10153650" cy="53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0"/>
          <p:cNvSpPr/>
          <p:nvPr>
            <p:ph idx="9" type="pic"/>
          </p:nvPr>
        </p:nvSpPr>
        <p:spPr>
          <a:xfrm>
            <a:off x="6142676" y="2046072"/>
            <a:ext cx="2196000" cy="21960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20"/>
          <p:cNvSpPr/>
          <p:nvPr>
            <p:ph idx="13" type="pic"/>
          </p:nvPr>
        </p:nvSpPr>
        <p:spPr>
          <a:xfrm>
            <a:off x="8704613" y="2045488"/>
            <a:ext cx="2196000" cy="21960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20"/>
          <p:cNvSpPr/>
          <p:nvPr>
            <p:ph idx="14" type="pic"/>
          </p:nvPr>
        </p:nvSpPr>
        <p:spPr>
          <a:xfrm>
            <a:off x="3580738" y="2045488"/>
            <a:ext cx="2196000" cy="21960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20"/>
          <p:cNvSpPr/>
          <p:nvPr>
            <p:ph idx="15" type="pic"/>
          </p:nvPr>
        </p:nvSpPr>
        <p:spPr>
          <a:xfrm>
            <a:off x="1018800" y="2045488"/>
            <a:ext cx="2196000" cy="21960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0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0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New Chapter: Photo + Text – light">
  <p:cSld name="03_New Chapter: Photo + Text – ligh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5101582" y="1"/>
            <a:ext cx="7090418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3"/>
          <p:cNvSpPr/>
          <p:nvPr>
            <p:ph idx="2" type="pic"/>
          </p:nvPr>
        </p:nvSpPr>
        <p:spPr>
          <a:xfrm>
            <a:off x="1031499" y="1089026"/>
            <a:ext cx="4039200" cy="467995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5252525" y="4057200"/>
            <a:ext cx="5920300" cy="171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i="1" sz="2800"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5252528" y="1089025"/>
            <a:ext cx="5920300" cy="278874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3"/>
          <p:cNvCxnSpPr/>
          <p:nvPr/>
        </p:nvCxnSpPr>
        <p:spPr>
          <a:xfrm rot="10800000">
            <a:off x="5087938" y="0"/>
            <a:ext cx="2" cy="685800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Persons: Group - light">
  <p:cSld name="05_Persons: Group - ligh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Google Shape;185;p21"/>
          <p:cNvCxnSpPr/>
          <p:nvPr/>
        </p:nvCxnSpPr>
        <p:spPr>
          <a:xfrm rot="10800000">
            <a:off x="1" y="3429000"/>
            <a:ext cx="121919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1018799" y="3614400"/>
            <a:ext cx="5076826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1"/>
          <p:cNvSpPr txBox="1"/>
          <p:nvPr>
            <p:ph type="title"/>
          </p:nvPr>
        </p:nvSpPr>
        <p:spPr>
          <a:xfrm>
            <a:off x="1018800" y="180001"/>
            <a:ext cx="10153650" cy="53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1"/>
          <p:cNvSpPr/>
          <p:nvPr>
            <p:ph idx="2" type="pic"/>
          </p:nvPr>
        </p:nvSpPr>
        <p:spPr>
          <a:xfrm>
            <a:off x="7123294" y="1118518"/>
            <a:ext cx="3776400" cy="37764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1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1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91" name="Google Shape;191;p21"/>
          <p:cNvSpPr txBox="1"/>
          <p:nvPr>
            <p:ph idx="3" type="body"/>
          </p:nvPr>
        </p:nvSpPr>
        <p:spPr>
          <a:xfrm>
            <a:off x="1018799" y="1090800"/>
            <a:ext cx="5077200" cy="215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Closing: Contact – light">
  <p:cSld name="06_Closing: Contact – ligh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type="title"/>
          </p:nvPr>
        </p:nvSpPr>
        <p:spPr>
          <a:xfrm>
            <a:off x="1018800" y="180000"/>
            <a:ext cx="10154025" cy="53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2"/>
          <p:cNvSpPr txBox="1"/>
          <p:nvPr>
            <p:ph idx="1" type="body"/>
          </p:nvPr>
        </p:nvSpPr>
        <p:spPr>
          <a:xfrm>
            <a:off x="4103637" y="3614400"/>
            <a:ext cx="3476274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22"/>
          <p:cNvSpPr txBox="1"/>
          <p:nvPr>
            <p:ph idx="2" type="body"/>
          </p:nvPr>
        </p:nvSpPr>
        <p:spPr>
          <a:xfrm>
            <a:off x="4103637" y="2045490"/>
            <a:ext cx="5528913" cy="605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22"/>
          <p:cNvSpPr txBox="1"/>
          <p:nvPr>
            <p:ph idx="3" type="body"/>
          </p:nvPr>
        </p:nvSpPr>
        <p:spPr>
          <a:xfrm>
            <a:off x="4103638" y="2674882"/>
            <a:ext cx="5528912" cy="574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b="0" i="0"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97" name="Google Shape;197;p22"/>
          <p:cNvCxnSpPr/>
          <p:nvPr/>
        </p:nvCxnSpPr>
        <p:spPr>
          <a:xfrm rot="10800000">
            <a:off x="1" y="3429000"/>
            <a:ext cx="121919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8" name="Google Shape;198;p22"/>
          <p:cNvSpPr/>
          <p:nvPr>
            <p:ph idx="4" type="pic"/>
          </p:nvPr>
        </p:nvSpPr>
        <p:spPr>
          <a:xfrm>
            <a:off x="1059689" y="1390689"/>
            <a:ext cx="2876400" cy="28764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22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2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01" name="Google Shape;201;p22"/>
          <p:cNvSpPr txBox="1"/>
          <p:nvPr>
            <p:ph idx="5" type="body"/>
          </p:nvPr>
        </p:nvSpPr>
        <p:spPr>
          <a:xfrm>
            <a:off x="7996350" y="4482000"/>
            <a:ext cx="3272400" cy="143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b="1" i="0"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55600" lvl="1" marL="9144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/>
            </a:lvl2pPr>
            <a:lvl3pPr indent="-355600" lvl="2" marL="1371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/>
            </a:lvl3pPr>
            <a:lvl4pPr indent="-355600" lvl="3" marL="18288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/>
            </a:lvl4pPr>
            <a:lvl5pPr indent="-355600" lvl="4" marL="22860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Closing: Summary Text - light">
  <p:cSld name="06_Closing: Summary Text - ligh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title"/>
          </p:nvPr>
        </p:nvSpPr>
        <p:spPr>
          <a:xfrm>
            <a:off x="1019175" y="180000"/>
            <a:ext cx="1015365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3"/>
          <p:cNvSpPr txBox="1"/>
          <p:nvPr>
            <p:ph idx="1" type="body"/>
          </p:nvPr>
        </p:nvSpPr>
        <p:spPr>
          <a:xfrm>
            <a:off x="1019175" y="1090800"/>
            <a:ext cx="10153649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Closing: Summary Text + Miniature Slides - light">
  <p:cSld name="06_Closing: Summary Text + Miniature Slides - ligh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title"/>
          </p:nvPr>
        </p:nvSpPr>
        <p:spPr>
          <a:xfrm>
            <a:off x="1019174" y="180000"/>
            <a:ext cx="5904885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4"/>
          <p:cNvSpPr/>
          <p:nvPr>
            <p:ph idx="2" type="pic"/>
          </p:nvPr>
        </p:nvSpPr>
        <p:spPr>
          <a:xfrm>
            <a:off x="7336423" y="1089025"/>
            <a:ext cx="3836777" cy="2156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24"/>
          <p:cNvSpPr/>
          <p:nvPr>
            <p:ph idx="3" type="pic"/>
          </p:nvPr>
        </p:nvSpPr>
        <p:spPr>
          <a:xfrm>
            <a:off x="7336423" y="3614400"/>
            <a:ext cx="3836777" cy="2156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24"/>
          <p:cNvSpPr txBox="1"/>
          <p:nvPr>
            <p:ph idx="1" type="body"/>
          </p:nvPr>
        </p:nvSpPr>
        <p:spPr>
          <a:xfrm>
            <a:off x="1018799" y="1090800"/>
            <a:ext cx="5905259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24"/>
          <p:cNvSpPr txBox="1"/>
          <p:nvPr>
            <p:ph idx="4" type="body"/>
          </p:nvPr>
        </p:nvSpPr>
        <p:spPr>
          <a:xfrm>
            <a:off x="1019175" y="3614400"/>
            <a:ext cx="5904883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Closing: Summary Miniature Slides - light">
  <p:cSld name="06_Closing: Summary Miniature Slides - ligh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1019175" y="180000"/>
            <a:ext cx="1015365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5"/>
          <p:cNvSpPr/>
          <p:nvPr>
            <p:ph idx="2" type="pic"/>
          </p:nvPr>
        </p:nvSpPr>
        <p:spPr>
          <a:xfrm>
            <a:off x="1019175" y="1089025"/>
            <a:ext cx="3171319" cy="178679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5"/>
          <p:cNvSpPr/>
          <p:nvPr>
            <p:ph idx="3" type="pic"/>
          </p:nvPr>
        </p:nvSpPr>
        <p:spPr>
          <a:xfrm>
            <a:off x="1019175" y="3273065"/>
            <a:ext cx="3171319" cy="178679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25"/>
          <p:cNvSpPr/>
          <p:nvPr>
            <p:ph idx="4" type="pic"/>
          </p:nvPr>
        </p:nvSpPr>
        <p:spPr>
          <a:xfrm>
            <a:off x="4510340" y="1089025"/>
            <a:ext cx="3171319" cy="178679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25"/>
          <p:cNvSpPr/>
          <p:nvPr>
            <p:ph idx="5" type="pic"/>
          </p:nvPr>
        </p:nvSpPr>
        <p:spPr>
          <a:xfrm>
            <a:off x="4510340" y="3273065"/>
            <a:ext cx="3171319" cy="178679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25"/>
          <p:cNvSpPr/>
          <p:nvPr>
            <p:ph idx="6" type="pic"/>
          </p:nvPr>
        </p:nvSpPr>
        <p:spPr>
          <a:xfrm>
            <a:off x="8001506" y="1089025"/>
            <a:ext cx="3171319" cy="178679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5"/>
          <p:cNvSpPr/>
          <p:nvPr>
            <p:ph idx="7" type="pic"/>
          </p:nvPr>
        </p:nvSpPr>
        <p:spPr>
          <a:xfrm>
            <a:off x="8001506" y="3273065"/>
            <a:ext cx="3171319" cy="178679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Content: Text – light">
  <p:cSld name="04_Content: Text – ligh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1019175" y="180000"/>
            <a:ext cx="1015365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018800" y="1090800"/>
            <a:ext cx="10152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Table of Content – light">
  <p:cSld name="02_Table of Content – ligh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5087938" y="1"/>
            <a:ext cx="7104058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" name="Google Shape;34;p5"/>
          <p:cNvCxnSpPr/>
          <p:nvPr/>
        </p:nvCxnSpPr>
        <p:spPr>
          <a:xfrm rot="10800000">
            <a:off x="5087938" y="1"/>
            <a:ext cx="0" cy="685799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5267938" y="1090799"/>
            <a:ext cx="5904878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romanUcPeriod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1028910" y="1090800"/>
            <a:ext cx="3879030" cy="2333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i="0"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New Chapter: Text – light">
  <p:cSld name="03_New Chapter: Text – ligh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7118410" y="1"/>
            <a:ext cx="5073590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1019175" y="1089025"/>
            <a:ext cx="5920304" cy="28608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018094" y="4100189"/>
            <a:ext cx="5920300" cy="1668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i="1" sz="2800"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7299478" y="1090799"/>
            <a:ext cx="3873338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romanUcPeriod"/>
              <a:defRPr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2" name="Google Shape;42;p6"/>
          <p:cNvCxnSpPr/>
          <p:nvPr/>
        </p:nvCxnSpPr>
        <p:spPr>
          <a:xfrm rot="10800000">
            <a:off x="7104063" y="1"/>
            <a:ext cx="0" cy="685799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New Chapter: Text + Photo – light">
  <p:cSld name="03_New Chapter: Text + Photo – ligh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>
            <p:ph idx="2" type="pic"/>
          </p:nvPr>
        </p:nvSpPr>
        <p:spPr>
          <a:xfrm>
            <a:off x="7124400" y="0"/>
            <a:ext cx="50675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1019175" y="1089025"/>
            <a:ext cx="5920304" cy="28608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1018094" y="4100189"/>
            <a:ext cx="5920300" cy="1668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i="1" sz="2800"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7" name="Google Shape;47;p7"/>
          <p:cNvCxnSpPr/>
          <p:nvPr/>
        </p:nvCxnSpPr>
        <p:spPr>
          <a:xfrm rot="10800000">
            <a:off x="7104063" y="1"/>
            <a:ext cx="0" cy="685799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Content: Free Space – light">
  <p:cSld name="04_Content: Free Space – ligh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1019175" y="180000"/>
            <a:ext cx="1015365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Content: Photo/Graphic – light">
  <p:cSld name="04_Content: Photo/Graphic – ligh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1019175" y="180000"/>
            <a:ext cx="1015365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/>
          <p:nvPr>
            <p:ph idx="2" type="pic"/>
          </p:nvPr>
        </p:nvSpPr>
        <p:spPr>
          <a:xfrm>
            <a:off x="1018385" y="1089025"/>
            <a:ext cx="10153650" cy="4679948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Content: Photo/Graphic + small Text – light">
  <p:cSld name="04_Content: Photo/Graphic + small Text – ligh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9156699" y="1"/>
            <a:ext cx="3035298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9" name="Google Shape;59;p10"/>
          <p:cNvCxnSpPr/>
          <p:nvPr/>
        </p:nvCxnSpPr>
        <p:spPr>
          <a:xfrm rot="10800000">
            <a:off x="9156700" y="0"/>
            <a:ext cx="0" cy="685799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10"/>
          <p:cNvSpPr txBox="1"/>
          <p:nvPr>
            <p:ph type="title"/>
          </p:nvPr>
        </p:nvSpPr>
        <p:spPr>
          <a:xfrm>
            <a:off x="1019175" y="180000"/>
            <a:ext cx="7956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/>
          <p:nvPr>
            <p:ph idx="2" type="pic"/>
          </p:nvPr>
        </p:nvSpPr>
        <p:spPr>
          <a:xfrm>
            <a:off x="1018384" y="1089025"/>
            <a:ext cx="8121600" cy="4679948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9346563" y="1089025"/>
            <a:ext cx="2473961" cy="4679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-5400000">
            <a:off x="97719" y="1343025"/>
            <a:ext cx="1019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8B8B8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9712" y="180000"/>
            <a:ext cx="2147142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019174" y="1089025"/>
            <a:ext cx="10153275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1018800" y="180001"/>
            <a:ext cx="10153650" cy="53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b="1" i="0" sz="28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1018799" y="6417089"/>
            <a:ext cx="4896000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42">
          <p15:clr>
            <a:srgbClr val="F26B43"/>
          </p15:clr>
        </p15:guide>
        <p15:guide id="2" pos="7038">
          <p15:clr>
            <a:srgbClr val="F26B43"/>
          </p15:clr>
        </p15:guide>
        <p15:guide id="3" pos="1912">
          <p15:clr>
            <a:srgbClr val="F26B43"/>
          </p15:clr>
        </p15:guide>
        <p15:guide id="4" pos="3205">
          <p15:clr>
            <a:srgbClr val="F26B43"/>
          </p15:clr>
        </p15:guide>
        <p15:guide id="5" pos="5768">
          <p15:clr>
            <a:srgbClr val="F26B43"/>
          </p15:clr>
        </p15:guide>
        <p15:guide id="6" pos="4475">
          <p15:clr>
            <a:srgbClr val="F26B43"/>
          </p15:clr>
        </p15:guide>
        <p15:guide id="7" orient="horz" pos="3634">
          <p15:clr>
            <a:srgbClr val="F26B43"/>
          </p15:clr>
        </p15:guide>
        <p15:guide id="8" orient="horz" pos="686">
          <p15:clr>
            <a:srgbClr val="F26B43"/>
          </p15:clr>
        </p15:guide>
        <p15:guide id="9" pos="3840">
          <p15:clr>
            <a:srgbClr val="F26B43"/>
          </p15:clr>
        </p15:guide>
        <p15:guide id="10" pos="7446">
          <p15:clr>
            <a:srgbClr val="F26B43"/>
          </p15:clr>
        </p15:guide>
        <p15:guide id="11" orient="horz" pos="216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2273">
          <p15:clr>
            <a:srgbClr val="F26B43"/>
          </p15:clr>
        </p15:guide>
        <p15:guide id="14" orient="horz" pos="2047">
          <p15:clr>
            <a:srgbClr val="F26B43"/>
          </p15:clr>
        </p15:guide>
        <p15:guide id="15" pos="3953">
          <p15:clr>
            <a:srgbClr val="F26B43"/>
          </p15:clr>
        </p15:guide>
        <p15:guide id="16" pos="3727">
          <p15:clr>
            <a:srgbClr val="F26B43"/>
          </p15:clr>
        </p15:guide>
        <p15:guide id="17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rxiv.org/abs/2404.04612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isco.ethz.ch/courses/fs21/seminar/talks/GNN_Oversmoothing.pdf" TargetMode="External"/><Relationship Id="rId4" Type="http://schemas.openxmlformats.org/officeDocument/2006/relationships/hyperlink" Target="https://urialon.cswp.cs.technion.ac.il/wp-content/uploads/sites/83/2020/07/bottleneck_slides.pdf" TargetMode="External"/><Relationship Id="rId5" Type="http://schemas.openxmlformats.org/officeDocument/2006/relationships/hyperlink" Target="https://unsplash.com/@dnevozhai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7.jpg"/><Relationship Id="rId9" Type="http://schemas.openxmlformats.org/officeDocument/2006/relationships/image" Target="../media/image9.png"/><Relationship Id="rId5" Type="http://schemas.openxmlformats.org/officeDocument/2006/relationships/image" Target="../media/image5.jp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4.png"/><Relationship Id="rId5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25.jp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type="title"/>
          </p:nvPr>
        </p:nvSpPr>
        <p:spPr>
          <a:xfrm>
            <a:off x="69425" y="1684150"/>
            <a:ext cx="103152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</a:pPr>
            <a:r>
              <a:rPr lang="de-DE" sz="3500"/>
              <a:t>Spectral Pruning Can Mitigate Over-squashing and Over-smoothing in Graph Neural Networks</a:t>
            </a:r>
            <a:endParaRPr sz="3500"/>
          </a:p>
        </p:txBody>
      </p:sp>
      <p:sp>
        <p:nvSpPr>
          <p:cNvPr id="224" name="Google Shape;224;p26"/>
          <p:cNvSpPr txBox="1"/>
          <p:nvPr>
            <p:ph idx="1" type="body"/>
          </p:nvPr>
        </p:nvSpPr>
        <p:spPr>
          <a:xfrm>
            <a:off x="0" y="4535381"/>
            <a:ext cx="90588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 fontScale="70000"/>
          </a:bodyPr>
          <a:lstStyle/>
          <a:p>
            <a:pPr indent="0" lvl="0" marL="61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None/>
            </a:pPr>
            <a:r>
              <a:rPr lang="de-DE" sz="2000"/>
              <a:t>Adarsh Jamadandi, Celia Rubio-Madrigal, and Rebekka Burkholz.</a:t>
            </a:r>
            <a:endParaRPr sz="2000"/>
          </a:p>
          <a:p>
            <a:pPr indent="0" lvl="0" marL="61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None/>
            </a:pPr>
            <a:r>
              <a:rPr lang="de-DE" sz="2000"/>
              <a:t>CISPA, Saarland University.</a:t>
            </a:r>
            <a:endParaRPr sz="2000"/>
          </a:p>
        </p:txBody>
      </p:sp>
      <p:sp>
        <p:nvSpPr>
          <p:cNvPr id="225" name="Google Shape;225;p26"/>
          <p:cNvSpPr txBox="1"/>
          <p:nvPr>
            <p:ph idx="2" type="body"/>
          </p:nvPr>
        </p:nvSpPr>
        <p:spPr>
          <a:xfrm>
            <a:off x="69425" y="5990500"/>
            <a:ext cx="4947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 fontScale="85000"/>
          </a:bodyPr>
          <a:lstStyle/>
          <a:p>
            <a:pPr indent="0" lvl="0" marL="6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DE"/>
              <a:t>Pre-print - </a:t>
            </a:r>
            <a:r>
              <a:rPr lang="de-DE" u="sng">
                <a:solidFill>
                  <a:schemeClr val="hlink"/>
                </a:solidFill>
                <a:hlinkClick r:id="rId3"/>
              </a:rPr>
              <a:t>https://arxiv.org/abs/2404.04612</a:t>
            </a:r>
            <a:endParaRPr/>
          </a:p>
          <a:p>
            <a:pPr indent="0" lvl="0" marL="6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26" name="Google Shape;22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9200" y="5768975"/>
            <a:ext cx="1045425" cy="10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/>
          <p:nvPr>
            <p:ph idx="2" type="body"/>
          </p:nvPr>
        </p:nvSpPr>
        <p:spPr>
          <a:xfrm>
            <a:off x="69425" y="5990500"/>
            <a:ext cx="77508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 fontScale="25000" lnSpcReduction="20000"/>
          </a:bodyPr>
          <a:lstStyle/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 	 	 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5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 Research Council (ERC) under the Horizon Europe Framework Programme (HORIZON) for proposal number 101116395 SPARSE-ML </a:t>
            </a:r>
            <a:endParaRPr sz="5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/>
          <p:nvPr>
            <p:ph type="title"/>
          </p:nvPr>
        </p:nvSpPr>
        <p:spPr>
          <a:xfrm>
            <a:off x="1019175" y="180000"/>
            <a:ext cx="10153800" cy="54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Results</a:t>
            </a:r>
            <a:endParaRPr/>
          </a:p>
        </p:txBody>
      </p:sp>
      <p:sp>
        <p:nvSpPr>
          <p:cNvPr id="422" name="Google Shape;422;p35"/>
          <p:cNvSpPr txBox="1"/>
          <p:nvPr>
            <p:ph idx="12" type="sldNum"/>
          </p:nvPr>
        </p:nvSpPr>
        <p:spPr>
          <a:xfrm>
            <a:off x="318969" y="6417090"/>
            <a:ext cx="547800" cy="25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423" name="Google Shape;4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25" y="2230925"/>
            <a:ext cx="11501550" cy="2396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/>
          <p:nvPr>
            <p:ph type="title"/>
          </p:nvPr>
        </p:nvSpPr>
        <p:spPr>
          <a:xfrm>
            <a:off x="1019175" y="180000"/>
            <a:ext cx="10153800" cy="54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Summary </a:t>
            </a:r>
            <a:endParaRPr/>
          </a:p>
        </p:txBody>
      </p:sp>
      <p:sp>
        <p:nvSpPr>
          <p:cNvPr id="430" name="Google Shape;430;p36"/>
          <p:cNvSpPr txBox="1"/>
          <p:nvPr>
            <p:ph idx="12" type="sldNum"/>
          </p:nvPr>
        </p:nvSpPr>
        <p:spPr>
          <a:xfrm>
            <a:off x="318969" y="6417090"/>
            <a:ext cx="547800" cy="25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31" name="Google Shape;431;p36"/>
          <p:cNvSpPr txBox="1"/>
          <p:nvPr/>
        </p:nvSpPr>
        <p:spPr>
          <a:xfrm>
            <a:off x="702600" y="1951350"/>
            <a:ext cx="11145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2000"/>
              <a:t>Over-squashing and Over-smoothing not a trade-off.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2000"/>
              <a:t>Spectral graph pruning can simultaneously mitigate both!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2000"/>
              <a:t>Interesting application also find Graph Lottery Tickets!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2000"/>
              <a:t>We propose a computationally friendly proxy method for spectral gap approximation.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432" name="Google Shape;4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0350" y="5712250"/>
            <a:ext cx="1045425" cy="10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6"/>
          <p:cNvSpPr txBox="1"/>
          <p:nvPr>
            <p:ph idx="4294967295" type="body"/>
          </p:nvPr>
        </p:nvSpPr>
        <p:spPr>
          <a:xfrm>
            <a:off x="1019175" y="5958000"/>
            <a:ext cx="91563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 fontScale="25000" lnSpcReduction="20000"/>
          </a:bodyPr>
          <a:lstStyle/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		A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 	 	 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5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Acknowledgements - </a:t>
            </a:r>
            <a:r>
              <a:rPr lang="de-DE" sz="5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 Research Council (ERC) under the Horizon Europe Framework Programme (HORIZON) for proposal number 101116395 SPARSE-ML.</a:t>
            </a:r>
            <a:endParaRPr sz="5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/>
          <p:nvPr>
            <p:ph type="title"/>
          </p:nvPr>
        </p:nvSpPr>
        <p:spPr>
          <a:xfrm>
            <a:off x="1019175" y="180000"/>
            <a:ext cx="10153800" cy="54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References</a:t>
            </a:r>
            <a:endParaRPr/>
          </a:p>
        </p:txBody>
      </p:sp>
      <p:sp>
        <p:nvSpPr>
          <p:cNvPr id="440" name="Google Shape;440;p37"/>
          <p:cNvSpPr txBox="1"/>
          <p:nvPr>
            <p:ph idx="12" type="sldNum"/>
          </p:nvPr>
        </p:nvSpPr>
        <p:spPr>
          <a:xfrm>
            <a:off x="318969" y="6417090"/>
            <a:ext cx="547800" cy="25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41" name="Google Shape;441;p37"/>
          <p:cNvSpPr txBox="1"/>
          <p:nvPr/>
        </p:nvSpPr>
        <p:spPr>
          <a:xfrm>
            <a:off x="702600" y="1951350"/>
            <a:ext cx="111456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2000"/>
              <a:t>Aggregation steps visualization - </a:t>
            </a:r>
            <a:r>
              <a:rPr lang="de-DE" sz="2000" u="sng">
                <a:solidFill>
                  <a:schemeClr val="hlink"/>
                </a:solidFill>
                <a:hlinkClick r:id="rId3"/>
              </a:rPr>
              <a:t>https://disco.ethz.ch/courses/fs21/seminar/talks/GNN_Oversmoothing.pdf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2000"/>
              <a:t>Bottleneck visualization - </a:t>
            </a:r>
            <a:r>
              <a:rPr lang="de-DE" sz="2000" u="sng">
                <a:solidFill>
                  <a:schemeClr val="hlink"/>
                </a:solidFill>
                <a:hlinkClick r:id="rId4"/>
              </a:rPr>
              <a:t>https://urialon.cswp.cs.technion.ac.il/wp-content/uploads/sites/83/2020/07/bottleneck_slides.pdf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2000"/>
              <a:t>Braess paradox city visualization - </a:t>
            </a:r>
            <a:r>
              <a:rPr lang="de-DE" sz="2000" u="sng">
                <a:solidFill>
                  <a:schemeClr val="hlink"/>
                </a:solidFill>
                <a:hlinkClick r:id="rId5"/>
              </a:rPr>
              <a:t>https://unsplash.com/@dnevozhai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>
            <p:ph type="title"/>
          </p:nvPr>
        </p:nvSpPr>
        <p:spPr>
          <a:xfrm>
            <a:off x="1019175" y="180000"/>
            <a:ext cx="1015365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</a:pPr>
            <a:r>
              <a:rPr lang="de-DE"/>
              <a:t>TL;DR</a:t>
            </a:r>
            <a:endParaRPr/>
          </a:p>
        </p:txBody>
      </p:sp>
      <p:sp>
        <p:nvSpPr>
          <p:cNvPr id="233" name="Google Shape;233;p27"/>
          <p:cNvSpPr txBox="1"/>
          <p:nvPr>
            <p:ph idx="12" type="sldNum"/>
          </p:nvPr>
        </p:nvSpPr>
        <p:spPr>
          <a:xfrm>
            <a:off x="318969" y="6417090"/>
            <a:ext cx="547688" cy="251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234" name="Google Shape;234;p27"/>
          <p:cNvGrpSpPr/>
          <p:nvPr/>
        </p:nvGrpSpPr>
        <p:grpSpPr>
          <a:xfrm>
            <a:off x="4343988" y="3608400"/>
            <a:ext cx="3600600" cy="2535950"/>
            <a:chOff x="4632713" y="3608400"/>
            <a:chExt cx="3600600" cy="2535950"/>
          </a:xfrm>
        </p:grpSpPr>
        <p:sp>
          <p:nvSpPr>
            <p:cNvPr id="235" name="Google Shape;235;p27"/>
            <p:cNvSpPr/>
            <p:nvPr/>
          </p:nvSpPr>
          <p:spPr>
            <a:xfrm>
              <a:off x="4632713" y="5090250"/>
              <a:ext cx="368400" cy="3543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5291738" y="4326925"/>
              <a:ext cx="368400" cy="354300"/>
            </a:xfrm>
            <a:prstGeom prst="ellipse">
              <a:avLst/>
            </a:prstGeom>
            <a:solidFill>
              <a:schemeClr val="accent2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6037163" y="5790050"/>
              <a:ext cx="368400" cy="354300"/>
            </a:xfrm>
            <a:prstGeom prst="ellipse">
              <a:avLst/>
            </a:prstGeom>
            <a:solidFill>
              <a:schemeClr val="accent2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5291738" y="5442900"/>
              <a:ext cx="368400" cy="3543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6481938" y="4326925"/>
              <a:ext cx="368400" cy="354300"/>
            </a:xfrm>
            <a:prstGeom prst="ellipse">
              <a:avLst/>
            </a:prstGeom>
            <a:solidFill>
              <a:srgbClr val="1155CC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40" name="Google Shape;240;p27"/>
            <p:cNvCxnSpPr>
              <a:stCxn id="236" idx="3"/>
              <a:endCxn id="235" idx="7"/>
            </p:cNvCxnSpPr>
            <p:nvPr/>
          </p:nvCxnSpPr>
          <p:spPr>
            <a:xfrm flipH="1">
              <a:off x="4947288" y="4629339"/>
              <a:ext cx="398400" cy="5127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Google Shape;241;p27"/>
            <p:cNvCxnSpPr>
              <a:stCxn id="236" idx="5"/>
              <a:endCxn id="237" idx="0"/>
            </p:cNvCxnSpPr>
            <p:nvPr/>
          </p:nvCxnSpPr>
          <p:spPr>
            <a:xfrm>
              <a:off x="5606187" y="4629339"/>
              <a:ext cx="615300" cy="11607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Google Shape;242;p27"/>
            <p:cNvCxnSpPr>
              <a:endCxn id="237" idx="0"/>
            </p:cNvCxnSpPr>
            <p:nvPr/>
          </p:nvCxnSpPr>
          <p:spPr>
            <a:xfrm flipH="1">
              <a:off x="6221363" y="4707650"/>
              <a:ext cx="423300" cy="10824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" name="Google Shape;243;p27"/>
            <p:cNvCxnSpPr>
              <a:stCxn id="238" idx="5"/>
              <a:endCxn id="237" idx="2"/>
            </p:cNvCxnSpPr>
            <p:nvPr/>
          </p:nvCxnSpPr>
          <p:spPr>
            <a:xfrm>
              <a:off x="5606187" y="5745314"/>
              <a:ext cx="431100" cy="2220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4" name="Google Shape;244;p27"/>
            <p:cNvSpPr/>
            <p:nvPr/>
          </p:nvSpPr>
          <p:spPr>
            <a:xfrm>
              <a:off x="5852963" y="3608400"/>
              <a:ext cx="368400" cy="3543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7864913" y="4766225"/>
              <a:ext cx="368400" cy="3543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6858988" y="4699225"/>
              <a:ext cx="368400" cy="3543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47" name="Google Shape;247;p27"/>
            <p:cNvCxnSpPr>
              <a:stCxn id="246" idx="2"/>
            </p:cNvCxnSpPr>
            <p:nvPr/>
          </p:nvCxnSpPr>
          <p:spPr>
            <a:xfrm flipH="1">
              <a:off x="5611888" y="4876375"/>
              <a:ext cx="1247100" cy="6717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27"/>
            <p:cNvCxnSpPr>
              <a:stCxn id="239" idx="1"/>
            </p:cNvCxnSpPr>
            <p:nvPr/>
          </p:nvCxnSpPr>
          <p:spPr>
            <a:xfrm rot="10800000">
              <a:off x="6112888" y="3950411"/>
              <a:ext cx="423000" cy="4284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27"/>
            <p:cNvCxnSpPr>
              <a:endCxn id="237" idx="6"/>
            </p:cNvCxnSpPr>
            <p:nvPr/>
          </p:nvCxnSpPr>
          <p:spPr>
            <a:xfrm flipH="1">
              <a:off x="6405563" y="5056400"/>
              <a:ext cx="1507800" cy="9108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250" name="Google Shape;2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057" y="4142225"/>
            <a:ext cx="9334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565226">
            <a:off x="6863907" y="5153825"/>
            <a:ext cx="93345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/>
        </p:nvSpPr>
        <p:spPr>
          <a:xfrm>
            <a:off x="4507200" y="6144350"/>
            <a:ext cx="2933100" cy="65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/>
              <a:t>Spectral Graph Pruning</a:t>
            </a:r>
            <a:endParaRPr sz="2000"/>
          </a:p>
        </p:txBody>
      </p:sp>
      <p:cxnSp>
        <p:nvCxnSpPr>
          <p:cNvPr id="253" name="Google Shape;253;p27"/>
          <p:cNvCxnSpPr/>
          <p:nvPr/>
        </p:nvCxnSpPr>
        <p:spPr>
          <a:xfrm rot="10800000">
            <a:off x="2424300" y="3800225"/>
            <a:ext cx="1835700" cy="1180200"/>
          </a:xfrm>
          <a:prstGeom prst="curvedConnector3">
            <a:avLst>
              <a:gd fmla="val 9228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254" name="Google Shape;25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750" y="2130913"/>
            <a:ext cx="2602654" cy="1606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27"/>
          <p:cNvCxnSpPr/>
          <p:nvPr/>
        </p:nvCxnSpPr>
        <p:spPr>
          <a:xfrm flipH="1" rot="10800000">
            <a:off x="7944599" y="3800225"/>
            <a:ext cx="1835700" cy="1180200"/>
          </a:xfrm>
          <a:prstGeom prst="curvedConnector3">
            <a:avLst>
              <a:gd fmla="val 96139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6" name="Google Shape;256;p27"/>
          <p:cNvCxnSpPr/>
          <p:nvPr/>
        </p:nvCxnSpPr>
        <p:spPr>
          <a:xfrm flipH="1">
            <a:off x="5849400" y="2354488"/>
            <a:ext cx="589800" cy="1158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257" name="Google Shape;257;p27"/>
          <p:cNvSpPr txBox="1"/>
          <p:nvPr/>
        </p:nvSpPr>
        <p:spPr>
          <a:xfrm>
            <a:off x="793525" y="1416650"/>
            <a:ext cx="2933100" cy="65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/>
              <a:t>Over-squashing</a:t>
            </a:r>
            <a:endParaRPr sz="2000"/>
          </a:p>
        </p:txBody>
      </p:sp>
      <p:sp>
        <p:nvSpPr>
          <p:cNvPr id="258" name="Google Shape;258;p27"/>
          <p:cNvSpPr txBox="1"/>
          <p:nvPr/>
        </p:nvSpPr>
        <p:spPr>
          <a:xfrm>
            <a:off x="8463638" y="1089025"/>
            <a:ext cx="2933100" cy="65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/>
              <a:t>Over-smoothing</a:t>
            </a:r>
            <a:endParaRPr sz="2000"/>
          </a:p>
        </p:txBody>
      </p:sp>
      <p:sp>
        <p:nvSpPr>
          <p:cNvPr id="259" name="Google Shape;259;p27"/>
          <p:cNvSpPr txBox="1"/>
          <p:nvPr/>
        </p:nvSpPr>
        <p:spPr>
          <a:xfrm>
            <a:off x="5864088" y="605100"/>
            <a:ext cx="2933100" cy="65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/>
              <a:t>GLTs</a:t>
            </a:r>
            <a:endParaRPr sz="2000"/>
          </a:p>
        </p:txBody>
      </p:sp>
      <p:grpSp>
        <p:nvGrpSpPr>
          <p:cNvPr id="260" name="Google Shape;260;p27"/>
          <p:cNvGrpSpPr/>
          <p:nvPr/>
        </p:nvGrpSpPr>
        <p:grpSpPr>
          <a:xfrm>
            <a:off x="8887475" y="1524488"/>
            <a:ext cx="2085425" cy="2918625"/>
            <a:chOff x="9409200" y="1212488"/>
            <a:chExt cx="2085425" cy="2918625"/>
          </a:xfrm>
        </p:grpSpPr>
        <p:pic>
          <p:nvPicPr>
            <p:cNvPr id="261" name="Google Shape;261;p27"/>
            <p:cNvPicPr preferRelativeResize="0"/>
            <p:nvPr/>
          </p:nvPicPr>
          <p:blipFill rotWithShape="1">
            <a:blip r:embed="rId5">
              <a:alphaModFix/>
            </a:blip>
            <a:srcRect b="20487" l="13492" r="77851" t="9035"/>
            <a:stretch/>
          </p:blipFill>
          <p:spPr>
            <a:xfrm>
              <a:off x="9409200" y="1481987"/>
              <a:ext cx="650638" cy="2121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7"/>
            <p:cNvPicPr preferRelativeResize="0"/>
            <p:nvPr/>
          </p:nvPicPr>
          <p:blipFill rotWithShape="1">
            <a:blip r:embed="rId5">
              <a:alphaModFix/>
            </a:blip>
            <a:srcRect b="0" l="90082" r="276" t="0"/>
            <a:stretch/>
          </p:blipFill>
          <p:spPr>
            <a:xfrm>
              <a:off x="10711425" y="1212488"/>
              <a:ext cx="783200" cy="291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27"/>
            <p:cNvSpPr/>
            <p:nvPr/>
          </p:nvSpPr>
          <p:spPr>
            <a:xfrm>
              <a:off x="10169595" y="2416575"/>
              <a:ext cx="547800" cy="252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43434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64" name="Google Shape;264;p27"/>
          <p:cNvGrpSpPr/>
          <p:nvPr/>
        </p:nvGrpSpPr>
        <p:grpSpPr>
          <a:xfrm>
            <a:off x="4001048" y="515479"/>
            <a:ext cx="4188181" cy="1798104"/>
            <a:chOff x="318975" y="1348150"/>
            <a:chExt cx="6858000" cy="2919000"/>
          </a:xfrm>
        </p:grpSpPr>
        <p:grpSp>
          <p:nvGrpSpPr>
            <p:cNvPr id="265" name="Google Shape;265;p27"/>
            <p:cNvGrpSpPr/>
            <p:nvPr/>
          </p:nvGrpSpPr>
          <p:grpSpPr>
            <a:xfrm>
              <a:off x="603263" y="1539675"/>
              <a:ext cx="3600600" cy="2535950"/>
              <a:chOff x="419063" y="1539675"/>
              <a:chExt cx="3600600" cy="2535950"/>
            </a:xfrm>
          </p:grpSpPr>
          <p:sp>
            <p:nvSpPr>
              <p:cNvPr id="266" name="Google Shape;266;p27"/>
              <p:cNvSpPr/>
              <p:nvPr/>
            </p:nvSpPr>
            <p:spPr>
              <a:xfrm>
                <a:off x="419063" y="3021525"/>
                <a:ext cx="368400" cy="354300"/>
              </a:xfrm>
              <a:prstGeom prst="ellipse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7" name="Google Shape;267;p27"/>
              <p:cNvSpPr/>
              <p:nvPr/>
            </p:nvSpPr>
            <p:spPr>
              <a:xfrm>
                <a:off x="1078088" y="2258200"/>
                <a:ext cx="368400" cy="354300"/>
              </a:xfrm>
              <a:prstGeom prst="ellipse">
                <a:avLst/>
              </a:prstGeom>
              <a:solidFill>
                <a:schemeClr val="accent2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8" name="Google Shape;268;p27"/>
              <p:cNvSpPr/>
              <p:nvPr/>
            </p:nvSpPr>
            <p:spPr>
              <a:xfrm>
                <a:off x="1823513" y="3721325"/>
                <a:ext cx="368400" cy="354300"/>
              </a:xfrm>
              <a:prstGeom prst="ellipse">
                <a:avLst/>
              </a:prstGeom>
              <a:solidFill>
                <a:schemeClr val="accent2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9" name="Google Shape;269;p27"/>
              <p:cNvSpPr/>
              <p:nvPr/>
            </p:nvSpPr>
            <p:spPr>
              <a:xfrm>
                <a:off x="1078088" y="3374175"/>
                <a:ext cx="368400" cy="354300"/>
              </a:xfrm>
              <a:prstGeom prst="ellipse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" name="Google Shape;270;p27"/>
              <p:cNvSpPr/>
              <p:nvPr/>
            </p:nvSpPr>
            <p:spPr>
              <a:xfrm>
                <a:off x="2268288" y="2258200"/>
                <a:ext cx="368400" cy="354300"/>
              </a:xfrm>
              <a:prstGeom prst="ellipse">
                <a:avLst/>
              </a:prstGeom>
              <a:solidFill>
                <a:srgbClr val="1155CC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271" name="Google Shape;271;p27"/>
              <p:cNvCxnSpPr>
                <a:stCxn id="267" idx="5"/>
                <a:endCxn id="268" idx="0"/>
              </p:cNvCxnSpPr>
              <p:nvPr/>
            </p:nvCxnSpPr>
            <p:spPr>
              <a:xfrm>
                <a:off x="1392537" y="2560614"/>
                <a:ext cx="615300" cy="11607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2" name="Google Shape;272;p27"/>
              <p:cNvCxnSpPr>
                <a:endCxn id="268" idx="0"/>
              </p:cNvCxnSpPr>
              <p:nvPr/>
            </p:nvCxnSpPr>
            <p:spPr>
              <a:xfrm flipH="1">
                <a:off x="2007713" y="2638925"/>
                <a:ext cx="423300" cy="1082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3" name="Google Shape;273;p27"/>
              <p:cNvCxnSpPr>
                <a:stCxn id="269" idx="5"/>
                <a:endCxn id="268" idx="2"/>
              </p:cNvCxnSpPr>
              <p:nvPr/>
            </p:nvCxnSpPr>
            <p:spPr>
              <a:xfrm>
                <a:off x="1392537" y="3676589"/>
                <a:ext cx="431100" cy="2220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4" name="Google Shape;274;p27"/>
              <p:cNvSpPr/>
              <p:nvPr/>
            </p:nvSpPr>
            <p:spPr>
              <a:xfrm>
                <a:off x="1639313" y="1539675"/>
                <a:ext cx="368400" cy="354300"/>
              </a:xfrm>
              <a:prstGeom prst="ellipse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3651263" y="2697500"/>
                <a:ext cx="368400" cy="354300"/>
              </a:xfrm>
              <a:prstGeom prst="ellipse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2645338" y="2630500"/>
                <a:ext cx="368400" cy="354300"/>
              </a:xfrm>
              <a:prstGeom prst="ellipse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277" name="Google Shape;277;p27"/>
              <p:cNvCxnSpPr>
                <a:stCxn id="276" idx="2"/>
              </p:cNvCxnSpPr>
              <p:nvPr/>
            </p:nvCxnSpPr>
            <p:spPr>
              <a:xfrm flipH="1">
                <a:off x="1398238" y="2807650"/>
                <a:ext cx="1247100" cy="6717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8" name="Google Shape;278;p27"/>
              <p:cNvCxnSpPr>
                <a:stCxn id="270" idx="1"/>
              </p:cNvCxnSpPr>
              <p:nvPr/>
            </p:nvCxnSpPr>
            <p:spPr>
              <a:xfrm rot="10800000">
                <a:off x="1899238" y="1881686"/>
                <a:ext cx="423000" cy="428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9" name="Google Shape;279;p27"/>
              <p:cNvCxnSpPr>
                <a:stCxn id="275" idx="3"/>
              </p:cNvCxnSpPr>
              <p:nvPr/>
            </p:nvCxnSpPr>
            <p:spPr>
              <a:xfrm flipH="1">
                <a:off x="2131713" y="2999914"/>
                <a:ext cx="1573500" cy="887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3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0" name="Google Shape;280;p27"/>
              <p:cNvCxnSpPr>
                <a:stCxn id="267" idx="3"/>
              </p:cNvCxnSpPr>
              <p:nvPr/>
            </p:nvCxnSpPr>
            <p:spPr>
              <a:xfrm flipH="1">
                <a:off x="694638" y="2560614"/>
                <a:ext cx="437400" cy="5172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3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81" name="Google Shape;281;p27"/>
            <p:cNvGrpSpPr/>
            <p:nvPr/>
          </p:nvGrpSpPr>
          <p:grpSpPr>
            <a:xfrm>
              <a:off x="4545688" y="1966475"/>
              <a:ext cx="2558375" cy="2109150"/>
              <a:chOff x="6091188" y="1333775"/>
              <a:chExt cx="2558375" cy="2109150"/>
            </a:xfrm>
          </p:grpSpPr>
          <p:sp>
            <p:nvSpPr>
              <p:cNvPr id="282" name="Google Shape;282;p27"/>
              <p:cNvSpPr/>
              <p:nvPr/>
            </p:nvSpPr>
            <p:spPr>
              <a:xfrm>
                <a:off x="6091188" y="1333775"/>
                <a:ext cx="368400" cy="354300"/>
              </a:xfrm>
              <a:prstGeom prst="ellipse">
                <a:avLst/>
              </a:prstGeom>
              <a:solidFill>
                <a:srgbClr val="1C4587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3" name="Google Shape;283;p27"/>
              <p:cNvSpPr/>
              <p:nvPr/>
            </p:nvSpPr>
            <p:spPr>
              <a:xfrm>
                <a:off x="6091188" y="1918725"/>
                <a:ext cx="368400" cy="354300"/>
              </a:xfrm>
              <a:prstGeom prst="ellipse">
                <a:avLst/>
              </a:prstGeom>
              <a:solidFill>
                <a:srgbClr val="1C4587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4" name="Google Shape;284;p27"/>
              <p:cNvSpPr/>
              <p:nvPr/>
            </p:nvSpPr>
            <p:spPr>
              <a:xfrm>
                <a:off x="6091188" y="2503675"/>
                <a:ext cx="368400" cy="354300"/>
              </a:xfrm>
              <a:prstGeom prst="ellipse">
                <a:avLst/>
              </a:prstGeom>
              <a:solidFill>
                <a:srgbClr val="1C4587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5" name="Google Shape;285;p27"/>
              <p:cNvSpPr/>
              <p:nvPr/>
            </p:nvSpPr>
            <p:spPr>
              <a:xfrm>
                <a:off x="6091188" y="3088625"/>
                <a:ext cx="368400" cy="354300"/>
              </a:xfrm>
              <a:prstGeom prst="ellipse">
                <a:avLst/>
              </a:prstGeom>
              <a:solidFill>
                <a:srgbClr val="1C4587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6" name="Google Shape;286;p27"/>
              <p:cNvSpPr/>
              <p:nvPr/>
            </p:nvSpPr>
            <p:spPr>
              <a:xfrm>
                <a:off x="7026663" y="1787525"/>
                <a:ext cx="368400" cy="354300"/>
              </a:xfrm>
              <a:prstGeom prst="ellipse">
                <a:avLst/>
              </a:prstGeom>
              <a:solidFill>
                <a:srgbClr val="1C4587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7" name="Google Shape;287;p27"/>
              <p:cNvSpPr/>
              <p:nvPr/>
            </p:nvSpPr>
            <p:spPr>
              <a:xfrm>
                <a:off x="7026663" y="2343200"/>
                <a:ext cx="368400" cy="354300"/>
              </a:xfrm>
              <a:prstGeom prst="ellipse">
                <a:avLst/>
              </a:prstGeom>
              <a:solidFill>
                <a:srgbClr val="1C4587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8" name="Google Shape;288;p27"/>
              <p:cNvSpPr/>
              <p:nvPr/>
            </p:nvSpPr>
            <p:spPr>
              <a:xfrm>
                <a:off x="7026663" y="2898875"/>
                <a:ext cx="368400" cy="354300"/>
              </a:xfrm>
              <a:prstGeom prst="ellipse">
                <a:avLst/>
              </a:prstGeom>
              <a:solidFill>
                <a:srgbClr val="1C4587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9" name="Google Shape;289;p27"/>
              <p:cNvSpPr/>
              <p:nvPr/>
            </p:nvSpPr>
            <p:spPr>
              <a:xfrm>
                <a:off x="7710588" y="2141825"/>
                <a:ext cx="368400" cy="354300"/>
              </a:xfrm>
              <a:prstGeom prst="ellipse">
                <a:avLst/>
              </a:prstGeom>
              <a:solidFill>
                <a:srgbClr val="1C4587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0" name="Google Shape;290;p27"/>
              <p:cNvSpPr/>
              <p:nvPr/>
            </p:nvSpPr>
            <p:spPr>
              <a:xfrm>
                <a:off x="7710588" y="2697500"/>
                <a:ext cx="368400" cy="354300"/>
              </a:xfrm>
              <a:prstGeom prst="ellipse">
                <a:avLst/>
              </a:prstGeom>
              <a:solidFill>
                <a:srgbClr val="1C4587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1" name="Google Shape;291;p27"/>
              <p:cNvSpPr/>
              <p:nvPr/>
            </p:nvSpPr>
            <p:spPr>
              <a:xfrm>
                <a:off x="8281163" y="2503675"/>
                <a:ext cx="368400" cy="354300"/>
              </a:xfrm>
              <a:prstGeom prst="ellipse">
                <a:avLst/>
              </a:prstGeom>
              <a:solidFill>
                <a:srgbClr val="1C4587"/>
              </a:solidFill>
              <a:ln cap="flat" cmpd="sng" w="381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292" name="Google Shape;292;p27"/>
              <p:cNvCxnSpPr>
                <a:stCxn id="286" idx="2"/>
              </p:cNvCxnSpPr>
              <p:nvPr/>
            </p:nvCxnSpPr>
            <p:spPr>
              <a:xfrm rot="10800000">
                <a:off x="6459663" y="1623275"/>
                <a:ext cx="567000" cy="341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3" name="Google Shape;293;p27"/>
              <p:cNvCxnSpPr/>
              <p:nvPr/>
            </p:nvCxnSpPr>
            <p:spPr>
              <a:xfrm rot="10800000">
                <a:off x="6459663" y="2148275"/>
                <a:ext cx="567000" cy="341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4" name="Google Shape;294;p27"/>
              <p:cNvCxnSpPr/>
              <p:nvPr/>
            </p:nvCxnSpPr>
            <p:spPr>
              <a:xfrm rot="10800000">
                <a:off x="6459663" y="2703950"/>
                <a:ext cx="567000" cy="3414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5" name="Google Shape;295;p27"/>
              <p:cNvCxnSpPr>
                <a:stCxn id="287" idx="2"/>
              </p:cNvCxnSpPr>
              <p:nvPr/>
            </p:nvCxnSpPr>
            <p:spPr>
              <a:xfrm flipH="1">
                <a:off x="6459663" y="2520350"/>
                <a:ext cx="567000" cy="7392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6" name="Google Shape;296;p27"/>
              <p:cNvCxnSpPr>
                <a:stCxn id="286" idx="2"/>
              </p:cNvCxnSpPr>
              <p:nvPr/>
            </p:nvCxnSpPr>
            <p:spPr>
              <a:xfrm flipH="1">
                <a:off x="6459663" y="1964675"/>
                <a:ext cx="567000" cy="7545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7" name="Google Shape;297;p27"/>
              <p:cNvCxnSpPr>
                <a:stCxn id="289" idx="1"/>
              </p:cNvCxnSpPr>
              <p:nvPr/>
            </p:nvCxnSpPr>
            <p:spPr>
              <a:xfrm rot="10800000">
                <a:off x="7394938" y="1964811"/>
                <a:ext cx="369600" cy="228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8" name="Google Shape;298;p27"/>
              <p:cNvCxnSpPr>
                <a:stCxn id="290" idx="2"/>
              </p:cNvCxnSpPr>
              <p:nvPr/>
            </p:nvCxnSpPr>
            <p:spPr>
              <a:xfrm rot="10800000">
                <a:off x="7296288" y="2637050"/>
                <a:ext cx="414300" cy="2376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9" name="Google Shape;299;p27"/>
              <p:cNvCxnSpPr>
                <a:stCxn id="291" idx="1"/>
              </p:cNvCxnSpPr>
              <p:nvPr/>
            </p:nvCxnSpPr>
            <p:spPr>
              <a:xfrm rot="10800000">
                <a:off x="8047713" y="2399861"/>
                <a:ext cx="287400" cy="1557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0" name="Google Shape;300;p27"/>
              <p:cNvCxnSpPr>
                <a:stCxn id="289" idx="4"/>
                <a:endCxn id="288" idx="7"/>
              </p:cNvCxnSpPr>
              <p:nvPr/>
            </p:nvCxnSpPr>
            <p:spPr>
              <a:xfrm flipH="1">
                <a:off x="7340988" y="2496125"/>
                <a:ext cx="553800" cy="4545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1" name="Google Shape;301;p27"/>
              <p:cNvCxnSpPr>
                <a:stCxn id="287" idx="1"/>
              </p:cNvCxnSpPr>
              <p:nvPr/>
            </p:nvCxnSpPr>
            <p:spPr>
              <a:xfrm rot="10800000">
                <a:off x="6424213" y="1586286"/>
                <a:ext cx="656400" cy="8088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3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2" name="Google Shape;302;p27"/>
              <p:cNvCxnSpPr>
                <a:stCxn id="288" idx="2"/>
              </p:cNvCxnSpPr>
              <p:nvPr/>
            </p:nvCxnSpPr>
            <p:spPr>
              <a:xfrm rot="10800000">
                <a:off x="6424263" y="2122325"/>
                <a:ext cx="602400" cy="9537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3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3" name="Google Shape;303;p27"/>
              <p:cNvCxnSpPr>
                <a:stCxn id="286" idx="3"/>
              </p:cNvCxnSpPr>
              <p:nvPr/>
            </p:nvCxnSpPr>
            <p:spPr>
              <a:xfrm flipH="1">
                <a:off x="6451213" y="2089939"/>
                <a:ext cx="629400" cy="11436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3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4" name="Google Shape;304;p27"/>
              <p:cNvCxnSpPr>
                <a:stCxn id="290" idx="1"/>
              </p:cNvCxnSpPr>
              <p:nvPr/>
            </p:nvCxnSpPr>
            <p:spPr>
              <a:xfrm rot="10800000">
                <a:off x="7303138" y="2141886"/>
                <a:ext cx="461400" cy="6075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3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5" name="Google Shape;305;p27"/>
              <p:cNvCxnSpPr>
                <a:stCxn id="291" idx="3"/>
              </p:cNvCxnSpPr>
              <p:nvPr/>
            </p:nvCxnSpPr>
            <p:spPr>
              <a:xfrm flipH="1">
                <a:off x="8047713" y="2806089"/>
                <a:ext cx="287400" cy="1560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3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06" name="Google Shape;306;p27"/>
            <p:cNvSpPr/>
            <p:nvPr/>
          </p:nvSpPr>
          <p:spPr>
            <a:xfrm>
              <a:off x="318975" y="1348150"/>
              <a:ext cx="6858000" cy="2919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3165075" y="1788300"/>
              <a:ext cx="1165800" cy="552600"/>
            </a:xfrm>
            <a:prstGeom prst="curvedDown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 flipH="1" rot="10800000">
              <a:off x="3165075" y="3429000"/>
              <a:ext cx="1165800" cy="683700"/>
            </a:xfrm>
            <a:prstGeom prst="curvedDown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 txBox="1"/>
          <p:nvPr>
            <p:ph type="title"/>
          </p:nvPr>
        </p:nvSpPr>
        <p:spPr>
          <a:xfrm>
            <a:off x="1019175" y="180000"/>
            <a:ext cx="10153800" cy="54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Graph Neural Networks</a:t>
            </a:r>
            <a:endParaRPr/>
          </a:p>
        </p:txBody>
      </p:sp>
      <p:sp>
        <p:nvSpPr>
          <p:cNvPr id="315" name="Google Shape;315;p28"/>
          <p:cNvSpPr txBox="1"/>
          <p:nvPr/>
        </p:nvSpPr>
        <p:spPr>
          <a:xfrm>
            <a:off x="225675" y="890213"/>
            <a:ext cx="10587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2000"/>
              <a:t>Graph Neural Networks aggregate vector based information on the graph, aka message-passing.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2000"/>
              <a:t>What are the factors that could affect the efficiency of message passing?</a:t>
            </a:r>
            <a:endParaRPr sz="2600"/>
          </a:p>
        </p:txBody>
      </p:sp>
      <p:pic>
        <p:nvPicPr>
          <p:cNvPr id="316" name="Google Shape;316;p28"/>
          <p:cNvPicPr preferRelativeResize="0"/>
          <p:nvPr/>
        </p:nvPicPr>
        <p:blipFill rotWithShape="1">
          <a:blip r:embed="rId3">
            <a:alphaModFix/>
          </a:blip>
          <a:srcRect b="0" l="13497" r="10329" t="0"/>
          <a:stretch/>
        </p:blipFill>
        <p:spPr>
          <a:xfrm>
            <a:off x="3898150" y="2476450"/>
            <a:ext cx="7212074" cy="3790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8"/>
          <p:cNvGrpSpPr/>
          <p:nvPr/>
        </p:nvGrpSpPr>
        <p:grpSpPr>
          <a:xfrm>
            <a:off x="225663" y="3013275"/>
            <a:ext cx="3600600" cy="2535950"/>
            <a:chOff x="4632713" y="3608400"/>
            <a:chExt cx="3600600" cy="2535950"/>
          </a:xfrm>
        </p:grpSpPr>
        <p:sp>
          <p:nvSpPr>
            <p:cNvPr id="318" name="Google Shape;318;p28"/>
            <p:cNvSpPr/>
            <p:nvPr/>
          </p:nvSpPr>
          <p:spPr>
            <a:xfrm>
              <a:off x="4632713" y="5090250"/>
              <a:ext cx="368400" cy="3543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5291738" y="4326925"/>
              <a:ext cx="368400" cy="354300"/>
            </a:xfrm>
            <a:prstGeom prst="ellipse">
              <a:avLst/>
            </a:prstGeom>
            <a:solidFill>
              <a:schemeClr val="accent2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6037163" y="5790050"/>
              <a:ext cx="368400" cy="354300"/>
            </a:xfrm>
            <a:prstGeom prst="ellipse">
              <a:avLst/>
            </a:prstGeom>
            <a:solidFill>
              <a:schemeClr val="accent2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5291738" y="5442900"/>
              <a:ext cx="368400" cy="3543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6481938" y="4326925"/>
              <a:ext cx="368400" cy="354300"/>
            </a:xfrm>
            <a:prstGeom prst="ellipse">
              <a:avLst/>
            </a:prstGeom>
            <a:solidFill>
              <a:srgbClr val="1155CC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323" name="Google Shape;323;p28"/>
            <p:cNvCxnSpPr>
              <a:stCxn id="319" idx="3"/>
              <a:endCxn id="318" idx="7"/>
            </p:cNvCxnSpPr>
            <p:nvPr/>
          </p:nvCxnSpPr>
          <p:spPr>
            <a:xfrm flipH="1">
              <a:off x="4947288" y="4629339"/>
              <a:ext cx="398400" cy="5127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4" name="Google Shape;324;p28"/>
            <p:cNvCxnSpPr>
              <a:stCxn id="319" idx="5"/>
              <a:endCxn id="320" idx="0"/>
            </p:cNvCxnSpPr>
            <p:nvPr/>
          </p:nvCxnSpPr>
          <p:spPr>
            <a:xfrm>
              <a:off x="5606187" y="4629339"/>
              <a:ext cx="615300" cy="11607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5" name="Google Shape;325;p28"/>
            <p:cNvCxnSpPr>
              <a:endCxn id="320" idx="0"/>
            </p:cNvCxnSpPr>
            <p:nvPr/>
          </p:nvCxnSpPr>
          <p:spPr>
            <a:xfrm flipH="1">
              <a:off x="6221363" y="4707650"/>
              <a:ext cx="423300" cy="10824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Google Shape;326;p28"/>
            <p:cNvCxnSpPr>
              <a:stCxn id="321" idx="5"/>
              <a:endCxn id="320" idx="2"/>
            </p:cNvCxnSpPr>
            <p:nvPr/>
          </p:nvCxnSpPr>
          <p:spPr>
            <a:xfrm>
              <a:off x="5606187" y="5745314"/>
              <a:ext cx="431100" cy="2220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7" name="Google Shape;327;p28"/>
            <p:cNvSpPr/>
            <p:nvPr/>
          </p:nvSpPr>
          <p:spPr>
            <a:xfrm>
              <a:off x="5852963" y="3608400"/>
              <a:ext cx="368400" cy="3543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7864913" y="4766225"/>
              <a:ext cx="368400" cy="3543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6858988" y="4699225"/>
              <a:ext cx="368400" cy="354300"/>
            </a:xfrm>
            <a:prstGeom prst="ellipse">
              <a:avLst/>
            </a:prstGeom>
            <a:solidFill>
              <a:schemeClr val="accent6"/>
            </a:solidFill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330" name="Google Shape;330;p28"/>
            <p:cNvCxnSpPr>
              <a:stCxn id="329" idx="2"/>
            </p:cNvCxnSpPr>
            <p:nvPr/>
          </p:nvCxnSpPr>
          <p:spPr>
            <a:xfrm flipH="1">
              <a:off x="5611888" y="4876375"/>
              <a:ext cx="1247100" cy="6717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1" name="Google Shape;331;p28"/>
            <p:cNvCxnSpPr>
              <a:stCxn id="322" idx="1"/>
            </p:cNvCxnSpPr>
            <p:nvPr/>
          </p:nvCxnSpPr>
          <p:spPr>
            <a:xfrm rot="10800000">
              <a:off x="6112888" y="3950411"/>
              <a:ext cx="423000" cy="4284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" name="Google Shape;332;p28"/>
            <p:cNvCxnSpPr>
              <a:endCxn id="320" idx="6"/>
            </p:cNvCxnSpPr>
            <p:nvPr/>
          </p:nvCxnSpPr>
          <p:spPr>
            <a:xfrm flipH="1">
              <a:off x="6405563" y="5056400"/>
              <a:ext cx="1507800" cy="9108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9"/>
          <p:cNvSpPr txBox="1"/>
          <p:nvPr>
            <p:ph type="title"/>
          </p:nvPr>
        </p:nvSpPr>
        <p:spPr>
          <a:xfrm>
            <a:off x="1019175" y="180000"/>
            <a:ext cx="10153800" cy="54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Over-squashing and Over-smoothing</a:t>
            </a:r>
            <a:endParaRPr/>
          </a:p>
        </p:txBody>
      </p:sp>
      <p:sp>
        <p:nvSpPr>
          <p:cNvPr id="339" name="Google Shape;339;p29"/>
          <p:cNvSpPr txBox="1"/>
          <p:nvPr/>
        </p:nvSpPr>
        <p:spPr>
          <a:xfrm>
            <a:off x="225675" y="890213"/>
            <a:ext cx="1058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2000"/>
              <a:t>How to balance over-squashing and over-smoothing?</a:t>
            </a:r>
            <a:endParaRPr sz="2600"/>
          </a:p>
        </p:txBody>
      </p:sp>
      <p:cxnSp>
        <p:nvCxnSpPr>
          <p:cNvPr id="340" name="Google Shape;340;p29"/>
          <p:cNvCxnSpPr/>
          <p:nvPr/>
        </p:nvCxnSpPr>
        <p:spPr>
          <a:xfrm flipH="1">
            <a:off x="6502788" y="1553050"/>
            <a:ext cx="28200" cy="4392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1" name="Google Shape;341;p29"/>
          <p:cNvPicPr preferRelativeResize="0"/>
          <p:nvPr/>
        </p:nvPicPr>
        <p:blipFill rotWithShape="1">
          <a:blip r:embed="rId3">
            <a:alphaModFix/>
          </a:blip>
          <a:srcRect b="80759" l="90082" r="276" t="7102"/>
          <a:stretch/>
        </p:blipFill>
        <p:spPr>
          <a:xfrm rot="-5400000">
            <a:off x="8587971" y="2375975"/>
            <a:ext cx="783200" cy="354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29"/>
          <p:cNvGrpSpPr/>
          <p:nvPr/>
        </p:nvGrpSpPr>
        <p:grpSpPr>
          <a:xfrm>
            <a:off x="225676" y="2334000"/>
            <a:ext cx="3690573" cy="3851649"/>
            <a:chOff x="1090001" y="2294075"/>
            <a:chExt cx="3690573" cy="3851649"/>
          </a:xfrm>
        </p:grpSpPr>
        <p:pic>
          <p:nvPicPr>
            <p:cNvPr id="343" name="Google Shape;343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905393">
              <a:off x="1499179" y="2838507"/>
              <a:ext cx="2944891" cy="2975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29"/>
            <p:cNvPicPr preferRelativeResize="0"/>
            <p:nvPr/>
          </p:nvPicPr>
          <p:blipFill rotWithShape="1">
            <a:blip r:embed="rId3">
              <a:alphaModFix/>
            </a:blip>
            <a:srcRect b="83896" l="13493" r="77850" t="9035"/>
            <a:stretch/>
          </p:blipFill>
          <p:spPr>
            <a:xfrm rot="-5400000">
              <a:off x="918201" y="4172575"/>
              <a:ext cx="650650" cy="30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29"/>
            <p:cNvPicPr preferRelativeResize="0"/>
            <p:nvPr/>
          </p:nvPicPr>
          <p:blipFill rotWithShape="1">
            <a:blip r:embed="rId3">
              <a:alphaModFix/>
            </a:blip>
            <a:srcRect b="68604" l="13492" r="77851" t="23863"/>
            <a:stretch/>
          </p:blipFill>
          <p:spPr>
            <a:xfrm rot="-5400000">
              <a:off x="2547038" y="2456437"/>
              <a:ext cx="650625" cy="325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46" name="Google Shape;346;p29"/>
          <p:cNvCxnSpPr/>
          <p:nvPr/>
        </p:nvCxnSpPr>
        <p:spPr>
          <a:xfrm>
            <a:off x="950700" y="3058050"/>
            <a:ext cx="1133700" cy="127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stealth"/>
            <a:tailEnd len="med" w="med" type="none"/>
          </a:ln>
        </p:spPr>
      </p:cxnSp>
      <p:pic>
        <p:nvPicPr>
          <p:cNvPr id="347" name="Google Shape;34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12339">
            <a:off x="7521403" y="2991286"/>
            <a:ext cx="3799395" cy="266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9"/>
          <p:cNvPicPr preferRelativeResize="0"/>
          <p:nvPr/>
        </p:nvPicPr>
        <p:blipFill rotWithShape="1">
          <a:blip r:embed="rId3">
            <a:alphaModFix/>
          </a:blip>
          <a:srcRect b="83896" l="13493" r="77850" t="9035"/>
          <a:stretch/>
        </p:blipFill>
        <p:spPr>
          <a:xfrm rot="-5400000">
            <a:off x="7177601" y="4268300"/>
            <a:ext cx="650650" cy="30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 b="68604" l="13492" r="77851" t="23863"/>
          <a:stretch/>
        </p:blipFill>
        <p:spPr>
          <a:xfrm rot="-5400000">
            <a:off x="8211338" y="2791362"/>
            <a:ext cx="650625" cy="3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9"/>
          <p:cNvPicPr preferRelativeResize="0"/>
          <p:nvPr/>
        </p:nvPicPr>
        <p:blipFill rotWithShape="1">
          <a:blip r:embed="rId3">
            <a:alphaModFix/>
          </a:blip>
          <a:srcRect b="52102" l="13492" r="77851" t="41306"/>
          <a:stretch/>
        </p:blipFill>
        <p:spPr>
          <a:xfrm rot="-5400000">
            <a:off x="7430325" y="5212450"/>
            <a:ext cx="650625" cy="1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9"/>
          <p:cNvPicPr preferRelativeResize="0"/>
          <p:nvPr/>
        </p:nvPicPr>
        <p:blipFill rotWithShape="1">
          <a:blip r:embed="rId3">
            <a:alphaModFix/>
          </a:blip>
          <a:srcRect b="36922" l="13493" r="77850" t="55073"/>
          <a:stretch/>
        </p:blipFill>
        <p:spPr>
          <a:xfrm rot="-5400000">
            <a:off x="9516700" y="2711350"/>
            <a:ext cx="650650" cy="24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29"/>
          <p:cNvCxnSpPr/>
          <p:nvPr/>
        </p:nvCxnSpPr>
        <p:spPr>
          <a:xfrm>
            <a:off x="10421075" y="4576225"/>
            <a:ext cx="1133700" cy="127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3" name="Google Shape;353;p29"/>
          <p:cNvSpPr txBox="1"/>
          <p:nvPr/>
        </p:nvSpPr>
        <p:spPr>
          <a:xfrm>
            <a:off x="9787092" y="5898738"/>
            <a:ext cx="2195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EB3300"/>
                </a:solidFill>
              </a:rPr>
              <a:t>No bottleneck!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4" name="Google Shape;354;p29"/>
          <p:cNvPicPr preferRelativeResize="0"/>
          <p:nvPr/>
        </p:nvPicPr>
        <p:blipFill rotWithShape="1">
          <a:blip r:embed="rId3">
            <a:alphaModFix/>
          </a:blip>
          <a:srcRect b="80759" l="90082" r="276" t="7102"/>
          <a:stretch/>
        </p:blipFill>
        <p:spPr>
          <a:xfrm rot="-5400000">
            <a:off x="9747996" y="2245000"/>
            <a:ext cx="783200" cy="3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9"/>
          <p:cNvPicPr preferRelativeResize="0"/>
          <p:nvPr/>
        </p:nvPicPr>
        <p:blipFill rotWithShape="1">
          <a:blip r:embed="rId3">
            <a:alphaModFix/>
          </a:blip>
          <a:srcRect b="80759" l="90082" r="276" t="7102"/>
          <a:stretch/>
        </p:blipFill>
        <p:spPr>
          <a:xfrm rot="-5400000">
            <a:off x="7639646" y="5454475"/>
            <a:ext cx="783200" cy="3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9"/>
          <p:cNvPicPr preferRelativeResize="0"/>
          <p:nvPr/>
        </p:nvPicPr>
        <p:blipFill rotWithShape="1">
          <a:blip r:embed="rId3">
            <a:alphaModFix/>
          </a:blip>
          <a:srcRect b="80759" l="90082" r="276" t="7102"/>
          <a:stretch/>
        </p:blipFill>
        <p:spPr>
          <a:xfrm rot="-5400000">
            <a:off x="6712471" y="4082700"/>
            <a:ext cx="783200" cy="35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9"/>
          <p:cNvSpPr txBox="1"/>
          <p:nvPr/>
        </p:nvSpPr>
        <p:spPr>
          <a:xfrm>
            <a:off x="1937742" y="1382813"/>
            <a:ext cx="219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EB3300"/>
                </a:solidFill>
              </a:rPr>
              <a:t>Over-squashing</a:t>
            </a:r>
            <a:endParaRPr b="1"/>
          </a:p>
        </p:txBody>
      </p:sp>
      <p:sp>
        <p:nvSpPr>
          <p:cNvPr id="358" name="Google Shape;358;p29"/>
          <p:cNvSpPr txBox="1"/>
          <p:nvPr/>
        </p:nvSpPr>
        <p:spPr>
          <a:xfrm>
            <a:off x="8208367" y="1382375"/>
            <a:ext cx="219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EB3300"/>
                </a:solidFill>
              </a:rPr>
              <a:t>Over-smoothing</a:t>
            </a:r>
            <a:endParaRPr b="1"/>
          </a:p>
        </p:txBody>
      </p:sp>
      <p:sp>
        <p:nvSpPr>
          <p:cNvPr id="359" name="Google Shape;359;p29"/>
          <p:cNvSpPr txBox="1"/>
          <p:nvPr/>
        </p:nvSpPr>
        <p:spPr>
          <a:xfrm rot="-671870">
            <a:off x="-219578" y="2714057"/>
            <a:ext cx="2195191" cy="6773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EB3300"/>
                </a:solidFill>
              </a:rPr>
              <a:t>B</a:t>
            </a:r>
            <a:r>
              <a:rPr b="1" lang="de-DE" sz="1800">
                <a:solidFill>
                  <a:srgbClr val="EB3300"/>
                </a:solidFill>
              </a:rPr>
              <a:t>ottleneck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" name="Google Shape;36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6675" y="2629000"/>
            <a:ext cx="16478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1262" y="3122663"/>
            <a:ext cx="27241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71900" y="4304863"/>
            <a:ext cx="27336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34362" y="4150775"/>
            <a:ext cx="641975" cy="6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9"/>
          <p:cNvSpPr txBox="1"/>
          <p:nvPr/>
        </p:nvSpPr>
        <p:spPr>
          <a:xfrm rot="-940">
            <a:off x="3551247" y="4832418"/>
            <a:ext cx="2195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EB3300"/>
                </a:solidFill>
              </a:rPr>
              <a:t>Small spectral gap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9"/>
          <p:cNvSpPr/>
          <p:nvPr/>
        </p:nvSpPr>
        <p:spPr>
          <a:xfrm>
            <a:off x="5692950" y="5713225"/>
            <a:ext cx="1647900" cy="7833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0"/>
          <p:cNvSpPr txBox="1"/>
          <p:nvPr>
            <p:ph type="title"/>
          </p:nvPr>
        </p:nvSpPr>
        <p:spPr>
          <a:xfrm>
            <a:off x="1019175" y="180000"/>
            <a:ext cx="10153800" cy="54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Braess Paradox to the Rescue!</a:t>
            </a:r>
            <a:endParaRPr/>
          </a:p>
        </p:txBody>
      </p:sp>
      <p:sp>
        <p:nvSpPr>
          <p:cNvPr id="372" name="Google Shape;372;p30"/>
          <p:cNvSpPr txBox="1"/>
          <p:nvPr>
            <p:ph idx="12" type="sldNum"/>
          </p:nvPr>
        </p:nvSpPr>
        <p:spPr>
          <a:xfrm>
            <a:off x="318969" y="6417090"/>
            <a:ext cx="547800" cy="25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73" name="Google Shape;3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419" y="99680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3730" y="2116004"/>
            <a:ext cx="1688450" cy="1662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0"/>
          <p:cNvCxnSpPr/>
          <p:nvPr/>
        </p:nvCxnSpPr>
        <p:spPr>
          <a:xfrm flipH="1" rot="10800000">
            <a:off x="5541600" y="1476425"/>
            <a:ext cx="3103200" cy="1502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76" name="Google Shape;376;p30"/>
          <p:cNvSpPr txBox="1"/>
          <p:nvPr/>
        </p:nvSpPr>
        <p:spPr>
          <a:xfrm>
            <a:off x="8446350" y="996800"/>
            <a:ext cx="30180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chemeClr val="dk1"/>
                </a:solidFill>
              </a:rPr>
              <a:t>Adding an extra road causes delays!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/>
          <p:cNvSpPr txBox="1"/>
          <p:nvPr>
            <p:ph type="title"/>
          </p:nvPr>
        </p:nvSpPr>
        <p:spPr>
          <a:xfrm>
            <a:off x="1019175" y="180000"/>
            <a:ext cx="10153800" cy="54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Braess Paradox and Spectral Pruning</a:t>
            </a:r>
            <a:endParaRPr/>
          </a:p>
        </p:txBody>
      </p:sp>
      <p:sp>
        <p:nvSpPr>
          <p:cNvPr id="383" name="Google Shape;383;p31"/>
          <p:cNvSpPr txBox="1"/>
          <p:nvPr>
            <p:ph idx="12" type="sldNum"/>
          </p:nvPr>
        </p:nvSpPr>
        <p:spPr>
          <a:xfrm>
            <a:off x="318969" y="6417090"/>
            <a:ext cx="547800" cy="25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84" name="Google Shape;3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187" y="1605875"/>
            <a:ext cx="5279324" cy="40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378" y="720000"/>
            <a:ext cx="4644654" cy="288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6736" y="3724301"/>
            <a:ext cx="4775096" cy="2944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"/>
          <p:cNvSpPr txBox="1"/>
          <p:nvPr>
            <p:ph type="title"/>
          </p:nvPr>
        </p:nvSpPr>
        <p:spPr>
          <a:xfrm>
            <a:off x="1019175" y="180000"/>
            <a:ext cx="10153800" cy="54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Braess criterion and Proxy spectral gap</a:t>
            </a:r>
            <a:endParaRPr/>
          </a:p>
        </p:txBody>
      </p:sp>
      <p:sp>
        <p:nvSpPr>
          <p:cNvPr id="393" name="Google Shape;393;p32"/>
          <p:cNvSpPr txBox="1"/>
          <p:nvPr>
            <p:ph idx="12" type="sldNum"/>
          </p:nvPr>
        </p:nvSpPr>
        <p:spPr>
          <a:xfrm>
            <a:off x="318969" y="6417090"/>
            <a:ext cx="547800" cy="25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94" name="Google Shape;3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100" y="914900"/>
            <a:ext cx="10153799" cy="347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2"/>
          <p:cNvPicPr preferRelativeResize="0"/>
          <p:nvPr/>
        </p:nvPicPr>
        <p:blipFill rotWithShape="1">
          <a:blip r:embed="rId4">
            <a:alphaModFix/>
          </a:blip>
          <a:srcRect b="15547" l="0" r="0" t="0"/>
          <a:stretch/>
        </p:blipFill>
        <p:spPr>
          <a:xfrm>
            <a:off x="1868244" y="5127425"/>
            <a:ext cx="8096750" cy="12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2"/>
          <p:cNvSpPr txBox="1"/>
          <p:nvPr/>
        </p:nvSpPr>
        <p:spPr>
          <a:xfrm>
            <a:off x="511475" y="4990575"/>
            <a:ext cx="42225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300">
                <a:solidFill>
                  <a:schemeClr val="dk1"/>
                </a:solidFill>
              </a:rPr>
              <a:t>Proxy Spectral Gap</a:t>
            </a:r>
            <a:endParaRPr b="1"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/>
          <p:nvPr>
            <p:ph type="title"/>
          </p:nvPr>
        </p:nvSpPr>
        <p:spPr>
          <a:xfrm>
            <a:off x="1019175" y="180000"/>
            <a:ext cx="10153800" cy="54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How good is this proxy?</a:t>
            </a:r>
            <a:endParaRPr/>
          </a:p>
        </p:txBody>
      </p:sp>
      <p:sp>
        <p:nvSpPr>
          <p:cNvPr id="403" name="Google Shape;403;p33"/>
          <p:cNvSpPr txBox="1"/>
          <p:nvPr>
            <p:ph idx="12" type="sldNum"/>
          </p:nvPr>
        </p:nvSpPr>
        <p:spPr>
          <a:xfrm>
            <a:off x="318969" y="6417090"/>
            <a:ext cx="547800" cy="25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404" name="Google Shape;4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575" y="1181075"/>
            <a:ext cx="4335852" cy="331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7175" y="1126625"/>
            <a:ext cx="4669850" cy="352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3525" y="4819975"/>
            <a:ext cx="6425651" cy="15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4"/>
          <p:cNvSpPr txBox="1"/>
          <p:nvPr>
            <p:ph type="title"/>
          </p:nvPr>
        </p:nvSpPr>
        <p:spPr>
          <a:xfrm>
            <a:off x="1019175" y="180000"/>
            <a:ext cx="10153800" cy="5400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Results</a:t>
            </a:r>
            <a:endParaRPr/>
          </a:p>
        </p:txBody>
      </p:sp>
      <p:sp>
        <p:nvSpPr>
          <p:cNvPr id="413" name="Google Shape;413;p34"/>
          <p:cNvSpPr txBox="1"/>
          <p:nvPr>
            <p:ph idx="12" type="sldNum"/>
          </p:nvPr>
        </p:nvSpPr>
        <p:spPr>
          <a:xfrm>
            <a:off x="318969" y="6417090"/>
            <a:ext cx="547800" cy="25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414" name="Google Shape;4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225" y="1089023"/>
            <a:ext cx="8031578" cy="23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4"/>
          <p:cNvPicPr preferRelativeResize="0"/>
          <p:nvPr/>
        </p:nvPicPr>
        <p:blipFill rotWithShape="1">
          <a:blip r:embed="rId4">
            <a:alphaModFix/>
          </a:blip>
          <a:srcRect b="0" l="2123" r="1768" t="0"/>
          <a:stretch/>
        </p:blipFill>
        <p:spPr>
          <a:xfrm>
            <a:off x="1667950" y="3429000"/>
            <a:ext cx="8910150" cy="306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Master - light">
  <a:themeElements>
    <a:clrScheme name="CISPA Colors">
      <a:dk1>
        <a:srgbClr val="2B2B2B"/>
      </a:dk1>
      <a:lt1>
        <a:srgbClr val="FFFFFE"/>
      </a:lt1>
      <a:dk2>
        <a:srgbClr val="99D7E7"/>
      </a:dk2>
      <a:lt2>
        <a:srgbClr val="D5ECF6"/>
      </a:lt2>
      <a:accent1>
        <a:srgbClr val="002864"/>
      </a:accent1>
      <a:accent2>
        <a:srgbClr val="018DCA"/>
      </a:accent2>
      <a:accent3>
        <a:srgbClr val="EB3300"/>
      </a:accent3>
      <a:accent4>
        <a:srgbClr val="008040"/>
      </a:accent4>
      <a:accent5>
        <a:srgbClr val="FFC600"/>
      </a:accent5>
      <a:accent6>
        <a:srgbClr val="FF7F32"/>
      </a:accent6>
      <a:hlink>
        <a:srgbClr val="009CC4"/>
      </a:hlink>
      <a:folHlink>
        <a:srgbClr val="009C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