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4"/>
    <p:sldMasterId id="2147483735" r:id="rId5"/>
    <p:sldMasterId id="2147483793" r:id="rId6"/>
  </p:sldMasterIdLst>
  <p:notesMasterIdLst>
    <p:notesMasterId r:id="rId26"/>
  </p:notesMasterIdLst>
  <p:sldIdLst>
    <p:sldId id="2147472236" r:id="rId7"/>
    <p:sldId id="271" r:id="rId8"/>
    <p:sldId id="2147472230" r:id="rId9"/>
    <p:sldId id="2147472262" r:id="rId10"/>
    <p:sldId id="2147472259" r:id="rId11"/>
    <p:sldId id="2147472261" r:id="rId12"/>
    <p:sldId id="2147472278" r:id="rId13"/>
    <p:sldId id="2147472256" r:id="rId14"/>
    <p:sldId id="2147472281" r:id="rId15"/>
    <p:sldId id="2147472282" r:id="rId16"/>
    <p:sldId id="2147472283" r:id="rId17"/>
    <p:sldId id="274" r:id="rId18"/>
    <p:sldId id="2147472267" r:id="rId19"/>
    <p:sldId id="257" r:id="rId20"/>
    <p:sldId id="2147472248" r:id="rId21"/>
    <p:sldId id="2147472249" r:id="rId22"/>
    <p:sldId id="2147472257" r:id="rId23"/>
    <p:sldId id="2147472246" r:id="rId24"/>
    <p:sldId id="2147472247" r:id="rId25"/>
  </p:sldIdLst>
  <p:sldSz cx="12192000" cy="6858000"/>
  <p:notesSz cx="6858000" cy="22574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ision" id="{459EBCD7-2494-44C6-9B0C-577B85C0C7A7}">
          <p14:sldIdLst>
            <p14:sldId id="2147472236"/>
            <p14:sldId id="271"/>
            <p14:sldId id="2147472230"/>
            <p14:sldId id="2147472262"/>
          </p14:sldIdLst>
        </p14:section>
        <p14:section name="Use Cases" id="{2244EBB6-C249-4704-846E-1C3EC322ABA6}">
          <p14:sldIdLst/>
        </p14:section>
        <p14:section name="Use Case: Wind/PV" id="{8EBB9D0E-A223-4FDD-8624-4B977BB5F903}">
          <p14:sldIdLst>
            <p14:sldId id="2147472259"/>
            <p14:sldId id="2147472261"/>
            <p14:sldId id="2147472278"/>
          </p14:sldIdLst>
        </p14:section>
        <p14:section name="Use Case: Illegally traded species" id="{B5303289-A581-4181-B3AD-DC65B51141D3}">
          <p14:sldIdLst>
            <p14:sldId id="2147472256"/>
            <p14:sldId id="2147472281"/>
          </p14:sldIdLst>
        </p14:section>
        <p14:section name="Use Case: LLM" id="{F3702413-3020-461C-90C6-F48514C9A508}">
          <p14:sldIdLst>
            <p14:sldId id="2147472282"/>
          </p14:sldIdLst>
        </p14:section>
        <p14:section name="Use Case: Nuclear waste repository" id="{4A30B2C9-7241-4E88-B259-0DF939C88732}">
          <p14:sldIdLst>
            <p14:sldId id="2147472283"/>
          </p14:sldIdLst>
        </p14:section>
        <p14:section name="Additional Topics" id="{7B502319-98B2-47A2-A480-2014FEF12444}">
          <p14:sldIdLst>
            <p14:sldId id="274"/>
            <p14:sldId id="2147472267"/>
          </p14:sldIdLst>
        </p14:section>
        <p14:section name="Bye" id="{5F6F8E2D-7454-45DB-B48E-68570B4A1E9B}">
          <p14:sldIdLst>
            <p14:sldId id="257"/>
          </p14:sldIdLst>
        </p14:section>
        <p14:section name="Back-Up" id="{16725E2F-501E-438E-AD90-5FDF00706C9B}">
          <p14:sldIdLst>
            <p14:sldId id="2147472248"/>
            <p14:sldId id="2147472249"/>
            <p14:sldId id="2147472257"/>
            <p14:sldId id="2147472246"/>
            <p14:sldId id="214747224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cker, Simon" initials="BS" lastIdx="43" clrIdx="0">
    <p:extLst>
      <p:ext uri="{19B8F6BF-5375-455C-9EA6-DF929625EA0E}">
        <p15:presenceInfo xmlns:p15="http://schemas.microsoft.com/office/powerpoint/2012/main" userId="S-1-5-21-837650375-1690420205-4123535123-15342" providerId="AD"/>
      </p:ext>
    </p:extLst>
  </p:cmAuthor>
  <p:cmAuthor id="2" name="UMWELT\BeckerSi" initials="U" lastIdx="11" clrIdx="1">
    <p:extLst>
      <p:ext uri="{19B8F6BF-5375-455C-9EA6-DF929625EA0E}">
        <p15:presenceInfo xmlns:p15="http://schemas.microsoft.com/office/powerpoint/2012/main" userId="UMWELT\BeckerSi" providerId="None"/>
      </p:ext>
    </p:extLst>
  </p:cmAuthor>
  <p:cmAuthor id="3" name="Wagner, Robert" initials="WR" lastIdx="2" clrIdx="2">
    <p:extLst>
      <p:ext uri="{19B8F6BF-5375-455C-9EA6-DF929625EA0E}">
        <p15:presenceInfo xmlns:p15="http://schemas.microsoft.com/office/powerpoint/2012/main" userId="S-1-5-21-837650375-1690420205-4123535123-18002" providerId="AD"/>
      </p:ext>
    </p:extLst>
  </p:cmAuthor>
  <p:cmAuthor id="4" name="Hartwig, Tilman" initials="HT" lastIdx="1" clrIdx="3">
    <p:extLst>
      <p:ext uri="{19B8F6BF-5375-455C-9EA6-DF929625EA0E}">
        <p15:presenceInfo xmlns:p15="http://schemas.microsoft.com/office/powerpoint/2012/main" userId="S-1-5-21-837650375-1690420205-4123535123-174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6085"/>
    <a:srgbClr val="D4DADC"/>
    <a:srgbClr val="009BD9"/>
    <a:srgbClr val="FAF0E6"/>
    <a:srgbClr val="5EAD35"/>
    <a:srgbClr val="EBF9FF"/>
    <a:srgbClr val="DDF5FF"/>
    <a:srgbClr val="CCEAF4"/>
    <a:srgbClr val="F2F2F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6" autoAdjust="0"/>
    <p:restoredTop sz="82755" autoAdjust="0"/>
  </p:normalViewPr>
  <p:slideViewPr>
    <p:cSldViewPr snapToGrid="0">
      <p:cViewPr varScale="1">
        <p:scale>
          <a:sx n="56" d="100"/>
          <a:sy n="56" d="100"/>
        </p:scale>
        <p:origin x="112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90F3B-EE77-4A4F-8405-1249387D440B}" type="datetimeFigureOut">
              <a:rPr lang="de-DE" smtClean="0"/>
              <a:t>12.06.2024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5A88A-D4ED-C645-AADC-A5F852EF04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017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dn.imgbin.com/25/15/11/imgbin-data-center-19-inch-rack-computer-servers-colocation-centre-server-room-others-DgE5Ce2m8PEXYyJQ2zfhy3VJw.jpg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developer-blogs.nvidia.com/wp-content/uploads/2019/03/Jetson-Nano-isometric.png" TargetMode="External"/><Relationship Id="rId5" Type="http://schemas.openxmlformats.org/officeDocument/2006/relationships/hyperlink" Target="https://static.vecteezy.com/system/resources/previews/004/579/094/original/developer-and-maintain-cloud-server-and-data-analyst-free-vector.jpg" TargetMode="External"/><Relationship Id="rId4" Type="http://schemas.openxmlformats.org/officeDocument/2006/relationships/hyperlink" Target="https://e7.pngegg.com/pngimages/382/158/png-clipart-laptop-computer-laptop-icon-flat-laptop-electronics-computer.png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cs typeface="Calibri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5A88A-D4ED-C645-AADC-A5F852EF04C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3340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5A88A-D4ED-C645-AADC-A5F852EF04C7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7636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 detection: learning from images what wind turbines look like from above</a:t>
            </a:r>
          </a:p>
          <a:p>
            <a:endParaRPr lang="en-US" dirty="0"/>
          </a:p>
          <a:p>
            <a:r>
              <a:rPr lang="en-US" dirty="0" err="1"/>
              <a:t>UfZ</a:t>
            </a:r>
            <a:r>
              <a:rPr lang="en-US" dirty="0"/>
              <a:t> have manually labeled data set (coordinate from the base of the wind turbine) using high-resolution Google images (20cm pixel size), with rotor length</a:t>
            </a:r>
          </a:p>
          <a:p>
            <a:r>
              <a:rPr lang="en-US" dirty="0"/>
              <a:t>KI-Lab derived the image chips and bounding boxes from this. yellow: rotor length in all directions, red: with azimuth &amp; elevation. Shadow to the northwest (photo taken in the morning)</a:t>
            </a:r>
          </a:p>
          <a:p>
            <a:r>
              <a:rPr lang="en-US" dirty="0"/>
              <a:t>Planet is nadir: perpendicular -&gt; you can only see the head &amp; rotor blades of the WTG, not the stalk</a:t>
            </a:r>
          </a:p>
          <a:p>
            <a:endParaRPr lang="en-US" dirty="0"/>
          </a:p>
          <a:p>
            <a:r>
              <a:rPr lang="en-US" dirty="0"/>
              <a:t>Planet: merge images like a mosaic to avoid clouds</a:t>
            </a:r>
          </a:p>
          <a:p>
            <a:endParaRPr lang="en-US" dirty="0"/>
          </a:p>
          <a:p>
            <a:r>
              <a:rPr lang="en-US" dirty="0"/>
              <a:t>Training data: with shadows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5A88A-D4ED-C645-AADC-A5F852EF04C7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02166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more unlabeled data (power lines, chimneys, construction cranes)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From bounding box to point coordinate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Comparison between our results and data from the market master data register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5A88A-D4ED-C645-AADC-A5F852EF04C7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10520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have to enter 640x640 image chips as test data. Model finds one bounding box with and one without shadow per WEA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5A88A-D4ED-C645-AADC-A5F852EF04C7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9287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 algn="l">
              <a:buFontTx/>
              <a:buChar char="-"/>
            </a:pP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5A88A-D4ED-C645-AADC-A5F852EF04C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2061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Team of around 30 employees from various disciplines:</a:t>
            </a:r>
          </a:p>
          <a:p>
            <a:pPr marL="171450" indent="-171450">
              <a:buFontTx/>
              <a:buChar char="-"/>
            </a:pPr>
            <a:r>
              <a:rPr lang="en-US" dirty="0"/>
              <a:t>Data science/natural science/humanities:</a:t>
            </a:r>
          </a:p>
          <a:p>
            <a:pPr marL="171450" indent="-171450">
              <a:buFontTx/>
              <a:buChar char="-"/>
            </a:pPr>
            <a:r>
              <a:rPr lang="en-US" dirty="0"/>
              <a:t>Data Science (3x), Data Engineering (3x), Software Development (3x), Software Architecture (1x), Remote Sensing (5x), High-Performance Computing (1x)</a:t>
            </a:r>
          </a:p>
          <a:p>
            <a:pPr marL="171450" indent="-171450">
              <a:buFontTx/>
              <a:buChar char="-"/>
            </a:pPr>
            <a:r>
              <a:rPr lang="en-US" dirty="0"/>
              <a:t>AI Ethics (1x), Digitalization &amp; Society (1x)</a:t>
            </a:r>
          </a:p>
          <a:p>
            <a:pPr marL="171450" indent="-171450">
              <a:buFontTx/>
              <a:buChar char="-"/>
            </a:pPr>
            <a:r>
              <a:rPr lang="en-US" dirty="0"/>
              <a:t>In addition:</a:t>
            </a:r>
          </a:p>
          <a:p>
            <a:pPr marL="171450" indent="-171450">
              <a:buFontTx/>
              <a:buChar char="-"/>
            </a:pPr>
            <a:r>
              <a:rPr lang="en-US" dirty="0"/>
              <a:t>Product Owner (2x), Scrum Master/Agile Coach (1x), Product/Program Management (2x), Administrative Management (1x), Project Management (2x)</a:t>
            </a:r>
          </a:p>
          <a:p>
            <a:pPr marL="171450" indent="-171450">
              <a:buFontTx/>
              <a:buChar char="-"/>
            </a:pPr>
            <a:r>
              <a:rPr lang="en-US" dirty="0"/>
              <a:t>Building a group with broad methodological expertise, holistic view of data, environmental and administrative science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1847CE-969E-4988-BC95-A364F6CD5850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1287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/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5A88A-D4ED-C645-AADC-A5F852EF04C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511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 </a:t>
            </a:r>
            <a:r>
              <a:rPr lang="en-US" dirty="0" err="1"/>
              <a:t>Terrabyte</a:t>
            </a:r>
            <a:r>
              <a:rPr lang="en-US" dirty="0"/>
              <a:t> </a:t>
            </a:r>
            <a:r>
              <a:rPr lang="en-US" dirty="0" err="1"/>
              <a:t>Daten</a:t>
            </a:r>
            <a:r>
              <a:rPr lang="en-US" dirty="0"/>
              <a:t> </a:t>
            </a:r>
            <a:r>
              <a:rPr lang="en-US" dirty="0" err="1"/>
              <a:t>entsprechen</a:t>
            </a:r>
            <a:r>
              <a:rPr lang="en-US" dirty="0"/>
              <a:t> </a:t>
            </a:r>
            <a:r>
              <a:rPr lang="en-US" dirty="0" err="1"/>
              <a:t>etwa</a:t>
            </a:r>
            <a:r>
              <a:rPr lang="en-US" dirty="0"/>
              <a:t> 680 </a:t>
            </a:r>
            <a:r>
              <a:rPr lang="en-US" dirty="0" err="1"/>
              <a:t>Stunden</a:t>
            </a:r>
            <a:r>
              <a:rPr lang="en-US" dirty="0"/>
              <a:t> Netflix-</a:t>
            </a:r>
            <a:r>
              <a:rPr lang="en-US" dirty="0" err="1"/>
              <a:t>Schauen</a:t>
            </a:r>
            <a:r>
              <a:rPr lang="en-US" dirty="0"/>
              <a:t> in </a:t>
            </a:r>
            <a:r>
              <a:rPr lang="en-US" dirty="0" err="1"/>
              <a:t>hoher</a:t>
            </a:r>
            <a:r>
              <a:rPr lang="en-US" dirty="0"/>
              <a:t> </a:t>
            </a:r>
            <a:r>
              <a:rPr lang="en-US" dirty="0" err="1"/>
              <a:t>Auflösung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5A88A-D4ED-C645-AADC-A5F852EF04C7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2601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5A88A-D4ED-C645-AADC-A5F852EF04C7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792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UBA hat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Startbedingnugen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geschaffen, um solche Umsetzungen in einer Behörde überhaupt zu ermöglichen und nutzbar zu machen.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Inkubation,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Quelle: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Server: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hlinkClick r:id="rId3"/>
              </a:rPr>
              <a:t>imgbin-data-center-19-inch-rack-computer-servers-colocation-centre-server-room-others-DgE5Ce2m8PEXYyJQ2zfhy3VJw.jpg (728×967)</a:t>
            </a:r>
            <a:endParaRPr lang="de-DE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Clients: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hlinkClick r:id="rId4"/>
              </a:rPr>
              <a:t>png-clipart-laptop-computer-laptop-icon-flat-laptop-electronics-computer.png (900×900) (pngegg.com)</a:t>
            </a:r>
            <a:endParaRPr lang="de-D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Cloud: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hlinkClick r:id="rId5"/>
              </a:rPr>
              <a:t>developer-and-maintain-cloud-server-and-data-analyst-free-vector.jpg (1920×1601) (vecteezy.com)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Jetson: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hlinkClick r:id="rId6"/>
              </a:rPr>
              <a:t>Jetson-Nano-isometric.png (1200×813) (nvidia.com)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5A88A-D4ED-C645-AADC-A5F852EF04C7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364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5A88A-D4ED-C645-AADC-A5F852EF04C7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1936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55A88A-D4ED-C645-AADC-A5F852EF04C7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56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_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4714" y="2219786"/>
            <a:ext cx="10442575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3800">
                <a:solidFill>
                  <a:schemeClr val="bg1"/>
                </a:solidFill>
                <a:latin typeface="+mj-lt"/>
                <a:cs typeface="Meta Serif Offc" panose="02010504050101020102" pitchFamily="2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74713" y="3088511"/>
            <a:ext cx="10442576" cy="432000"/>
          </a:xfrm>
          <a:solidFill>
            <a:srgbClr val="009BD9"/>
          </a:solidFill>
        </p:spPr>
        <p:txBody>
          <a:bodyPr lIns="72000" rIns="0" anchor="ctr">
            <a:noAutofit/>
          </a:bodyPr>
          <a:lstStyle>
            <a:lvl1pPr marL="0" indent="0" algn="l">
              <a:lnSpc>
                <a:spcPts val="2933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70ADF47-00D1-4154-B68E-AC1C03C626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2061459" y="3769675"/>
            <a:ext cx="7910372" cy="2818069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F8059673-97FB-47F1-861B-A1B35B1FF77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8911671" y="480322"/>
            <a:ext cx="3280329" cy="78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155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dner Ev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874713" y="2205037"/>
            <a:ext cx="9696574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3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dirty="0"/>
              <a:t>Hier Name einfügen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479A7B9-CB04-1884-FB27-8AC61B7DC0E2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rgbClr val="009BD9"/>
                </a:solidFill>
              </a:rPr>
              <a:pPr/>
              <a:t>‹Nr.›</a:t>
            </a:fld>
            <a:endParaRPr lang="en-US" dirty="0">
              <a:solidFill>
                <a:srgbClr val="009BD9"/>
              </a:solidFill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9BD9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8" name="Untertitel 2"/>
          <p:cNvSpPr>
            <a:spLocks noGrp="1"/>
          </p:cNvSpPr>
          <p:nvPr>
            <p:ph type="subTitle" idx="10"/>
          </p:nvPr>
        </p:nvSpPr>
        <p:spPr>
          <a:xfrm>
            <a:off x="874713" y="3088511"/>
            <a:ext cx="9696574" cy="432000"/>
          </a:xfrm>
          <a:prstGeom prst="rect">
            <a:avLst/>
          </a:prstGeom>
          <a:solidFill>
            <a:srgbClr val="009BD9"/>
          </a:solidFill>
        </p:spPr>
        <p:txBody>
          <a:bodyPr lIns="72000" rIns="0" anchor="ctr">
            <a:noAutofit/>
          </a:bodyPr>
          <a:lstStyle>
            <a:lvl1pPr marL="0" indent="0" algn="l">
              <a:lnSpc>
                <a:spcPts val="2933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84109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vollflächig_mit Balk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6" name="Titel 1"/>
          <p:cNvSpPr>
            <a:spLocks noGrp="1"/>
          </p:cNvSpPr>
          <p:nvPr>
            <p:ph type="ctrTitle" hasCustomPrompt="1"/>
          </p:nvPr>
        </p:nvSpPr>
        <p:spPr>
          <a:xfrm>
            <a:off x="874713" y="4804852"/>
            <a:ext cx="9696574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3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dirty="0"/>
              <a:t>Hier Text einfügen</a:t>
            </a:r>
          </a:p>
        </p:txBody>
      </p:sp>
      <p:sp>
        <p:nvSpPr>
          <p:cNvPr id="4" name="Untertitel 2"/>
          <p:cNvSpPr>
            <a:spLocks noGrp="1"/>
          </p:cNvSpPr>
          <p:nvPr>
            <p:ph type="subTitle" idx="11"/>
          </p:nvPr>
        </p:nvSpPr>
        <p:spPr>
          <a:xfrm>
            <a:off x="874713" y="5694986"/>
            <a:ext cx="9696574" cy="432000"/>
          </a:xfrm>
          <a:prstGeom prst="rect">
            <a:avLst/>
          </a:prstGeom>
          <a:solidFill>
            <a:srgbClr val="009BD9"/>
          </a:solidFill>
        </p:spPr>
        <p:txBody>
          <a:bodyPr lIns="72000" rIns="0" anchor="ctr">
            <a:noAutofit/>
          </a:bodyPr>
          <a:lstStyle>
            <a:lvl1pPr marL="0" indent="0" algn="l">
              <a:lnSpc>
                <a:spcPts val="2933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5" name="Textplatzhalter 10">
            <a:extLst>
              <a:ext uri="{FF2B5EF4-FFF2-40B4-BE49-F238E27FC236}">
                <a16:creationId xmlns:a16="http://schemas.microsoft.com/office/drawing/2014/main" id="{B3AC76E5-2B9B-D49C-44DD-C9415E2D07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72938" y="6388074"/>
            <a:ext cx="3616325" cy="208837"/>
          </a:xfrm>
        </p:spPr>
        <p:txBody>
          <a:bodyPr/>
          <a:lstStyle>
            <a:lvl1pPr algn="r">
              <a:lnSpc>
                <a:spcPct val="100000"/>
              </a:lnSpc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Quelle: </a:t>
            </a:r>
          </a:p>
        </p:txBody>
      </p:sp>
    </p:spTree>
    <p:extLst>
      <p:ext uri="{BB962C8B-B14F-4D97-AF65-F5344CB8AC3E}">
        <p14:creationId xmlns:p14="http://schemas.microsoft.com/office/powerpoint/2010/main" val="4170707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vollflächi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Bild durch Klicken auf Symbol hinzufügen</a:t>
            </a:r>
          </a:p>
        </p:txBody>
      </p:sp>
      <p:sp>
        <p:nvSpPr>
          <p:cNvPr id="5" name="Textplatzhalter 10">
            <a:extLst>
              <a:ext uri="{FF2B5EF4-FFF2-40B4-BE49-F238E27FC236}">
                <a16:creationId xmlns:a16="http://schemas.microsoft.com/office/drawing/2014/main" id="{B3AC76E5-2B9B-D49C-44DD-C9415E2D07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72938" y="6388074"/>
            <a:ext cx="3616325" cy="208837"/>
          </a:xfrm>
        </p:spPr>
        <p:txBody>
          <a:bodyPr/>
          <a:lstStyle>
            <a:lvl1pPr algn="r">
              <a:lnSpc>
                <a:spcPct val="100000"/>
              </a:lnSpc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Quelle: </a:t>
            </a:r>
          </a:p>
        </p:txBody>
      </p:sp>
    </p:spTree>
    <p:extLst>
      <p:ext uri="{BB962C8B-B14F-4D97-AF65-F5344CB8AC3E}">
        <p14:creationId xmlns:p14="http://schemas.microsoft.com/office/powerpoint/2010/main" val="3494486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hrere Bil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764" y="481263"/>
            <a:ext cx="5447900" cy="2800952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Textplatzhalter 10">
            <a:extLst>
              <a:ext uri="{FF2B5EF4-FFF2-40B4-BE49-F238E27FC236}">
                <a16:creationId xmlns:a16="http://schemas.microsoft.com/office/drawing/2014/main" id="{B3AC76E5-2B9B-D49C-44DD-C9415E2D07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92188" y="6388074"/>
            <a:ext cx="3616325" cy="208837"/>
          </a:xfrm>
        </p:spPr>
        <p:txBody>
          <a:bodyPr/>
          <a:lstStyle>
            <a:lvl1pPr algn="r">
              <a:lnSpc>
                <a:spcPct val="100000"/>
              </a:lnSpc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4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97063" y="481263"/>
            <a:ext cx="5343629" cy="2800952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6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97063" y="3530869"/>
            <a:ext cx="5343629" cy="3066042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7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19763" y="3530868"/>
            <a:ext cx="5447900" cy="3066043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0160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hrere Bilder_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763" y="481263"/>
            <a:ext cx="7988969" cy="2800952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Textplatzhalter 10">
            <a:extLst>
              <a:ext uri="{FF2B5EF4-FFF2-40B4-BE49-F238E27FC236}">
                <a16:creationId xmlns:a16="http://schemas.microsoft.com/office/drawing/2014/main" id="{B3AC76E5-2B9B-D49C-44DD-C9415E2D07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92188" y="6388074"/>
            <a:ext cx="3616325" cy="208837"/>
          </a:xfrm>
        </p:spPr>
        <p:txBody>
          <a:bodyPr/>
          <a:lstStyle>
            <a:lvl1pPr algn="r">
              <a:lnSpc>
                <a:spcPct val="100000"/>
              </a:lnSpc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4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758990" y="481263"/>
            <a:ext cx="2781702" cy="2800952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6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97063" y="3530869"/>
            <a:ext cx="5343629" cy="3066042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7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19763" y="3530868"/>
            <a:ext cx="5447900" cy="3066043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5688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Bild vollflächi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10">
            <a:extLst>
              <a:ext uri="{FF2B5EF4-FFF2-40B4-BE49-F238E27FC236}">
                <a16:creationId xmlns:a16="http://schemas.microsoft.com/office/drawing/2014/main" id="{B3AC76E5-2B9B-D49C-44DD-C9415E2D07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92188" y="6388074"/>
            <a:ext cx="3616325" cy="208837"/>
          </a:xfrm>
        </p:spPr>
        <p:txBody>
          <a:bodyPr/>
          <a:lstStyle>
            <a:lvl1pPr algn="r">
              <a:lnSpc>
                <a:spcPct val="100000"/>
              </a:lnSpc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4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853188" y="519764"/>
            <a:ext cx="4855325" cy="5698156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id="{7C2FD90E-3E69-4051-54DC-C843C7771D9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43276" y="519764"/>
            <a:ext cx="5678905" cy="5821241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buClr>
                <a:schemeClr val="bg2"/>
              </a:buClr>
              <a:defRPr sz="1800"/>
            </a:lvl1pPr>
            <a:lvl2pPr>
              <a:lnSpc>
                <a:spcPts val="2600"/>
              </a:lnSpc>
              <a:buClr>
                <a:schemeClr val="accent3"/>
              </a:buClr>
              <a:defRPr sz="1800"/>
            </a:lvl2pPr>
            <a:lvl3pPr>
              <a:lnSpc>
                <a:spcPts val="2600"/>
              </a:lnSpc>
              <a:buClr>
                <a:schemeClr val="accent3"/>
              </a:buClr>
              <a:defRPr sz="1800"/>
            </a:lvl3pPr>
            <a:lvl4pPr>
              <a:lnSpc>
                <a:spcPts val="2600"/>
              </a:lnSpc>
              <a:buClr>
                <a:schemeClr val="accent3"/>
              </a:buClr>
              <a:defRPr sz="1800"/>
            </a:lvl4pPr>
            <a:lvl5pPr>
              <a:lnSpc>
                <a:spcPts val="2600"/>
              </a:lnSpc>
              <a:buClr>
                <a:schemeClr val="accent3"/>
              </a:buClr>
              <a:defRPr sz="1800"/>
            </a:lvl5pPr>
          </a:lstStyle>
          <a:p>
            <a:r>
              <a:rPr lang="de-DE" dirty="0" err="1"/>
              <a:t>Meta</a:t>
            </a:r>
            <a:r>
              <a:rPr lang="de-DE" dirty="0"/>
              <a:t> Office Reg.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 </a:t>
            </a:r>
          </a:p>
          <a:p>
            <a:r>
              <a:rPr lang="de-DE" dirty="0"/>
              <a:t>In besonderen Fällen kann die Hervorhebung farblich markiert werden. </a:t>
            </a:r>
          </a:p>
          <a:p>
            <a:r>
              <a:rPr lang="de-DE" dirty="0"/>
              <a:t>Farbe sollte jedoch gezielt und nur für einzelne Wörter oder kurze Wortgruppen eingesetzt werden.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96371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Bild vollflächi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10">
            <a:extLst>
              <a:ext uri="{FF2B5EF4-FFF2-40B4-BE49-F238E27FC236}">
                <a16:creationId xmlns:a16="http://schemas.microsoft.com/office/drawing/2014/main" id="{B3AC76E5-2B9B-D49C-44DD-C9415E2D07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92188" y="6388074"/>
            <a:ext cx="3616325" cy="208837"/>
          </a:xfrm>
        </p:spPr>
        <p:txBody>
          <a:bodyPr/>
          <a:lstStyle>
            <a:lvl1pPr algn="r">
              <a:lnSpc>
                <a:spcPct val="100000"/>
              </a:lnSpc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4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853188" y="519764"/>
            <a:ext cx="4855325" cy="2685449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id="{7C2FD90E-3E69-4051-54DC-C843C7771D9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43276" y="519764"/>
            <a:ext cx="5678905" cy="5821241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buClr>
                <a:schemeClr val="bg2"/>
              </a:buClr>
              <a:defRPr sz="1800"/>
            </a:lvl1pPr>
            <a:lvl2pPr>
              <a:lnSpc>
                <a:spcPts val="2600"/>
              </a:lnSpc>
              <a:buClr>
                <a:schemeClr val="accent3"/>
              </a:buClr>
              <a:defRPr sz="1800"/>
            </a:lvl2pPr>
            <a:lvl3pPr>
              <a:lnSpc>
                <a:spcPts val="2600"/>
              </a:lnSpc>
              <a:buClr>
                <a:schemeClr val="accent3"/>
              </a:buClr>
              <a:defRPr sz="1800"/>
            </a:lvl3pPr>
            <a:lvl4pPr>
              <a:lnSpc>
                <a:spcPts val="2600"/>
              </a:lnSpc>
              <a:buClr>
                <a:schemeClr val="accent3"/>
              </a:buClr>
              <a:defRPr sz="1800"/>
            </a:lvl4pPr>
            <a:lvl5pPr>
              <a:lnSpc>
                <a:spcPts val="2600"/>
              </a:lnSpc>
              <a:buClr>
                <a:schemeClr val="accent3"/>
              </a:buClr>
              <a:defRPr sz="1800"/>
            </a:lvl5pPr>
          </a:lstStyle>
          <a:p>
            <a:r>
              <a:rPr lang="de-DE" dirty="0" err="1"/>
              <a:t>Meta</a:t>
            </a:r>
            <a:r>
              <a:rPr lang="de-DE" dirty="0"/>
              <a:t> Office Reg.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 </a:t>
            </a:r>
          </a:p>
          <a:p>
            <a:r>
              <a:rPr lang="de-DE" dirty="0"/>
              <a:t>In besonderen Fällen kann die Hervorhebung farblich markiert werden. </a:t>
            </a:r>
          </a:p>
          <a:p>
            <a:r>
              <a:rPr lang="de-DE" dirty="0"/>
              <a:t>Farbe sollte jedoch gezielt und nur für einzelne Wörter oder kurze Wortgruppen eingesetzt werden.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53187" y="3430384"/>
            <a:ext cx="4855325" cy="2685449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97699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nke 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74713" y="2205038"/>
            <a:ext cx="9696574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3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dirty="0"/>
              <a:t>Danke für Ihre Aufmerksamkeit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2E4B999-868C-447F-8290-0EAA1A2238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2061459" y="3769675"/>
            <a:ext cx="7910372" cy="2818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238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bsender_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A375F194-0816-4C38-8A88-A6A771C0C2B5}"/>
              </a:ext>
            </a:extLst>
          </p:cNvPr>
          <p:cNvPicPr>
            <a:picLocks noChangeAspect="1"/>
          </p:cNvPicPr>
          <p:nvPr userDrawn="1"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116" y="4662888"/>
            <a:ext cx="5811881" cy="2182079"/>
          </a:xfrm>
          <a:prstGeom prst="rect">
            <a:avLst/>
          </a:prstGeom>
        </p:spPr>
      </p:pic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1F63CE6-AC26-4B93-999C-9AD4B55EFB61}"/>
              </a:ext>
            </a:extLst>
          </p:cNvPr>
          <p:cNvSpPr txBox="1">
            <a:spLocks/>
          </p:cNvSpPr>
          <p:nvPr userDrawn="1"/>
        </p:nvSpPr>
        <p:spPr>
          <a:xfrm>
            <a:off x="864327" y="4339038"/>
            <a:ext cx="2341562" cy="323850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1994" indent="-251994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BundesSans Regular" panose="020B000203050000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3987" indent="-251994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BundesSans Regular" panose="020B000203050000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5981" indent="-251994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BundesSans Regular" panose="020B000203050000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7975" indent="-251994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BundesSans Regular" panose="020B000203050000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>
                <a:latin typeface="Meta Offc" panose="020B0604030101020102" pitchFamily="34" charset="0"/>
              </a:rPr>
              <a:t>Eine Initiative des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597CFB03-C8E3-48AB-AE08-E81EDA4B7A69}"/>
              </a:ext>
            </a:extLst>
          </p:cNvPr>
          <p:cNvSpPr txBox="1">
            <a:spLocks/>
          </p:cNvSpPr>
          <p:nvPr userDrawn="1"/>
        </p:nvSpPr>
        <p:spPr>
          <a:xfrm>
            <a:off x="7858569" y="4339038"/>
            <a:ext cx="2341562" cy="323850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1994" indent="-251994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BundesSans Regular" panose="020B000203050000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3987" indent="-251994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BundesSans Regular" panose="020B000203050000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5981" indent="-251994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BundesSans Regular" panose="020B000203050000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7975" indent="-251994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BundesSans Regular" panose="020B000203050000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>
                <a:latin typeface="Meta Offc" panose="020B0604030101020102" pitchFamily="34" charset="0"/>
              </a:rPr>
              <a:t>Umgesetzt durch das</a:t>
            </a:r>
          </a:p>
        </p:txBody>
      </p:sp>
      <p:pic>
        <p:nvPicPr>
          <p:cNvPr id="8" name="Picture 2" descr="Umweltbundesamt | Für Mensch und Umwelt">
            <a:extLst>
              <a:ext uri="{FF2B5EF4-FFF2-40B4-BE49-F238E27FC236}">
                <a16:creationId xmlns:a16="http://schemas.microsoft.com/office/drawing/2014/main" id="{D8AEA680-BE72-44E2-86C2-D023CA38E5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8903" y="5101891"/>
            <a:ext cx="2536605" cy="1264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2D0DAF86-24F9-49C5-A66D-C2DA5411B668}"/>
              </a:ext>
            </a:extLst>
          </p:cNvPr>
          <p:cNvSpPr/>
          <p:nvPr userDrawn="1"/>
        </p:nvSpPr>
        <p:spPr>
          <a:xfrm>
            <a:off x="78657" y="215676"/>
            <a:ext cx="12113343" cy="1445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0EF8AC80-9842-4B7F-BEF4-9DDF5F209E7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74713" y="2205038"/>
            <a:ext cx="9696574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3800">
                <a:solidFill>
                  <a:schemeClr val="bg1"/>
                </a:solidFill>
                <a:latin typeface="Meta Serif Offc" panose="02010504050101020102" pitchFamily="2" charset="0"/>
                <a:cs typeface="Meta Serif Offc" panose="02010504050101020102" pitchFamily="2" charset="0"/>
              </a:defRPr>
            </a:lvl1pPr>
          </a:lstStyle>
          <a:p>
            <a:r>
              <a:rPr lang="de-DE" dirty="0"/>
              <a:t>KI-Anwendungslabor@uba.de</a:t>
            </a:r>
          </a:p>
        </p:txBody>
      </p:sp>
    </p:spTree>
    <p:extLst>
      <p:ext uri="{BB962C8B-B14F-4D97-AF65-F5344CB8AC3E}">
        <p14:creationId xmlns:p14="http://schemas.microsoft.com/office/powerpoint/2010/main" val="675936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27472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_Ev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5">
            <a:extLst>
              <a:ext uri="{FF2B5EF4-FFF2-40B4-BE49-F238E27FC236}">
                <a16:creationId xmlns:a16="http://schemas.microsoft.com/office/drawing/2014/main" id="{7115388B-B19B-E3F3-A277-A0CC18EF7B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4713" y="4800321"/>
            <a:ext cx="2341562" cy="323850"/>
          </a:xfrm>
        </p:spPr>
        <p:txBody>
          <a:bodyPr/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de-DE" dirty="0"/>
              <a:t>Einrichtung</a:t>
            </a:r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09446A61-00C3-7B85-C67C-AFDC02E8AF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4713" y="5301766"/>
            <a:ext cx="2341562" cy="323850"/>
          </a:xfrm>
        </p:spPr>
        <p:txBody>
          <a:bodyPr/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de-DE" dirty="0"/>
              <a:t>Vorname, Nachname</a:t>
            </a:r>
          </a:p>
        </p:txBody>
      </p:sp>
      <p:sp>
        <p:nvSpPr>
          <p:cNvPr id="9" name="Textplatzhalter 5">
            <a:extLst>
              <a:ext uri="{FF2B5EF4-FFF2-40B4-BE49-F238E27FC236}">
                <a16:creationId xmlns:a16="http://schemas.microsoft.com/office/drawing/2014/main" id="{FAAF5D90-D52B-3B9D-EB0F-1DE45BD3F2D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4713" y="5803211"/>
            <a:ext cx="2341562" cy="323850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ts val="2200"/>
              </a:lnSpc>
              <a:spcBef>
                <a:spcPts val="533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>
                <a:latin typeface="+mn-lt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ts val="2200"/>
              </a:lnSpc>
              <a:spcBef>
                <a:spcPts val="533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/>
              <a:t>Ort, Datum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30E1E22-BD74-4D9A-BD5E-BB58F874A4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3565620" y="3769675"/>
            <a:ext cx="7910372" cy="2818069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42A2643D-49E3-4B9B-B2AD-3928DD73C6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8911671" y="480322"/>
            <a:ext cx="3280329" cy="781555"/>
          </a:xfrm>
          <a:prstGeom prst="rect">
            <a:avLst/>
          </a:prstGeom>
        </p:spPr>
      </p:pic>
      <p:sp>
        <p:nvSpPr>
          <p:cNvPr id="11" name="Titel 1">
            <a:extLst>
              <a:ext uri="{FF2B5EF4-FFF2-40B4-BE49-F238E27FC236}">
                <a16:creationId xmlns:a16="http://schemas.microsoft.com/office/drawing/2014/main" id="{9CB0ED48-0262-4010-899A-E9B604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714" y="2219786"/>
            <a:ext cx="10442575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3800">
                <a:solidFill>
                  <a:schemeClr val="bg1"/>
                </a:solidFill>
                <a:latin typeface="+mj-lt"/>
                <a:cs typeface="Meta Serif Offc" panose="02010504050101020102" pitchFamily="2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3" name="Untertitel 2">
            <a:extLst>
              <a:ext uri="{FF2B5EF4-FFF2-40B4-BE49-F238E27FC236}">
                <a16:creationId xmlns:a16="http://schemas.microsoft.com/office/drawing/2014/main" id="{68DF2A70-2782-4678-9794-E5CCC57545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713" y="3088511"/>
            <a:ext cx="10442576" cy="432000"/>
          </a:xfrm>
          <a:solidFill>
            <a:srgbClr val="009BD9"/>
          </a:solidFill>
        </p:spPr>
        <p:txBody>
          <a:bodyPr lIns="72000" rIns="0" anchor="ctr">
            <a:noAutofit/>
          </a:bodyPr>
          <a:lstStyle>
            <a:lvl1pPr marL="0" indent="0" algn="l">
              <a:lnSpc>
                <a:spcPts val="2933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07246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ext 2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1B8136-1CA1-53D9-0A2A-0D4DEDF00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74713" y="1341438"/>
            <a:ext cx="10442573" cy="4997904"/>
          </a:xfrm>
        </p:spPr>
        <p:txBody>
          <a:bodyPr numCol="2"/>
          <a:lstStyle>
            <a:lvl1pPr>
              <a:buClr>
                <a:schemeClr val="bg2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buSzPct val="100000"/>
              <a:defRPr/>
            </a:lvl4pPr>
            <a:lvl5pPr>
              <a:buClr>
                <a:schemeClr val="accent3"/>
              </a:buClr>
              <a:buSzPct val="100000"/>
              <a:defRPr/>
            </a:lvl5pPr>
          </a:lstStyle>
          <a:p>
            <a:r>
              <a:rPr lang="de-DE" dirty="0"/>
              <a:t>Gliederungsebenen, Punkt Eins</a:t>
            </a:r>
          </a:p>
          <a:p>
            <a:r>
              <a:rPr lang="de-DE" dirty="0"/>
              <a:t>Punkt Zwei</a:t>
            </a:r>
          </a:p>
          <a:p>
            <a:pPr lvl="1"/>
            <a:r>
              <a:rPr lang="de-DE" dirty="0"/>
              <a:t>Punkt Zwei . A</a:t>
            </a:r>
          </a:p>
          <a:p>
            <a:pPr lvl="1"/>
            <a:r>
              <a:rPr lang="de-DE" dirty="0"/>
              <a:t>Punkt Zwei . B</a:t>
            </a:r>
          </a:p>
          <a:p>
            <a:pPr lvl="2"/>
            <a:r>
              <a:rPr lang="de-DE" dirty="0"/>
              <a:t>Unterpunkt Zwei . B . i</a:t>
            </a:r>
          </a:p>
          <a:p>
            <a:pPr lvl="2"/>
            <a:r>
              <a:rPr lang="de-DE" dirty="0"/>
              <a:t>Unterpunkt Zwei . B . ii</a:t>
            </a:r>
          </a:p>
          <a:p>
            <a:r>
              <a:rPr lang="de-DE" dirty="0"/>
              <a:t>Punkt Drei</a:t>
            </a:r>
          </a:p>
          <a:p>
            <a:pPr lvl="3"/>
            <a:r>
              <a:rPr lang="de-DE" dirty="0"/>
              <a:t>Ebene Nummer Vier</a:t>
            </a:r>
          </a:p>
          <a:p>
            <a:pPr lvl="4"/>
            <a:r>
              <a:rPr lang="de-DE" dirty="0"/>
              <a:t>Letzte Textebene in PowerPoint: Ebene Fünf </a:t>
            </a:r>
            <a:endParaRPr lang="en-US" dirty="0"/>
          </a:p>
          <a:p>
            <a:r>
              <a:rPr lang="de-DE" dirty="0"/>
              <a:t>Gliederungsebenen, Punkt Eins</a:t>
            </a:r>
          </a:p>
          <a:p>
            <a:r>
              <a:rPr lang="de-DE" dirty="0"/>
              <a:t>Punkt Zwei</a:t>
            </a:r>
          </a:p>
          <a:p>
            <a:pPr lvl="1"/>
            <a:r>
              <a:rPr lang="de-DE" dirty="0"/>
              <a:t>Punkt Zwei . A</a:t>
            </a:r>
          </a:p>
          <a:p>
            <a:pPr lvl="1"/>
            <a:r>
              <a:rPr lang="de-DE" dirty="0"/>
              <a:t>Punkt Zwei . B</a:t>
            </a:r>
          </a:p>
          <a:p>
            <a:pPr lvl="2"/>
            <a:r>
              <a:rPr lang="de-DE" dirty="0"/>
              <a:t>Unterpunkt Zwei . B . i</a:t>
            </a:r>
          </a:p>
          <a:p>
            <a:pPr lvl="2"/>
            <a:r>
              <a:rPr lang="de-DE" dirty="0"/>
              <a:t>Unterpunkt Zwei . B . ii</a:t>
            </a:r>
          </a:p>
          <a:p>
            <a:r>
              <a:rPr lang="de-DE" dirty="0"/>
              <a:t>Punkt Drei</a:t>
            </a:r>
          </a:p>
          <a:p>
            <a:pPr lvl="3"/>
            <a:r>
              <a:rPr lang="de-DE" dirty="0"/>
              <a:t>Ebene Nummer Vier</a:t>
            </a:r>
          </a:p>
          <a:p>
            <a:pPr lvl="4"/>
            <a:r>
              <a:rPr lang="de-DE" dirty="0"/>
              <a:t>Letzte Textebene in PowerPoint: Ebene Fünf </a:t>
            </a:r>
            <a:endParaRPr lang="en-US" dirty="0"/>
          </a:p>
          <a:p>
            <a:r>
              <a:rPr lang="de-DE" dirty="0"/>
              <a:t>Gliederungsebenen, Punkt Eins</a:t>
            </a:r>
          </a:p>
          <a:p>
            <a:r>
              <a:rPr lang="de-DE" dirty="0"/>
              <a:t>Punkt Zwei</a:t>
            </a:r>
          </a:p>
          <a:p>
            <a:pPr lvl="1"/>
            <a:r>
              <a:rPr lang="de-DE" dirty="0"/>
              <a:t>Punkt Zwei . A</a:t>
            </a:r>
          </a:p>
          <a:p>
            <a:pPr lvl="1"/>
            <a:r>
              <a:rPr lang="de-DE" dirty="0"/>
              <a:t>Punkt Zwei . B</a:t>
            </a:r>
          </a:p>
          <a:p>
            <a:pPr lvl="2"/>
            <a:r>
              <a:rPr lang="de-DE" dirty="0"/>
              <a:t>Unterpunkt Zwei . B . i</a:t>
            </a:r>
          </a:p>
          <a:p>
            <a:pPr lvl="2"/>
            <a:r>
              <a:rPr lang="de-DE" dirty="0"/>
              <a:t>Unterpunkt Zwei . B . ii</a:t>
            </a:r>
          </a:p>
          <a:p>
            <a:r>
              <a:rPr lang="de-DE" dirty="0"/>
              <a:t>Punkt Drei</a:t>
            </a:r>
          </a:p>
          <a:p>
            <a:pPr lvl="3"/>
            <a:r>
              <a:rPr lang="de-DE" dirty="0"/>
              <a:t>Ebene Nummer Vier</a:t>
            </a:r>
          </a:p>
          <a:p>
            <a:pPr lvl="4"/>
            <a:r>
              <a:rPr lang="de-DE" dirty="0"/>
              <a:t>Letzte Textebene in PowerPoint: Ebene Fünf </a:t>
            </a:r>
            <a:endParaRPr lang="en-US" dirty="0"/>
          </a:p>
          <a:p>
            <a:endParaRPr lang="en-US" dirty="0"/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5F4DA9C3-D792-D9C7-7757-06100DB373F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40067"/>
            <a:ext cx="11317287" cy="1058"/>
          </a:xfrm>
          <a:prstGeom prst="line">
            <a:avLst/>
          </a:prstGeom>
          <a:ln w="88900">
            <a:gradFill flip="none" rotWithShape="1">
              <a:gsLst>
                <a:gs pos="57000">
                  <a:schemeClr val="accent3"/>
                </a:gs>
                <a:gs pos="85000">
                  <a:srgbClr val="FAF0E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479A7B9-CB04-1884-FB27-8AC61B7DC0E2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CF59440C-3902-80C3-E2D3-72C837395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84188"/>
            <a:ext cx="10478558" cy="496887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de-DE"/>
              <a:t>BMUV | UBA | KI-Lab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50133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xt 1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1B8136-1CA1-53D9-0A2A-0D4DEDF00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74713" y="1341438"/>
            <a:ext cx="10442573" cy="4997904"/>
          </a:xfrm>
        </p:spPr>
        <p:txBody>
          <a:bodyPr numCol="1"/>
          <a:lstStyle>
            <a:lvl1pPr marL="0" indent="0">
              <a:buClr>
                <a:schemeClr val="accent3"/>
              </a:buClr>
              <a:buFont typeface="Arial" panose="020B0604020202020204" pitchFamily="34" charset="0"/>
              <a:buNone/>
              <a:defRPr/>
            </a:lvl1pPr>
            <a:lvl2pPr>
              <a:buClr>
                <a:schemeClr val="accent3"/>
              </a:buClr>
              <a:defRPr/>
            </a:lvl2pPr>
            <a:lvl3pPr marL="503987" indent="-251994">
              <a:buClr>
                <a:schemeClr val="accent3"/>
              </a:buClr>
              <a:buSzPct val="90000"/>
              <a:buFont typeface="Arial" panose="020B0604020202020204" pitchFamily="34" charset="0"/>
              <a:buChar char="•"/>
              <a:defRPr/>
            </a:lvl3pPr>
            <a:lvl4pPr>
              <a:buClr>
                <a:schemeClr val="accent3"/>
              </a:buClr>
              <a:buSzPct val="100000"/>
              <a:defRPr/>
            </a:lvl4pPr>
            <a:lvl5pPr>
              <a:buClr>
                <a:schemeClr val="accent3"/>
              </a:buClr>
              <a:buSzPct val="100000"/>
              <a:defRPr/>
            </a:lvl5pPr>
          </a:lstStyle>
          <a:p>
            <a:r>
              <a:rPr lang="de-DE" dirty="0"/>
              <a:t>Gliederungsebenen, Punkt Eins</a:t>
            </a:r>
          </a:p>
          <a:p>
            <a:r>
              <a:rPr lang="de-DE" dirty="0"/>
              <a:t>Punkt Zwei</a:t>
            </a:r>
          </a:p>
          <a:p>
            <a:pPr lvl="1"/>
            <a:r>
              <a:rPr lang="de-DE" dirty="0"/>
              <a:t>Punkt Zwei . A</a:t>
            </a:r>
          </a:p>
          <a:p>
            <a:pPr lvl="1"/>
            <a:r>
              <a:rPr lang="de-DE" dirty="0"/>
              <a:t>Punkt Zwei . B</a:t>
            </a:r>
          </a:p>
          <a:p>
            <a:pPr lvl="2"/>
            <a:r>
              <a:rPr lang="de-DE" dirty="0"/>
              <a:t>Unterpunkt Zwei . B . i</a:t>
            </a:r>
          </a:p>
          <a:p>
            <a:pPr lvl="2"/>
            <a:r>
              <a:rPr lang="de-DE" dirty="0"/>
              <a:t>Unterpunkt Zwei . B . ii</a:t>
            </a:r>
          </a:p>
          <a:p>
            <a:r>
              <a:rPr lang="de-DE" dirty="0"/>
              <a:t>Punkt Drei</a:t>
            </a:r>
          </a:p>
          <a:p>
            <a:pPr lvl="3"/>
            <a:r>
              <a:rPr lang="de-DE" dirty="0"/>
              <a:t>Ebene Nummer Vier</a:t>
            </a:r>
          </a:p>
          <a:p>
            <a:pPr lvl="4"/>
            <a:r>
              <a:rPr lang="de-DE" dirty="0"/>
              <a:t>Letzte Textebene in PowerPoint: Ebene Fünf </a:t>
            </a:r>
            <a:endParaRPr lang="en-US" dirty="0"/>
          </a:p>
          <a:p>
            <a:endParaRPr lang="en-US" dirty="0"/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5F4DA9C3-D792-D9C7-7757-06100DB373F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40067"/>
            <a:ext cx="11317287" cy="1058"/>
          </a:xfrm>
          <a:prstGeom prst="line">
            <a:avLst/>
          </a:prstGeom>
          <a:ln w="88900">
            <a:gradFill flip="none" rotWithShape="1">
              <a:gsLst>
                <a:gs pos="57000">
                  <a:schemeClr val="accent3"/>
                </a:gs>
                <a:gs pos="85000">
                  <a:srgbClr val="FAF0E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479A7B9-CB04-1884-FB27-8AC61B7DC0E2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CDE3E6ED-B49A-82B7-8849-68DFB0920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84188"/>
            <a:ext cx="10478558" cy="496887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23482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2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1B8136-1CA1-53D9-0A2A-0D4DEDF00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74713" y="1341438"/>
            <a:ext cx="10442573" cy="4997904"/>
          </a:xfrm>
        </p:spPr>
        <p:txBody>
          <a:bodyPr numCol="2"/>
          <a:lstStyle>
            <a:lvl1pPr>
              <a:buClr>
                <a:schemeClr val="bg2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buSzPct val="100000"/>
              <a:defRPr/>
            </a:lvl4pPr>
            <a:lvl5pPr>
              <a:buClr>
                <a:schemeClr val="accent3"/>
              </a:buClr>
              <a:buSzPct val="100000"/>
              <a:defRPr/>
            </a:lvl5pPr>
          </a:lstStyle>
          <a:p>
            <a:r>
              <a:rPr lang="de-DE" dirty="0"/>
              <a:t>Gliederungsebenen, Punkt Eins</a:t>
            </a:r>
          </a:p>
          <a:p>
            <a:r>
              <a:rPr lang="de-DE" dirty="0"/>
              <a:t>Punkt Zwei</a:t>
            </a:r>
          </a:p>
          <a:p>
            <a:pPr lvl="1"/>
            <a:r>
              <a:rPr lang="de-DE" dirty="0"/>
              <a:t>Punkt Zwei . A</a:t>
            </a:r>
          </a:p>
          <a:p>
            <a:pPr lvl="1"/>
            <a:r>
              <a:rPr lang="de-DE" dirty="0"/>
              <a:t>Punkt Zwei . B</a:t>
            </a:r>
          </a:p>
          <a:p>
            <a:pPr lvl="2"/>
            <a:r>
              <a:rPr lang="de-DE" dirty="0"/>
              <a:t>Unterpunkt Zwei . B . i</a:t>
            </a:r>
          </a:p>
          <a:p>
            <a:pPr lvl="2"/>
            <a:r>
              <a:rPr lang="de-DE" dirty="0"/>
              <a:t>Unterpunkt Zwei . B . ii</a:t>
            </a:r>
          </a:p>
          <a:p>
            <a:r>
              <a:rPr lang="de-DE" dirty="0"/>
              <a:t>Punkt Drei</a:t>
            </a:r>
          </a:p>
          <a:p>
            <a:pPr lvl="3"/>
            <a:r>
              <a:rPr lang="de-DE" dirty="0"/>
              <a:t>Ebene Nummer Vier</a:t>
            </a:r>
          </a:p>
          <a:p>
            <a:pPr lvl="4"/>
            <a:r>
              <a:rPr lang="de-DE" dirty="0"/>
              <a:t>Letzte Textebene in PowerPoint: Ebene Fünf </a:t>
            </a:r>
            <a:endParaRPr lang="en-US" dirty="0"/>
          </a:p>
          <a:p>
            <a:r>
              <a:rPr lang="de-DE" dirty="0"/>
              <a:t>Gliederungsebenen, Punkt Eins</a:t>
            </a:r>
          </a:p>
          <a:p>
            <a:r>
              <a:rPr lang="de-DE" dirty="0"/>
              <a:t>Punkt Zwei</a:t>
            </a:r>
          </a:p>
          <a:p>
            <a:pPr lvl="1"/>
            <a:r>
              <a:rPr lang="de-DE" dirty="0"/>
              <a:t>Punkt Zwei . A</a:t>
            </a:r>
          </a:p>
          <a:p>
            <a:pPr lvl="1"/>
            <a:r>
              <a:rPr lang="de-DE" dirty="0"/>
              <a:t>Punkt Zwei . B</a:t>
            </a:r>
          </a:p>
          <a:p>
            <a:pPr lvl="2"/>
            <a:r>
              <a:rPr lang="de-DE" dirty="0"/>
              <a:t>Unterpunkt Zwei . B . i</a:t>
            </a:r>
          </a:p>
          <a:p>
            <a:pPr lvl="2"/>
            <a:r>
              <a:rPr lang="de-DE" dirty="0"/>
              <a:t>Unterpunkt Zwei . B . ii</a:t>
            </a:r>
          </a:p>
          <a:p>
            <a:r>
              <a:rPr lang="de-DE" dirty="0"/>
              <a:t>Punkt Drei</a:t>
            </a:r>
          </a:p>
          <a:p>
            <a:pPr lvl="3"/>
            <a:r>
              <a:rPr lang="de-DE" dirty="0"/>
              <a:t>Ebene Nummer Vier</a:t>
            </a:r>
          </a:p>
          <a:p>
            <a:pPr lvl="4"/>
            <a:r>
              <a:rPr lang="de-DE" dirty="0"/>
              <a:t>Letzte Textebene in PowerPoint: Ebene Fünf </a:t>
            </a:r>
            <a:endParaRPr lang="en-US" dirty="0"/>
          </a:p>
          <a:p>
            <a:r>
              <a:rPr lang="de-DE" dirty="0"/>
              <a:t>Gliederungsebenen, Punkt Eins</a:t>
            </a:r>
          </a:p>
          <a:p>
            <a:r>
              <a:rPr lang="de-DE" dirty="0"/>
              <a:t>Punkt Zwei</a:t>
            </a:r>
          </a:p>
          <a:p>
            <a:pPr lvl="1"/>
            <a:r>
              <a:rPr lang="de-DE" dirty="0"/>
              <a:t>Punkt Zwei . A</a:t>
            </a:r>
          </a:p>
          <a:p>
            <a:pPr lvl="1"/>
            <a:r>
              <a:rPr lang="de-DE" dirty="0"/>
              <a:t>Punkt Zwei . B</a:t>
            </a:r>
          </a:p>
          <a:p>
            <a:pPr lvl="2"/>
            <a:r>
              <a:rPr lang="de-DE" dirty="0"/>
              <a:t>Unterpunkt Zwei . B . i</a:t>
            </a:r>
          </a:p>
          <a:p>
            <a:pPr lvl="2"/>
            <a:r>
              <a:rPr lang="de-DE" dirty="0"/>
              <a:t>Unterpunkt Zwei . B . ii</a:t>
            </a:r>
          </a:p>
          <a:p>
            <a:r>
              <a:rPr lang="de-DE" dirty="0"/>
              <a:t>Punkt Drei</a:t>
            </a:r>
          </a:p>
          <a:p>
            <a:pPr lvl="3"/>
            <a:r>
              <a:rPr lang="de-DE" dirty="0"/>
              <a:t>Ebene Nummer Vier</a:t>
            </a:r>
          </a:p>
          <a:p>
            <a:pPr lvl="4"/>
            <a:r>
              <a:rPr lang="de-DE" dirty="0"/>
              <a:t>Letzte Textebene in PowerPoint: Ebene Fünf </a:t>
            </a:r>
            <a:endParaRPr lang="en-US" dirty="0"/>
          </a:p>
          <a:p>
            <a:endParaRPr lang="en-US" dirty="0"/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5F4DA9C3-D792-D9C7-7757-06100DB373F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40067"/>
            <a:ext cx="11317287" cy="1058"/>
          </a:xfrm>
          <a:prstGeom prst="line">
            <a:avLst/>
          </a:prstGeom>
          <a:ln w="88900">
            <a:gradFill flip="none" rotWithShape="1">
              <a:gsLst>
                <a:gs pos="57000">
                  <a:schemeClr val="accent3"/>
                </a:gs>
                <a:gs pos="85000">
                  <a:srgbClr val="FAF0E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479A7B9-CB04-1884-FB27-8AC61B7DC0E2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CF59440C-3902-80C3-E2D3-72C837395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84188"/>
            <a:ext cx="10478558" cy="496887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67022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C4DA62-AC67-E2B0-6C2C-00DB7BE15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84189"/>
            <a:ext cx="10478558" cy="491414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C2FD90E-3E69-4051-54DC-C843C7771D9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4713" y="1341438"/>
            <a:ext cx="5005387" cy="5001684"/>
          </a:xfrm>
        </p:spPr>
        <p:txBody>
          <a:bodyPr/>
          <a:lstStyle>
            <a:lvl1pPr>
              <a:buClr>
                <a:schemeClr val="bg2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r>
              <a:rPr lang="de-DE" dirty="0" err="1"/>
              <a:t>Meta</a:t>
            </a:r>
            <a:r>
              <a:rPr lang="de-DE" dirty="0"/>
              <a:t> Office Reg.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 </a:t>
            </a:r>
          </a:p>
          <a:p>
            <a:r>
              <a:rPr lang="de-DE" dirty="0"/>
              <a:t>In besonderen Fällen kann die Hervorhebung farblich markiert werden. </a:t>
            </a:r>
          </a:p>
          <a:p>
            <a:r>
              <a:rPr lang="de-DE" dirty="0"/>
              <a:t>Farbe sollte jedoch gezielt und nur für einzelne Wörter oder kurze Wortgruppen eingesetzt werden.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424866C6-23DF-0DDB-252E-504E1FD6F6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75388" y="1341438"/>
            <a:ext cx="5041899" cy="4627283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0" name="Textplatzhalter 10">
            <a:extLst>
              <a:ext uri="{FF2B5EF4-FFF2-40B4-BE49-F238E27FC236}">
                <a16:creationId xmlns:a16="http://schemas.microsoft.com/office/drawing/2014/main" id="{B3AC76E5-2B9B-D49C-44DD-C9415E2D07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49426" y="6114116"/>
            <a:ext cx="3616325" cy="208837"/>
          </a:xfrm>
        </p:spPr>
        <p:txBody>
          <a:bodyPr/>
          <a:lstStyle>
            <a:lvl1pPr algn="r">
              <a:lnSpc>
                <a:spcPct val="100000"/>
              </a:lnSpc>
              <a:defRPr sz="1000"/>
            </a:lvl1pPr>
          </a:lstStyle>
          <a:p>
            <a:pPr lvl="0"/>
            <a:r>
              <a:rPr lang="de-DE" dirty="0"/>
              <a:t>Quelle: </a:t>
            </a:r>
          </a:p>
        </p:txBody>
      </p:sp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57AEBBC6-69B9-A4E8-AF24-CCF390601BE1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40067"/>
            <a:ext cx="11317287" cy="1058"/>
          </a:xfrm>
          <a:prstGeom prst="line">
            <a:avLst/>
          </a:prstGeom>
          <a:ln w="88900">
            <a:gradFill flip="none" rotWithShape="1">
              <a:gsLst>
                <a:gs pos="57000">
                  <a:schemeClr val="accent3"/>
                </a:gs>
                <a:gs pos="85000">
                  <a:srgbClr val="FAF0E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89EBC8-ED20-34BE-707B-F5F756828F78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79196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Use_Case_Produktvision_Steckbri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3356CAF3-2F6E-42DA-9FCE-FCD410463774}"/>
              </a:ext>
            </a:extLst>
          </p:cNvPr>
          <p:cNvSpPr/>
          <p:nvPr userDrawn="1"/>
        </p:nvSpPr>
        <p:spPr>
          <a:xfrm>
            <a:off x="182880" y="1040067"/>
            <a:ext cx="11845905" cy="5396129"/>
          </a:xfrm>
          <a:prstGeom prst="rect">
            <a:avLst/>
          </a:prstGeom>
          <a:solidFill>
            <a:srgbClr val="C4EFFF">
              <a:alpha val="30196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10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57AEBBC6-69B9-A4E8-AF24-CCF390601BE1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40067"/>
            <a:ext cx="11317287" cy="1058"/>
          </a:xfrm>
          <a:prstGeom prst="line">
            <a:avLst/>
          </a:prstGeom>
          <a:ln w="88900">
            <a:gradFill flip="none" rotWithShape="1">
              <a:gsLst>
                <a:gs pos="57000">
                  <a:schemeClr val="accent3"/>
                </a:gs>
                <a:gs pos="85000">
                  <a:srgbClr val="FAF0E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4">
            <a:extLst>
              <a:ext uri="{FF2B5EF4-FFF2-40B4-BE49-F238E27FC236}">
                <a16:creationId xmlns:a16="http://schemas.microsoft.com/office/drawing/2014/main" id="{436A24AC-2AF3-4E7F-A7F4-25F72335E898}"/>
              </a:ext>
            </a:extLst>
          </p:cNvPr>
          <p:cNvSpPr/>
          <p:nvPr userDrawn="1"/>
        </p:nvSpPr>
        <p:spPr>
          <a:xfrm>
            <a:off x="6747248" y="489216"/>
            <a:ext cx="2760240" cy="76737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C4DA62-AC67-E2B0-6C2C-00DB7BE15E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3" y="543741"/>
            <a:ext cx="5457933" cy="451416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Titel Use Case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89EBC8-ED20-34BE-707B-F5F756828F78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0DC4F924-64CA-4517-90E9-1BF2B04CBB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8911671" y="480322"/>
            <a:ext cx="3280329" cy="781555"/>
          </a:xfrm>
          <a:prstGeom prst="rect">
            <a:avLst/>
          </a:prstGeom>
        </p:spPr>
      </p:pic>
      <p:sp>
        <p:nvSpPr>
          <p:cNvPr id="14" name="Textplatzhalter 6">
            <a:extLst>
              <a:ext uri="{FF2B5EF4-FFF2-40B4-BE49-F238E27FC236}">
                <a16:creationId xmlns:a16="http://schemas.microsoft.com/office/drawing/2014/main" id="{8478CC2A-4E0C-4B83-86FC-80CEE6FC592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4713" y="111767"/>
            <a:ext cx="4921250" cy="333115"/>
          </a:xfrm>
        </p:spPr>
        <p:txBody>
          <a:bodyPr/>
          <a:lstStyle>
            <a:lvl1pPr>
              <a:buClr>
                <a:schemeClr val="bg2"/>
              </a:buClr>
              <a:defRPr sz="1400"/>
            </a:lvl1pPr>
            <a:lvl2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2pPr>
            <a:lvl3pPr marL="537743" indent="-285750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3pPr>
            <a:lvl4pPr marL="789737" indent="-285750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4pPr>
            <a:lvl5pPr marL="1041731" indent="-285750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5pPr>
          </a:lstStyle>
          <a:p>
            <a:r>
              <a:rPr lang="de-DE" dirty="0"/>
              <a:t>Stand und Zeitraum: 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35905120-EE64-4C28-AF4E-3BE47B4051A8}"/>
              </a:ext>
            </a:extLst>
          </p:cNvPr>
          <p:cNvSpPr txBox="1">
            <a:spLocks/>
          </p:cNvSpPr>
          <p:nvPr userDrawn="1"/>
        </p:nvSpPr>
        <p:spPr>
          <a:xfrm>
            <a:off x="8370126" y="715933"/>
            <a:ext cx="491920" cy="39361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377" rtl="0" eaLnBrk="1" latinLnBrk="0" hangingPunct="1">
              <a:lnSpc>
                <a:spcPts val="33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000" b="1" dirty="0">
                <a:solidFill>
                  <a:schemeClr val="accent3"/>
                </a:solidFill>
                <a:latin typeface="+mj-lt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0716164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C4DA62-AC67-E2B0-6C2C-00DB7BE15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84188"/>
            <a:ext cx="10478558" cy="496887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5F9A4ABB-AEDA-6551-A297-E4904195520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74713" y="1350960"/>
            <a:ext cx="10442574" cy="47833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75720FC9-FE9A-6230-5DC8-8E91903687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4713" y="6170585"/>
            <a:ext cx="3616325" cy="208837"/>
          </a:xfrm>
        </p:spPr>
        <p:txBody>
          <a:bodyPr/>
          <a:lstStyle>
            <a:lvl1pPr>
              <a:lnSpc>
                <a:spcPct val="100000"/>
              </a:lnSpc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Quelle: </a:t>
            </a:r>
          </a:p>
        </p:txBody>
      </p:sp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D97BD429-A21D-50DE-3407-B58B2F7EB3B9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40067"/>
            <a:ext cx="11317287" cy="1058"/>
          </a:xfrm>
          <a:prstGeom prst="line">
            <a:avLst/>
          </a:prstGeom>
          <a:ln w="88900">
            <a:gradFill flip="none" rotWithShape="1">
              <a:gsLst>
                <a:gs pos="57000">
                  <a:schemeClr val="accent3"/>
                </a:gs>
                <a:gs pos="85000">
                  <a:srgbClr val="FAF0E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633239-DDA4-55E4-9E29-AA849E768A35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10603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vollflächi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de-DE" dirty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2080345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grammplatzhalter 7">
            <a:extLst>
              <a:ext uri="{FF2B5EF4-FFF2-40B4-BE49-F238E27FC236}">
                <a16:creationId xmlns:a16="http://schemas.microsoft.com/office/drawing/2014/main" id="{0920A9A7-8CF2-DB65-9F08-94EE25096157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275388" y="1342496"/>
            <a:ext cx="5041900" cy="499956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C4DA62-AC67-E2B0-6C2C-00DB7BE15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84188"/>
            <a:ext cx="10478558" cy="55482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C2FD90E-3E69-4051-54DC-C843C7771D9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4713" y="1342496"/>
            <a:ext cx="4921250" cy="5000626"/>
          </a:xfrm>
        </p:spPr>
        <p:txBody>
          <a:bodyPr/>
          <a:lstStyle>
            <a:lvl1pPr>
              <a:buClr>
                <a:schemeClr val="bg2"/>
              </a:buClr>
              <a:defRPr/>
            </a:lvl1pPr>
            <a:lvl2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2pPr>
            <a:lvl3pPr marL="537743" indent="-285750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3pPr>
            <a:lvl4pPr marL="789737" indent="-285750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4pPr>
            <a:lvl5pPr marL="1041731" indent="-285750">
              <a:buClr>
                <a:schemeClr val="accent3"/>
              </a:buClr>
              <a:buFont typeface="Arial" panose="020B0604020202020204" pitchFamily="34" charset="0"/>
              <a:buChar char="•"/>
              <a:defRPr/>
            </a:lvl5pPr>
          </a:lstStyle>
          <a:p>
            <a:r>
              <a:rPr lang="de-DE" dirty="0" err="1"/>
              <a:t>Meta</a:t>
            </a:r>
            <a:r>
              <a:rPr lang="de-DE" dirty="0"/>
              <a:t> Office Reg.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 </a:t>
            </a:r>
          </a:p>
          <a:p>
            <a:r>
              <a:rPr lang="de-DE" dirty="0"/>
              <a:t>In besonderen Fällen kann die Hervorhebung farblich markiert werden. </a:t>
            </a:r>
          </a:p>
          <a:p>
            <a:r>
              <a:rPr lang="de-DE" dirty="0"/>
              <a:t>Farbe sollte jedoch gezielt und nur für einzelne Wörter oder kurze Wortgruppen eingesetzt werden.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9ACEF35F-E645-A945-C8D1-49C5AA073157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40067"/>
            <a:ext cx="11317287" cy="1058"/>
          </a:xfrm>
          <a:prstGeom prst="line">
            <a:avLst/>
          </a:prstGeom>
          <a:ln w="88900">
            <a:gradFill flip="none" rotWithShape="1">
              <a:gsLst>
                <a:gs pos="57000">
                  <a:schemeClr val="accent3"/>
                </a:gs>
                <a:gs pos="85000">
                  <a:srgbClr val="FAF0E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DB244-EC12-0F16-2B73-0E4D340DF365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25981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C4DA62-AC67-E2B0-6C2C-00DB7BE15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84188"/>
            <a:ext cx="10478558" cy="496887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75720FC9-FE9A-6230-5DC8-8E91903687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4713" y="6136401"/>
            <a:ext cx="3616325" cy="208837"/>
          </a:xfrm>
        </p:spPr>
        <p:txBody>
          <a:bodyPr/>
          <a:lstStyle>
            <a:lvl1pPr>
              <a:lnSpc>
                <a:spcPct val="100000"/>
              </a:lnSpc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Quelle: </a:t>
            </a:r>
          </a:p>
        </p:txBody>
      </p:sp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D97BD429-A21D-50DE-3407-B58B2F7EB3B9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40067"/>
            <a:ext cx="11317287" cy="1058"/>
          </a:xfrm>
          <a:prstGeom prst="line">
            <a:avLst/>
          </a:prstGeom>
          <a:ln w="88900">
            <a:gradFill flip="none" rotWithShape="1">
              <a:gsLst>
                <a:gs pos="57000">
                  <a:schemeClr val="accent3"/>
                </a:gs>
                <a:gs pos="85000">
                  <a:srgbClr val="FAF0E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633239-DDA4-55E4-9E29-AA849E768A35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7" name="Diagrammplatzhalter 6">
            <a:extLst>
              <a:ext uri="{FF2B5EF4-FFF2-40B4-BE49-F238E27FC236}">
                <a16:creationId xmlns:a16="http://schemas.microsoft.com/office/drawing/2014/main" id="{2EC1423F-478C-8841-4E9B-E0B857082FE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874713" y="1341438"/>
            <a:ext cx="10442575" cy="4691062"/>
          </a:xfr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55856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bellenplatzhalter 8">
            <a:extLst>
              <a:ext uri="{FF2B5EF4-FFF2-40B4-BE49-F238E27FC236}">
                <a16:creationId xmlns:a16="http://schemas.microsoft.com/office/drawing/2014/main" id="{30CA90B5-4190-6EFE-9E5E-A7AE1B6654CB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75388" y="1341438"/>
            <a:ext cx="5041899" cy="499956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C4DA62-AC67-E2B0-6C2C-00DB7BE15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84188"/>
            <a:ext cx="10478558" cy="496887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C2FD90E-3E69-4051-54DC-C843C7771D9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4712" y="1341438"/>
            <a:ext cx="5005387" cy="4999568"/>
          </a:xfrm>
        </p:spPr>
        <p:txBody>
          <a:bodyPr/>
          <a:lstStyle>
            <a:lvl1pPr>
              <a:buClr>
                <a:schemeClr val="bg2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r>
              <a:rPr lang="de-DE" dirty="0" err="1"/>
              <a:t>Meta</a:t>
            </a:r>
            <a:r>
              <a:rPr lang="de-DE" dirty="0"/>
              <a:t> Office Reg.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 </a:t>
            </a:r>
          </a:p>
          <a:p>
            <a:r>
              <a:rPr lang="de-DE" dirty="0"/>
              <a:t>In besonderen Fällen kann die Hervorhebung farblich markiert werden. </a:t>
            </a:r>
          </a:p>
          <a:p>
            <a:r>
              <a:rPr lang="de-DE" dirty="0"/>
              <a:t>Farbe sollte jedoch gezielt und nur für einzelne Wörter oder kurze Wortgruppen eingesetzt werden.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0B16F264-E61B-AAE0-0E19-131F85BB6AA7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40067"/>
            <a:ext cx="11317287" cy="1058"/>
          </a:xfrm>
          <a:prstGeom prst="line">
            <a:avLst/>
          </a:prstGeom>
          <a:ln w="88900">
            <a:gradFill flip="none" rotWithShape="1">
              <a:gsLst>
                <a:gs pos="57000">
                  <a:schemeClr val="accent3"/>
                </a:gs>
                <a:gs pos="85000">
                  <a:srgbClr val="FAF0E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861E73-3C07-04F6-A206-147319D8A641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893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1-zeilig">
    <p:bg>
      <p:bgPr>
        <a:solidFill>
          <a:srgbClr val="009B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23E4190A-DB12-5A5A-7F25-48D1C59A6A6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74713" y="2211152"/>
            <a:ext cx="10442574" cy="497124"/>
          </a:xfrm>
        </p:spPr>
        <p:txBody>
          <a:bodyPr lIns="0" anchor="t" anchorCtr="0">
            <a:noAutofit/>
          </a:bodyPr>
          <a:lstStyle>
            <a:lvl1pPr marL="514350" indent="-514350" algn="l">
              <a:lnSpc>
                <a:spcPct val="100000"/>
              </a:lnSpc>
              <a:buFont typeface="+mj-lt"/>
              <a:buAutoNum type="arabicPeriod"/>
              <a:defRPr sz="3000">
                <a:solidFill>
                  <a:schemeClr val="bg1"/>
                </a:solidFill>
                <a:latin typeface="Meta Serif Offc" panose="02010504050101020102" pitchFamily="2" charset="0"/>
                <a:cs typeface="Meta Serif Offc" panose="02010504050101020102" pitchFamily="2" charset="0"/>
              </a:defRPr>
            </a:lvl1pPr>
          </a:lstStyle>
          <a:p>
            <a:r>
              <a:rPr lang="de-DE" dirty="0" err="1"/>
              <a:t>Kapiteltrenner</a:t>
            </a:r>
            <a:r>
              <a:rPr lang="de-DE" dirty="0"/>
              <a:t> </a:t>
            </a:r>
            <a:r>
              <a:rPr lang="de-DE" dirty="0" err="1"/>
              <a:t>Meta</a:t>
            </a:r>
            <a:r>
              <a:rPr lang="de-DE" dirty="0"/>
              <a:t> Serif Office Regular 30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D0A0A0E8-A674-E803-E68A-080BB019258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91336" y="3081411"/>
            <a:ext cx="9925952" cy="3247104"/>
          </a:xfrm>
        </p:spPr>
        <p:txBody>
          <a:bodyPr lIns="0">
            <a:noAutofit/>
          </a:bodyPr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Meta Offc" panose="020B0604030101020102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err="1"/>
              <a:t>Meta</a:t>
            </a:r>
            <a:r>
              <a:rPr lang="de-DE" dirty="0"/>
              <a:t> Office Regular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155782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C4DA62-AC67-E2B0-6C2C-00DB7BE15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84188"/>
            <a:ext cx="10478558" cy="496887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75720FC9-FE9A-6230-5DC8-8E91903687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4713" y="6136401"/>
            <a:ext cx="3616325" cy="208837"/>
          </a:xfrm>
        </p:spPr>
        <p:txBody>
          <a:bodyPr/>
          <a:lstStyle>
            <a:lvl1pPr>
              <a:lnSpc>
                <a:spcPct val="100000"/>
              </a:lnSpc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Quelle: </a:t>
            </a:r>
          </a:p>
        </p:txBody>
      </p:sp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D97BD429-A21D-50DE-3407-B58B2F7EB3B9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40067"/>
            <a:ext cx="11317287" cy="1058"/>
          </a:xfrm>
          <a:prstGeom prst="line">
            <a:avLst/>
          </a:prstGeom>
          <a:ln w="88900">
            <a:gradFill flip="none" rotWithShape="1">
              <a:gsLst>
                <a:gs pos="57000">
                  <a:schemeClr val="accent3"/>
                </a:gs>
                <a:gs pos="85000">
                  <a:srgbClr val="FAF0E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633239-DDA4-55E4-9E29-AA849E768A35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8" name="Tabellenplatzhalter 7">
            <a:extLst>
              <a:ext uri="{FF2B5EF4-FFF2-40B4-BE49-F238E27FC236}">
                <a16:creationId xmlns:a16="http://schemas.microsoft.com/office/drawing/2014/main" id="{84657264-3A70-6697-1616-07801AD3BFBD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74713" y="1341438"/>
            <a:ext cx="10442575" cy="4646612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44071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Visual KI Labo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FF86CC-ACA9-072B-BB3D-EDBCAE098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84188"/>
            <a:ext cx="10478558" cy="496887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8446AA5-5918-4008-ABD4-5D8F1169D1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605715" y="1900045"/>
            <a:ext cx="10432916" cy="371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651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MUV_Dach_Keyvisu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6B237C58-C4DE-4750-A111-2374405B02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0" y="1257300"/>
            <a:ext cx="12192000" cy="4343400"/>
          </a:xfrm>
          <a:prstGeom prst="rect">
            <a:avLst/>
          </a:prstGeom>
        </p:spPr>
      </p:pic>
      <p:sp>
        <p:nvSpPr>
          <p:cNvPr id="12" name="Titelplatzhalter 1">
            <a:extLst>
              <a:ext uri="{FF2B5EF4-FFF2-40B4-BE49-F238E27FC236}">
                <a16:creationId xmlns:a16="http://schemas.microsoft.com/office/drawing/2014/main" id="{D6C270B1-C0ED-4335-9ACF-F9D69135F4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4714" y="512762"/>
            <a:ext cx="10442574" cy="46937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Meta Serif Offc" panose="02010504050101020102" pitchFamily="2" charset="0"/>
                <a:cs typeface="Meta Serif Offc" panose="02010504050101020102" pitchFamily="2" charset="0"/>
              </a:defRPr>
            </a:lvl1pPr>
          </a:lstStyle>
          <a:p>
            <a:r>
              <a:rPr lang="de-DE" dirty="0"/>
              <a:t>Das 5-Punkte-Programm des BMUV</a:t>
            </a:r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D1DBC7FF-FEB9-4D97-B768-D75898E83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2576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_Visual Dachkommunika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FF86CC-ACA9-072B-BB3D-EDBCAE098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84188"/>
            <a:ext cx="10478558" cy="496887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74304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ext 1spaltig_mit Balke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874713" y="1040382"/>
            <a:ext cx="10088461" cy="744337"/>
          </a:xfrm>
          <a:solidFill>
            <a:schemeClr val="accent3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479A7B9-CB04-1884-FB27-8AC61B7DC0E2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Textplatzhalter 6">
            <a:extLst>
              <a:ext uri="{FF2B5EF4-FFF2-40B4-BE49-F238E27FC236}">
                <a16:creationId xmlns:a16="http://schemas.microsoft.com/office/drawing/2014/main" id="{7C2FD90E-3E69-4051-54DC-C843C7771D9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43276" y="1973178"/>
            <a:ext cx="9471259" cy="4367827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buClr>
                <a:schemeClr val="bg2"/>
              </a:buClr>
              <a:defRPr sz="2800"/>
            </a:lvl1pPr>
            <a:lvl2pPr>
              <a:lnSpc>
                <a:spcPts val="2600"/>
              </a:lnSpc>
              <a:buClr>
                <a:schemeClr val="accent3"/>
              </a:buClr>
              <a:defRPr sz="2000"/>
            </a:lvl2pPr>
            <a:lvl3pPr>
              <a:lnSpc>
                <a:spcPts val="2600"/>
              </a:lnSpc>
              <a:buClr>
                <a:schemeClr val="accent3"/>
              </a:buClr>
              <a:defRPr sz="2000"/>
            </a:lvl3pPr>
            <a:lvl4pPr>
              <a:lnSpc>
                <a:spcPts val="2600"/>
              </a:lnSpc>
              <a:buClr>
                <a:schemeClr val="accent3"/>
              </a:buClr>
              <a:defRPr sz="2000"/>
            </a:lvl4pPr>
            <a:lvl5pPr>
              <a:lnSpc>
                <a:spcPts val="2600"/>
              </a:lnSpc>
              <a:buClr>
                <a:schemeClr val="accent3"/>
              </a:buClr>
              <a:defRPr sz="2000"/>
            </a:lvl5pPr>
          </a:lstStyle>
          <a:p>
            <a:r>
              <a:rPr lang="de-DE" dirty="0"/>
              <a:t>BundesSans Office Reg.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 </a:t>
            </a:r>
          </a:p>
          <a:p>
            <a:r>
              <a:rPr lang="de-DE" dirty="0"/>
              <a:t>In besonderen Fällen kann die Hervorhebung farblich markiert werden. </a:t>
            </a:r>
          </a:p>
          <a:p>
            <a:r>
              <a:rPr lang="de-DE" dirty="0"/>
              <a:t>Farbe sollte jedoch gezielt und nur für einzelne Wörter oder kurze Wortgruppen eingesetzt werden.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7654881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_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4714" y="2219786"/>
            <a:ext cx="10442575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74713" y="3088511"/>
            <a:ext cx="10442576" cy="432000"/>
          </a:xfrm>
          <a:solidFill>
            <a:schemeClr val="accent3"/>
          </a:solidFill>
        </p:spPr>
        <p:txBody>
          <a:bodyPr lIns="72000" rIns="0" anchor="ctr">
            <a:noAutofit/>
          </a:bodyPr>
          <a:lstStyle>
            <a:lvl1pPr marL="0" indent="0" algn="l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34796" y="3644899"/>
            <a:ext cx="9007266" cy="320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450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_Ev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74714" y="2219786"/>
            <a:ext cx="10442575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74713" y="3088511"/>
            <a:ext cx="10442576" cy="432000"/>
          </a:xfrm>
          <a:solidFill>
            <a:schemeClr val="accent3"/>
          </a:solidFill>
        </p:spPr>
        <p:txBody>
          <a:bodyPr lIns="72000" rIns="0" anchor="ctr">
            <a:noAutofit/>
          </a:bodyPr>
          <a:lstStyle>
            <a:lvl1pPr marL="0" indent="0" algn="l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4" name="Textplatzhalter 5">
            <a:extLst>
              <a:ext uri="{FF2B5EF4-FFF2-40B4-BE49-F238E27FC236}">
                <a16:creationId xmlns:a16="http://schemas.microsoft.com/office/drawing/2014/main" id="{7115388B-B19B-E3F3-A277-A0CC18EF7B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4713" y="4800321"/>
            <a:ext cx="2341562" cy="32385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Einrichtung</a:t>
            </a:r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09446A61-00C3-7B85-C67C-AFDC02E8AF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4713" y="5301766"/>
            <a:ext cx="2341562" cy="32385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Vorname, Nachname</a:t>
            </a:r>
          </a:p>
        </p:txBody>
      </p:sp>
      <p:sp>
        <p:nvSpPr>
          <p:cNvPr id="9" name="Textplatzhalter 5">
            <a:extLst>
              <a:ext uri="{FF2B5EF4-FFF2-40B4-BE49-F238E27FC236}">
                <a16:creationId xmlns:a16="http://schemas.microsoft.com/office/drawing/2014/main" id="{FAAF5D90-D52B-3B9D-EB0F-1DE45BD3F2D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4713" y="5803211"/>
            <a:ext cx="2341562" cy="323850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ts val="2200"/>
              </a:lnSpc>
              <a:spcBef>
                <a:spcPts val="533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/>
            </a:lvl1pPr>
          </a:lstStyle>
          <a:p>
            <a:pPr marL="0" marR="0" lvl="0" indent="0" algn="l" defTabSz="914377" rtl="0" eaLnBrk="1" fontAlgn="auto" latinLnBrk="0" hangingPunct="1">
              <a:lnSpc>
                <a:spcPts val="2200"/>
              </a:lnSpc>
              <a:spcBef>
                <a:spcPts val="533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/>
              <a:t>Ort, Datum</a:t>
            </a: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5786" y="3894453"/>
            <a:ext cx="7729311" cy="275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409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1-zeilig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23E4190A-DB12-5A5A-7F25-48D1C59A6A6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74713" y="2211152"/>
            <a:ext cx="10442574" cy="497124"/>
          </a:xfrm>
        </p:spPr>
        <p:txBody>
          <a:bodyPr lIns="0" anchor="t" anchorCtr="0">
            <a:noAutofit/>
          </a:bodyPr>
          <a:lstStyle>
            <a:lvl1pPr marL="514350" indent="-514350" algn="l">
              <a:lnSpc>
                <a:spcPct val="100000"/>
              </a:lnSpc>
              <a:buFont typeface="+mj-lt"/>
              <a:buAutoNum type="arabicPeriod"/>
              <a:defRPr sz="3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dirty="0" err="1"/>
              <a:t>Kapiteltrenner</a:t>
            </a:r>
            <a:r>
              <a:rPr lang="de-DE" dirty="0"/>
              <a:t> Regular 30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D0A0A0E8-A674-E803-E68A-080BB019258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91336" y="3081411"/>
            <a:ext cx="9925952" cy="3247104"/>
          </a:xfrm>
        </p:spPr>
        <p:txBody>
          <a:bodyPr lIns="0">
            <a:noAutofit/>
          </a:bodyPr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err="1"/>
              <a:t>BundesSans</a:t>
            </a:r>
            <a:r>
              <a:rPr lang="de-DE" dirty="0"/>
              <a:t> Office Regular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666212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2-zeilig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A3B83958-5970-615C-9C3E-8DDCADDF9F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74713" y="2211151"/>
            <a:ext cx="10442574" cy="973373"/>
          </a:xfrm>
        </p:spPr>
        <p:txBody>
          <a:bodyPr lIns="0" anchor="t" anchorCtr="0">
            <a:noAutofit/>
          </a:bodyPr>
          <a:lstStyle>
            <a:lvl1pPr marL="514350" indent="-514350" algn="l">
              <a:lnSpc>
                <a:spcPct val="100000"/>
              </a:lnSpc>
              <a:buFont typeface="+mj-lt"/>
              <a:buAutoNum type="arabicPeriod"/>
              <a:defRPr sz="3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dirty="0" err="1"/>
              <a:t>Kapiteltrenner</a:t>
            </a:r>
            <a:r>
              <a:rPr lang="de-DE" dirty="0"/>
              <a:t> </a:t>
            </a:r>
            <a:r>
              <a:rPr lang="de-DE" dirty="0" err="1"/>
              <a:t>BundesSerif</a:t>
            </a:r>
            <a:r>
              <a:rPr lang="de-DE" dirty="0"/>
              <a:t> Office</a:t>
            </a:r>
            <a:br>
              <a:rPr lang="de-DE" dirty="0"/>
            </a:br>
            <a:r>
              <a:rPr lang="de-DE" dirty="0"/>
              <a:t>Regular 30 </a:t>
            </a:r>
            <a:r>
              <a:rPr lang="de-DE" dirty="0" err="1"/>
              <a:t>pt</a:t>
            </a:r>
            <a:r>
              <a:rPr lang="de-DE" dirty="0"/>
              <a:t>, ZAB 33 </a:t>
            </a:r>
            <a:r>
              <a:rPr lang="de-DE" dirty="0" err="1"/>
              <a:t>pt</a:t>
            </a:r>
            <a:r>
              <a:rPr lang="de-DE" dirty="0"/>
              <a:t>, zweizeilig</a:t>
            </a:r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469434F9-5723-BF22-D4EB-047BC647D3D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91336" y="3445764"/>
            <a:ext cx="9925951" cy="2800659"/>
          </a:xfrm>
        </p:spPr>
        <p:txBody>
          <a:bodyPr lIns="0">
            <a:noAutofit/>
          </a:bodyPr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err="1"/>
              <a:t>BundesSans</a:t>
            </a:r>
            <a:r>
              <a:rPr lang="de-DE" dirty="0"/>
              <a:t> Office Regular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90587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3-zeilig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CC6104A-B0F4-B58E-B185-18F7A25D77B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74712" y="2211151"/>
            <a:ext cx="10442575" cy="1480955"/>
          </a:xfrm>
        </p:spPr>
        <p:txBody>
          <a:bodyPr lIns="0" anchor="t" anchorCtr="0">
            <a:noAutofit/>
          </a:bodyPr>
          <a:lstStyle>
            <a:lvl1pPr marL="514350" indent="-514350" algn="l">
              <a:lnSpc>
                <a:spcPct val="100000"/>
              </a:lnSpc>
              <a:buFont typeface="+mj-lt"/>
              <a:buAutoNum type="arabicPeriod"/>
              <a:defRPr sz="3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dirty="0" err="1"/>
              <a:t>Kapiteltrenner</a:t>
            </a:r>
            <a:r>
              <a:rPr lang="de-DE" dirty="0"/>
              <a:t> </a:t>
            </a:r>
            <a:r>
              <a:rPr lang="de-DE" dirty="0" err="1"/>
              <a:t>BundesSerif</a:t>
            </a:r>
            <a:r>
              <a:rPr lang="de-DE" dirty="0"/>
              <a:t> Office</a:t>
            </a:r>
            <a:br>
              <a:rPr lang="de-DE" dirty="0"/>
            </a:br>
            <a:r>
              <a:rPr lang="de-DE" dirty="0"/>
              <a:t>Regular 30 </a:t>
            </a:r>
            <a:r>
              <a:rPr lang="de-DE" dirty="0" err="1"/>
              <a:t>pt</a:t>
            </a:r>
            <a:r>
              <a:rPr lang="de-DE" dirty="0"/>
              <a:t>, ZAB 33 </a:t>
            </a:r>
            <a:r>
              <a:rPr lang="de-DE" dirty="0" err="1"/>
              <a:t>pt</a:t>
            </a:r>
            <a:r>
              <a:rPr lang="de-DE" dirty="0"/>
              <a:t>,</a:t>
            </a:r>
            <a:br>
              <a:rPr lang="de-DE" dirty="0"/>
            </a:br>
            <a:r>
              <a:rPr lang="de-DE" dirty="0"/>
              <a:t>max. dreizeilig</a:t>
            </a:r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32CC2B44-4B96-0A6C-EAA1-2C90E027EAE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91336" y="3957716"/>
            <a:ext cx="9925951" cy="2293132"/>
          </a:xfrm>
        </p:spPr>
        <p:txBody>
          <a:bodyPr lIns="0">
            <a:noAutofit/>
          </a:bodyPr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err="1"/>
              <a:t>BundesSans</a:t>
            </a:r>
            <a:r>
              <a:rPr lang="de-DE" dirty="0"/>
              <a:t> Office Regular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51677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2-zeilig">
    <p:bg>
      <p:bgPr>
        <a:solidFill>
          <a:srgbClr val="009B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A3B83958-5970-615C-9C3E-8DDCADDF9F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74713" y="2211151"/>
            <a:ext cx="8520010" cy="973373"/>
          </a:xfrm>
        </p:spPr>
        <p:txBody>
          <a:bodyPr lIns="0" anchor="t" anchorCtr="0">
            <a:noAutofit/>
          </a:bodyPr>
          <a:lstStyle>
            <a:lvl1pPr marL="514350" indent="-514350" algn="l">
              <a:lnSpc>
                <a:spcPct val="100000"/>
              </a:lnSpc>
              <a:buFont typeface="+mj-lt"/>
              <a:buAutoNum type="arabicPeriod"/>
              <a:defRPr sz="3000">
                <a:solidFill>
                  <a:schemeClr val="bg1"/>
                </a:solidFill>
                <a:latin typeface="Meta Serif Offc" panose="02010504050101020102" pitchFamily="2" charset="0"/>
                <a:cs typeface="Meta Serif Offc" panose="02010504050101020102" pitchFamily="2" charset="0"/>
              </a:defRPr>
            </a:lvl1pPr>
          </a:lstStyle>
          <a:p>
            <a:r>
              <a:rPr lang="de-DE" dirty="0" err="1"/>
              <a:t>Kapiteltrenner</a:t>
            </a:r>
            <a:r>
              <a:rPr lang="de-DE" dirty="0"/>
              <a:t> </a:t>
            </a:r>
            <a:r>
              <a:rPr lang="de-DE" dirty="0" err="1"/>
              <a:t>Meta</a:t>
            </a:r>
            <a:r>
              <a:rPr lang="de-DE" dirty="0"/>
              <a:t> Serif Office Regular 30 </a:t>
            </a:r>
            <a:r>
              <a:rPr lang="de-DE" dirty="0" err="1"/>
              <a:t>pt</a:t>
            </a:r>
            <a:r>
              <a:rPr lang="de-DE" dirty="0"/>
              <a:t>, ZAB 33 </a:t>
            </a:r>
            <a:r>
              <a:rPr lang="de-DE" dirty="0" err="1"/>
              <a:t>pt</a:t>
            </a:r>
            <a:r>
              <a:rPr lang="de-DE" dirty="0"/>
              <a:t>, zweizeilig</a:t>
            </a:r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469434F9-5723-BF22-D4EB-047BC647D3D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91336" y="3445764"/>
            <a:ext cx="9925951" cy="2800659"/>
          </a:xfrm>
        </p:spPr>
        <p:txBody>
          <a:bodyPr lIns="0">
            <a:noAutofit/>
          </a:bodyPr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Meta Offc" panose="020B0604030101020102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err="1"/>
              <a:t>Meta</a:t>
            </a:r>
            <a:r>
              <a:rPr lang="de-DE" dirty="0"/>
              <a:t> Office Regular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92831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1spaltig_mit Bal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874713" y="1040382"/>
            <a:ext cx="10088461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479A7B9-CB04-1884-FB27-8AC61B7DC0E2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Textplatzhalter 6">
            <a:extLst>
              <a:ext uri="{FF2B5EF4-FFF2-40B4-BE49-F238E27FC236}">
                <a16:creationId xmlns:a16="http://schemas.microsoft.com/office/drawing/2014/main" id="{7C2FD90E-3E69-4051-54DC-C843C7771D9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52901" y="1973178"/>
            <a:ext cx="9461634" cy="4367827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buClr>
                <a:schemeClr val="bg2"/>
              </a:buClr>
              <a:defRPr sz="2800"/>
            </a:lvl1pPr>
            <a:lvl2pPr>
              <a:lnSpc>
                <a:spcPts val="2600"/>
              </a:lnSpc>
              <a:buClr>
                <a:schemeClr val="accent3"/>
              </a:buClr>
              <a:defRPr sz="2000"/>
            </a:lvl2pPr>
            <a:lvl3pPr>
              <a:lnSpc>
                <a:spcPts val="2600"/>
              </a:lnSpc>
              <a:buClr>
                <a:schemeClr val="accent3"/>
              </a:buClr>
              <a:defRPr sz="2000"/>
            </a:lvl3pPr>
            <a:lvl4pPr>
              <a:lnSpc>
                <a:spcPts val="2600"/>
              </a:lnSpc>
              <a:buClr>
                <a:schemeClr val="accent3"/>
              </a:buClr>
              <a:defRPr sz="2000"/>
            </a:lvl4pPr>
            <a:lvl5pPr>
              <a:lnSpc>
                <a:spcPts val="2600"/>
              </a:lnSpc>
              <a:buClr>
                <a:schemeClr val="accent3"/>
              </a:buClr>
              <a:defRPr sz="2000"/>
            </a:lvl5pPr>
          </a:lstStyle>
          <a:p>
            <a:r>
              <a:rPr lang="de-DE" dirty="0"/>
              <a:t>BundesSans Office Reg.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 </a:t>
            </a:r>
          </a:p>
          <a:p>
            <a:r>
              <a:rPr lang="de-DE" dirty="0"/>
              <a:t>In besonderen Fällen kann die Hervorhebung farblich markiert werden. </a:t>
            </a:r>
          </a:p>
          <a:p>
            <a:r>
              <a:rPr lang="de-DE" dirty="0"/>
              <a:t>Farbe sollte jedoch gezielt und nur für einzelne Wörter oder kurze Wortgruppen eingesetzt werden.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977149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1spaltig_mit Balke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874713" y="1040382"/>
            <a:ext cx="10088461" cy="744337"/>
          </a:xfrm>
          <a:solidFill>
            <a:schemeClr val="accent3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479A7B9-CB04-1884-FB27-8AC61B7DC0E2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Textplatzhalter 6">
            <a:extLst>
              <a:ext uri="{FF2B5EF4-FFF2-40B4-BE49-F238E27FC236}">
                <a16:creationId xmlns:a16="http://schemas.microsoft.com/office/drawing/2014/main" id="{7C2FD90E-3E69-4051-54DC-C843C7771D9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43276" y="1973178"/>
            <a:ext cx="9471259" cy="4367827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buClr>
                <a:schemeClr val="bg2"/>
              </a:buClr>
              <a:defRPr sz="2800"/>
            </a:lvl1pPr>
            <a:lvl2pPr>
              <a:lnSpc>
                <a:spcPts val="2600"/>
              </a:lnSpc>
              <a:buClr>
                <a:schemeClr val="accent3"/>
              </a:buClr>
              <a:defRPr sz="2000"/>
            </a:lvl2pPr>
            <a:lvl3pPr>
              <a:lnSpc>
                <a:spcPts val="2600"/>
              </a:lnSpc>
              <a:buClr>
                <a:schemeClr val="accent3"/>
              </a:buClr>
              <a:defRPr sz="2000"/>
            </a:lvl3pPr>
            <a:lvl4pPr>
              <a:lnSpc>
                <a:spcPts val="2600"/>
              </a:lnSpc>
              <a:buClr>
                <a:schemeClr val="accent3"/>
              </a:buClr>
              <a:defRPr sz="2000"/>
            </a:lvl4pPr>
            <a:lvl5pPr>
              <a:lnSpc>
                <a:spcPts val="2600"/>
              </a:lnSpc>
              <a:buClr>
                <a:schemeClr val="accent3"/>
              </a:buClr>
              <a:defRPr sz="2000"/>
            </a:lvl5pPr>
          </a:lstStyle>
          <a:p>
            <a:r>
              <a:rPr lang="de-DE" dirty="0"/>
              <a:t>BundesSans Office Reg.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 </a:t>
            </a:r>
          </a:p>
          <a:p>
            <a:r>
              <a:rPr lang="de-DE" dirty="0"/>
              <a:t>In besonderen Fällen kann die Hervorhebung farblich markiert werden. </a:t>
            </a:r>
          </a:p>
          <a:p>
            <a:r>
              <a:rPr lang="de-DE" dirty="0"/>
              <a:t>Farbe sollte jedoch gezielt und nur für einzelne Wörter oder kurze Wortgruppen eingesetzt werden.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0611937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74713" y="2205038"/>
            <a:ext cx="9696574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dirty="0"/>
              <a:t>Kontaktieren Sie uns</a:t>
            </a:r>
          </a:p>
        </p:txBody>
      </p:sp>
      <p:sp>
        <p:nvSpPr>
          <p:cNvPr id="5" name="Textplatzhalter 5">
            <a:extLst>
              <a:ext uri="{FF2B5EF4-FFF2-40B4-BE49-F238E27FC236}">
                <a16:creationId xmlns:a16="http://schemas.microsoft.com/office/drawing/2014/main" id="{D85EA688-650F-9AF2-F4A5-A20FEA7D237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4713" y="4269379"/>
            <a:ext cx="2341562" cy="32385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Vorname, Nachname</a:t>
            </a:r>
          </a:p>
        </p:txBody>
      </p:sp>
      <p:sp>
        <p:nvSpPr>
          <p:cNvPr id="9" name="Textplatzhalter 5">
            <a:extLst>
              <a:ext uri="{FF2B5EF4-FFF2-40B4-BE49-F238E27FC236}">
                <a16:creationId xmlns:a16="http://schemas.microsoft.com/office/drawing/2014/main" id="{033ACD2B-E756-F0FB-D964-821B9A8D53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4713" y="4775740"/>
            <a:ext cx="2341562" cy="32385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Ort</a:t>
            </a:r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4A314CBA-010D-9D3E-EE01-EB99B7F3D63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4713" y="5282101"/>
            <a:ext cx="2341562" cy="32385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Mailadresse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1404A5-2558-4EBE-0410-2CE8B61376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4713" y="5788463"/>
            <a:ext cx="2341562" cy="32385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Website-URL</a:t>
            </a:r>
          </a:p>
        </p:txBody>
      </p:sp>
      <p:sp>
        <p:nvSpPr>
          <p:cNvPr id="12" name="Textplatzhalter 5">
            <a:extLst>
              <a:ext uri="{FF2B5EF4-FFF2-40B4-BE49-F238E27FC236}">
                <a16:creationId xmlns:a16="http://schemas.microsoft.com/office/drawing/2014/main" id="{7FE4DE30-4CA0-7D4A-ADFD-9F52B74EF5B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74713" y="3759599"/>
            <a:ext cx="2341562" cy="32385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Einrichtung</a:t>
            </a:r>
          </a:p>
        </p:txBody>
      </p:sp>
      <p:sp>
        <p:nvSpPr>
          <p:cNvPr id="14" name="Untertitel 2"/>
          <p:cNvSpPr>
            <a:spLocks noGrp="1"/>
          </p:cNvSpPr>
          <p:nvPr>
            <p:ph type="subTitle" idx="1"/>
          </p:nvPr>
        </p:nvSpPr>
        <p:spPr>
          <a:xfrm>
            <a:off x="874713" y="3088511"/>
            <a:ext cx="9696574" cy="432000"/>
          </a:xfrm>
          <a:solidFill>
            <a:schemeClr val="accent3"/>
          </a:solidFill>
        </p:spPr>
        <p:txBody>
          <a:bodyPr lIns="72000" rIns="0" anchor="ctr">
            <a:noAutofit/>
          </a:bodyPr>
          <a:lstStyle>
            <a:lvl1pPr marL="0" indent="0" algn="l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0336" y="3835159"/>
            <a:ext cx="7096991" cy="252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6210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wischentitel Ev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874714" y="2205038"/>
            <a:ext cx="9696574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479A7B9-CB04-1884-FB27-8AC61B7DC0E2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8" name="Untertitel 2"/>
          <p:cNvSpPr>
            <a:spLocks noGrp="1"/>
          </p:cNvSpPr>
          <p:nvPr>
            <p:ph type="subTitle" idx="10"/>
          </p:nvPr>
        </p:nvSpPr>
        <p:spPr>
          <a:xfrm>
            <a:off x="874713" y="3088511"/>
            <a:ext cx="9696574" cy="432000"/>
          </a:xfrm>
          <a:prstGeom prst="rect">
            <a:avLst/>
          </a:prstGeom>
          <a:solidFill>
            <a:schemeClr val="accent3"/>
          </a:solidFill>
        </p:spPr>
        <p:txBody>
          <a:bodyPr lIns="72000" rIns="0" anchor="ctr">
            <a:noAutofit/>
          </a:bodyPr>
          <a:lstStyle>
            <a:lvl1pPr marL="0" indent="0" algn="l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0336" y="3835159"/>
            <a:ext cx="7096991" cy="252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1866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dner Ev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874713" y="2205037"/>
            <a:ext cx="9696574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dirty="0"/>
              <a:t>Hier Name einfügen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479A7B9-CB04-1884-FB27-8AC61B7DC0E2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8" name="Untertitel 2"/>
          <p:cNvSpPr>
            <a:spLocks noGrp="1"/>
          </p:cNvSpPr>
          <p:nvPr>
            <p:ph type="subTitle" idx="10"/>
          </p:nvPr>
        </p:nvSpPr>
        <p:spPr>
          <a:xfrm>
            <a:off x="874713" y="3088511"/>
            <a:ext cx="9696574" cy="432000"/>
          </a:xfrm>
          <a:prstGeom prst="rect">
            <a:avLst/>
          </a:prstGeom>
          <a:solidFill>
            <a:schemeClr val="accent3"/>
          </a:solidFill>
        </p:spPr>
        <p:txBody>
          <a:bodyPr lIns="72000" rIns="0" anchor="ctr">
            <a:noAutofit/>
          </a:bodyPr>
          <a:lstStyle>
            <a:lvl1pPr marL="0" indent="0" algn="l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96523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vollflächig_mit Balk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6" name="Titel 1"/>
          <p:cNvSpPr>
            <a:spLocks noGrp="1"/>
          </p:cNvSpPr>
          <p:nvPr>
            <p:ph type="ctrTitle" hasCustomPrompt="1"/>
          </p:nvPr>
        </p:nvSpPr>
        <p:spPr>
          <a:xfrm>
            <a:off x="874713" y="4804852"/>
            <a:ext cx="9696574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dirty="0"/>
              <a:t>Hier Text einfügen</a:t>
            </a:r>
          </a:p>
        </p:txBody>
      </p:sp>
      <p:sp>
        <p:nvSpPr>
          <p:cNvPr id="4" name="Untertitel 2"/>
          <p:cNvSpPr>
            <a:spLocks noGrp="1"/>
          </p:cNvSpPr>
          <p:nvPr>
            <p:ph type="subTitle" idx="11"/>
          </p:nvPr>
        </p:nvSpPr>
        <p:spPr>
          <a:xfrm>
            <a:off x="874713" y="5694986"/>
            <a:ext cx="9696574" cy="432000"/>
          </a:xfrm>
          <a:prstGeom prst="rect">
            <a:avLst/>
          </a:prstGeom>
          <a:solidFill>
            <a:schemeClr val="accent3"/>
          </a:solidFill>
        </p:spPr>
        <p:txBody>
          <a:bodyPr lIns="72000" rIns="0" anchor="ctr">
            <a:noAutofit/>
          </a:bodyPr>
          <a:lstStyle>
            <a:lvl1pPr marL="0" indent="0" algn="l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5" name="Textplatzhalter 10">
            <a:extLst>
              <a:ext uri="{FF2B5EF4-FFF2-40B4-BE49-F238E27FC236}">
                <a16:creationId xmlns:a16="http://schemas.microsoft.com/office/drawing/2014/main" id="{B3AC76E5-2B9B-D49C-44DD-C9415E2D07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72938" y="6388074"/>
            <a:ext cx="3616325" cy="208837"/>
          </a:xfrm>
        </p:spPr>
        <p:txBody>
          <a:bodyPr/>
          <a:lstStyle>
            <a:lvl1pPr algn="r">
              <a:lnSpc>
                <a:spcPct val="100000"/>
              </a:lnSpc>
              <a:defRPr sz="1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dirty="0"/>
              <a:t>Quelle: </a:t>
            </a:r>
          </a:p>
        </p:txBody>
      </p:sp>
    </p:spTree>
    <p:extLst>
      <p:ext uri="{BB962C8B-B14F-4D97-AF65-F5344CB8AC3E}">
        <p14:creationId xmlns:p14="http://schemas.microsoft.com/office/powerpoint/2010/main" val="753240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vollflächi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Textplatzhalter 10">
            <a:extLst>
              <a:ext uri="{FF2B5EF4-FFF2-40B4-BE49-F238E27FC236}">
                <a16:creationId xmlns:a16="http://schemas.microsoft.com/office/drawing/2014/main" id="{B3AC76E5-2B9B-D49C-44DD-C9415E2D07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72938" y="6388074"/>
            <a:ext cx="3616325" cy="208837"/>
          </a:xfrm>
        </p:spPr>
        <p:txBody>
          <a:bodyPr/>
          <a:lstStyle>
            <a:lvl1pPr algn="r">
              <a:lnSpc>
                <a:spcPct val="100000"/>
              </a:lnSpc>
              <a:defRPr sz="1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dirty="0"/>
              <a:t>Quelle: </a:t>
            </a:r>
          </a:p>
        </p:txBody>
      </p:sp>
    </p:spTree>
    <p:extLst>
      <p:ext uri="{BB962C8B-B14F-4D97-AF65-F5344CB8AC3E}">
        <p14:creationId xmlns:p14="http://schemas.microsoft.com/office/powerpoint/2010/main" val="3100643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hrere Bil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764" y="481263"/>
            <a:ext cx="5447900" cy="2800952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Textplatzhalter 10">
            <a:extLst>
              <a:ext uri="{FF2B5EF4-FFF2-40B4-BE49-F238E27FC236}">
                <a16:creationId xmlns:a16="http://schemas.microsoft.com/office/drawing/2014/main" id="{B3AC76E5-2B9B-D49C-44DD-C9415E2D07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92188" y="6388074"/>
            <a:ext cx="3616325" cy="208837"/>
          </a:xfrm>
        </p:spPr>
        <p:txBody>
          <a:bodyPr/>
          <a:lstStyle>
            <a:lvl1pPr algn="r">
              <a:lnSpc>
                <a:spcPct val="100000"/>
              </a:lnSpc>
              <a:defRPr sz="1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4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97063" y="481263"/>
            <a:ext cx="5343629" cy="2800952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6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97063" y="3530869"/>
            <a:ext cx="5343629" cy="3066042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7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19763" y="3530868"/>
            <a:ext cx="5447900" cy="3066043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856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hrere Bilder_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763" y="481263"/>
            <a:ext cx="7988969" cy="2800952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Textplatzhalter 10">
            <a:extLst>
              <a:ext uri="{FF2B5EF4-FFF2-40B4-BE49-F238E27FC236}">
                <a16:creationId xmlns:a16="http://schemas.microsoft.com/office/drawing/2014/main" id="{B3AC76E5-2B9B-D49C-44DD-C9415E2D07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92188" y="6388074"/>
            <a:ext cx="3616325" cy="208837"/>
          </a:xfrm>
        </p:spPr>
        <p:txBody>
          <a:bodyPr/>
          <a:lstStyle>
            <a:lvl1pPr algn="r">
              <a:lnSpc>
                <a:spcPct val="100000"/>
              </a:lnSpc>
              <a:defRPr sz="1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4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758990" y="481263"/>
            <a:ext cx="2781702" cy="2800952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6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97063" y="3530869"/>
            <a:ext cx="5343629" cy="3066042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7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19763" y="3530868"/>
            <a:ext cx="5447900" cy="3066043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9747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Bild vollflächi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10">
            <a:extLst>
              <a:ext uri="{FF2B5EF4-FFF2-40B4-BE49-F238E27FC236}">
                <a16:creationId xmlns:a16="http://schemas.microsoft.com/office/drawing/2014/main" id="{B3AC76E5-2B9B-D49C-44DD-C9415E2D07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92188" y="6388074"/>
            <a:ext cx="3616325" cy="208837"/>
          </a:xfrm>
        </p:spPr>
        <p:txBody>
          <a:bodyPr/>
          <a:lstStyle>
            <a:lvl1pPr algn="r">
              <a:lnSpc>
                <a:spcPct val="100000"/>
              </a:lnSpc>
              <a:defRPr sz="1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4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853188" y="519764"/>
            <a:ext cx="4855325" cy="5698156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id="{7C2FD90E-3E69-4051-54DC-C843C7771D9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43276" y="519764"/>
            <a:ext cx="5678905" cy="5821241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buClr>
                <a:schemeClr val="bg2"/>
              </a:buClr>
              <a:defRPr sz="2800"/>
            </a:lvl1pPr>
            <a:lvl2pPr>
              <a:lnSpc>
                <a:spcPts val="2600"/>
              </a:lnSpc>
              <a:buClr>
                <a:schemeClr val="accent3"/>
              </a:buClr>
              <a:defRPr sz="2000"/>
            </a:lvl2pPr>
            <a:lvl3pPr>
              <a:lnSpc>
                <a:spcPts val="2600"/>
              </a:lnSpc>
              <a:buClr>
                <a:schemeClr val="accent3"/>
              </a:buClr>
              <a:defRPr sz="2000"/>
            </a:lvl3pPr>
            <a:lvl4pPr>
              <a:lnSpc>
                <a:spcPts val="2600"/>
              </a:lnSpc>
              <a:buClr>
                <a:schemeClr val="accent3"/>
              </a:buClr>
              <a:defRPr sz="2000"/>
            </a:lvl4pPr>
            <a:lvl5pPr>
              <a:lnSpc>
                <a:spcPts val="2600"/>
              </a:lnSpc>
              <a:buClr>
                <a:schemeClr val="accent3"/>
              </a:buClr>
              <a:defRPr sz="2000"/>
            </a:lvl5pPr>
          </a:lstStyle>
          <a:p>
            <a:r>
              <a:rPr lang="de-DE" dirty="0"/>
              <a:t>BundesSans Office Reg.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 </a:t>
            </a:r>
          </a:p>
          <a:p>
            <a:r>
              <a:rPr lang="de-DE" dirty="0"/>
              <a:t>In besonderen Fällen kann die Hervorhebung farblich markiert werden. </a:t>
            </a:r>
          </a:p>
          <a:p>
            <a:r>
              <a:rPr lang="de-DE" dirty="0"/>
              <a:t>Farbe sollte jedoch gezielt und nur für einzelne Wörter oder kurze Wortgruppen eingesetzt werden.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8372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3-zeilig">
    <p:bg>
      <p:bgPr>
        <a:solidFill>
          <a:srgbClr val="009B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CC6104A-B0F4-B58E-B185-18F7A25D77B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74712" y="2211151"/>
            <a:ext cx="10442575" cy="1480955"/>
          </a:xfrm>
        </p:spPr>
        <p:txBody>
          <a:bodyPr lIns="0" anchor="t" anchorCtr="0">
            <a:noAutofit/>
          </a:bodyPr>
          <a:lstStyle>
            <a:lvl1pPr marL="514350" indent="-514350" algn="l">
              <a:lnSpc>
                <a:spcPct val="100000"/>
              </a:lnSpc>
              <a:buFont typeface="+mj-lt"/>
              <a:buAutoNum type="arabicPeriod"/>
              <a:defRPr sz="3000">
                <a:solidFill>
                  <a:schemeClr val="bg1"/>
                </a:solidFill>
                <a:latin typeface="Meta Serif Offc" panose="02010504050101020102" pitchFamily="2" charset="0"/>
                <a:cs typeface="Meta Serif Offc" panose="02010504050101020102" pitchFamily="2" charset="0"/>
              </a:defRPr>
            </a:lvl1pPr>
          </a:lstStyle>
          <a:p>
            <a:r>
              <a:rPr lang="de-DE" dirty="0" err="1"/>
              <a:t>Kapiteltrenner</a:t>
            </a:r>
            <a:r>
              <a:rPr lang="de-DE" dirty="0"/>
              <a:t> </a:t>
            </a:r>
            <a:r>
              <a:rPr lang="de-DE" dirty="0" err="1"/>
              <a:t>Meta</a:t>
            </a:r>
            <a:r>
              <a:rPr lang="de-DE" dirty="0"/>
              <a:t> Serif Office</a:t>
            </a:r>
            <a:br>
              <a:rPr lang="de-DE" dirty="0"/>
            </a:br>
            <a:r>
              <a:rPr lang="de-DE" dirty="0"/>
              <a:t>Regular 30 </a:t>
            </a:r>
            <a:r>
              <a:rPr lang="de-DE" dirty="0" err="1"/>
              <a:t>pt</a:t>
            </a:r>
            <a:r>
              <a:rPr lang="de-DE" dirty="0"/>
              <a:t>, ZAB 33 </a:t>
            </a:r>
            <a:r>
              <a:rPr lang="de-DE" dirty="0" err="1"/>
              <a:t>pt</a:t>
            </a:r>
            <a:r>
              <a:rPr lang="de-DE" dirty="0"/>
              <a:t>,</a:t>
            </a:r>
            <a:br>
              <a:rPr lang="de-DE" dirty="0"/>
            </a:br>
            <a:r>
              <a:rPr lang="de-DE" dirty="0"/>
              <a:t>max. dreizeilig</a:t>
            </a:r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32CC2B44-4B96-0A6C-EAA1-2C90E027EAE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91336" y="3957716"/>
            <a:ext cx="9925951" cy="2293132"/>
          </a:xfrm>
        </p:spPr>
        <p:txBody>
          <a:bodyPr lIns="0">
            <a:noAutofit/>
          </a:bodyPr>
          <a:lstStyle>
            <a:lvl1pPr marL="0" indent="0" algn="l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Meta Offc" panose="020B0604030101020102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err="1"/>
              <a:t>Meta</a:t>
            </a:r>
            <a:r>
              <a:rPr lang="de-DE" dirty="0"/>
              <a:t> Office Regular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21420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Bild vollflächi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10">
            <a:extLst>
              <a:ext uri="{FF2B5EF4-FFF2-40B4-BE49-F238E27FC236}">
                <a16:creationId xmlns:a16="http://schemas.microsoft.com/office/drawing/2014/main" id="{B3AC76E5-2B9B-D49C-44DD-C9415E2D07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92188" y="6388074"/>
            <a:ext cx="3616325" cy="208837"/>
          </a:xfrm>
        </p:spPr>
        <p:txBody>
          <a:bodyPr/>
          <a:lstStyle>
            <a:lvl1pPr algn="r">
              <a:lnSpc>
                <a:spcPct val="100000"/>
              </a:lnSpc>
              <a:defRPr sz="1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4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853188" y="519764"/>
            <a:ext cx="4855325" cy="2685449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id="{7C2FD90E-3E69-4051-54DC-C843C7771D9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43276" y="519764"/>
            <a:ext cx="5678905" cy="5821241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buClr>
                <a:schemeClr val="bg2"/>
              </a:buClr>
              <a:defRPr sz="2800"/>
            </a:lvl1pPr>
            <a:lvl2pPr>
              <a:lnSpc>
                <a:spcPts val="2600"/>
              </a:lnSpc>
              <a:buClr>
                <a:schemeClr val="accent3"/>
              </a:buClr>
              <a:defRPr sz="2000"/>
            </a:lvl2pPr>
            <a:lvl3pPr>
              <a:lnSpc>
                <a:spcPts val="2600"/>
              </a:lnSpc>
              <a:buClr>
                <a:schemeClr val="accent3"/>
              </a:buClr>
              <a:defRPr sz="2000"/>
            </a:lvl3pPr>
            <a:lvl4pPr>
              <a:lnSpc>
                <a:spcPts val="2600"/>
              </a:lnSpc>
              <a:buClr>
                <a:schemeClr val="accent3"/>
              </a:buClr>
              <a:defRPr sz="2000"/>
            </a:lvl4pPr>
            <a:lvl5pPr>
              <a:lnSpc>
                <a:spcPts val="2600"/>
              </a:lnSpc>
              <a:buClr>
                <a:schemeClr val="accent3"/>
              </a:buClr>
              <a:defRPr sz="2000"/>
            </a:lvl5pPr>
          </a:lstStyle>
          <a:p>
            <a:r>
              <a:rPr lang="de-DE" dirty="0"/>
              <a:t>BundesSans Office Reg.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 </a:t>
            </a:r>
          </a:p>
          <a:p>
            <a:r>
              <a:rPr lang="de-DE" dirty="0"/>
              <a:t>In besonderen Fällen kann die Hervorhebung farblich markiert werden. </a:t>
            </a:r>
          </a:p>
          <a:p>
            <a:r>
              <a:rPr lang="de-DE" dirty="0"/>
              <a:t>Farbe sollte jedoch gezielt und nur für einzelne Wörter oder kurze Wortgruppen eingesetzt werden.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Bildplatzhalter 7">
            <a:extLst>
              <a:ext uri="{FF2B5EF4-FFF2-40B4-BE49-F238E27FC236}">
                <a16:creationId xmlns:a16="http://schemas.microsoft.com/office/drawing/2014/main" id="{5DD2523F-5939-375D-CCF0-4253CF2924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853187" y="3430384"/>
            <a:ext cx="4855325" cy="2685449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7440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nke 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74713" y="2205038"/>
            <a:ext cx="9696574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dirty="0"/>
              <a:t>Danke für Ihre Aufmerksamkeit </a:t>
            </a:r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969" y="3104987"/>
            <a:ext cx="9542318" cy="340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7114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3AD60FF3-299A-13EA-1B02-767F81987BD3}"/>
              </a:ext>
            </a:extLst>
          </p:cNvPr>
          <p:cNvPicPr>
            <a:picLocks noChangeAspect="1"/>
          </p:cNvPicPr>
          <p:nvPr userDrawn="1"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238" y="2343809"/>
            <a:ext cx="5811881" cy="2182079"/>
          </a:xfrm>
          <a:prstGeom prst="rect">
            <a:avLst/>
          </a:prstGeom>
        </p:spPr>
      </p:pic>
      <p:sp>
        <p:nvSpPr>
          <p:cNvPr id="4" name="Textplatzhalter 5">
            <a:extLst>
              <a:ext uri="{FF2B5EF4-FFF2-40B4-BE49-F238E27FC236}">
                <a16:creationId xmlns:a16="http://schemas.microsoft.com/office/drawing/2014/main" id="{7FE4DE30-4CA0-7D4A-ADFD-9F52B74EF5B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7449" y="2019959"/>
            <a:ext cx="2341562" cy="32385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Eine Initiative des</a:t>
            </a:r>
          </a:p>
        </p:txBody>
      </p:sp>
      <p:sp>
        <p:nvSpPr>
          <p:cNvPr id="5" name="Textplatzhalter 5">
            <a:extLst>
              <a:ext uri="{FF2B5EF4-FFF2-40B4-BE49-F238E27FC236}">
                <a16:creationId xmlns:a16="http://schemas.microsoft.com/office/drawing/2014/main" id="{7FE4DE30-4CA0-7D4A-ADFD-9F52B74EF5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38305" y="2019959"/>
            <a:ext cx="2341562" cy="32385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Umgesetzt durch das</a:t>
            </a:r>
          </a:p>
        </p:txBody>
      </p:sp>
      <p:pic>
        <p:nvPicPr>
          <p:cNvPr id="1026" name="Picture 2" descr="Umweltbundesamt | Für Mensch und Umwelt"/>
          <p:cNvPicPr>
            <a:picLocks noChangeAspect="1" noChangeArrowheads="1"/>
          </p:cNvPicPr>
          <p:nvPr userDrawn="1"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8306" y="2782812"/>
            <a:ext cx="1905694" cy="95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394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ext 2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D1B8136-1CA1-53D9-0A2A-0D4DEDF00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74713" y="1341438"/>
            <a:ext cx="10442573" cy="4997904"/>
          </a:xfrm>
        </p:spPr>
        <p:txBody>
          <a:bodyPr numCol="2"/>
          <a:lstStyle>
            <a:lvl1pPr>
              <a:buClr>
                <a:schemeClr val="bg2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buSzPct val="100000"/>
              <a:defRPr/>
            </a:lvl4pPr>
            <a:lvl5pPr>
              <a:buClr>
                <a:schemeClr val="accent3"/>
              </a:buClr>
              <a:buSzPct val="100000"/>
              <a:defRPr/>
            </a:lvl5pPr>
          </a:lstStyle>
          <a:p>
            <a:r>
              <a:rPr lang="de-DE" dirty="0"/>
              <a:t>Gliederungsebenen, Punkt Eins</a:t>
            </a:r>
          </a:p>
          <a:p>
            <a:r>
              <a:rPr lang="de-DE" dirty="0"/>
              <a:t>Punkt Zwei</a:t>
            </a:r>
          </a:p>
          <a:p>
            <a:pPr lvl="1"/>
            <a:r>
              <a:rPr lang="de-DE" dirty="0"/>
              <a:t>Punkt Zwei . A</a:t>
            </a:r>
          </a:p>
          <a:p>
            <a:pPr lvl="1"/>
            <a:r>
              <a:rPr lang="de-DE" dirty="0"/>
              <a:t>Punkt Zwei . B</a:t>
            </a:r>
          </a:p>
          <a:p>
            <a:pPr lvl="2"/>
            <a:r>
              <a:rPr lang="de-DE" dirty="0"/>
              <a:t>Unterpunkt Zwei . B . i</a:t>
            </a:r>
          </a:p>
          <a:p>
            <a:pPr lvl="2"/>
            <a:r>
              <a:rPr lang="de-DE" dirty="0"/>
              <a:t>Unterpunkt Zwei . B . ii</a:t>
            </a:r>
          </a:p>
          <a:p>
            <a:r>
              <a:rPr lang="de-DE" dirty="0"/>
              <a:t>Punkt Drei</a:t>
            </a:r>
          </a:p>
          <a:p>
            <a:pPr lvl="3"/>
            <a:r>
              <a:rPr lang="de-DE" dirty="0"/>
              <a:t>Ebene Nummer Vier</a:t>
            </a:r>
          </a:p>
          <a:p>
            <a:pPr lvl="4"/>
            <a:r>
              <a:rPr lang="de-DE" dirty="0"/>
              <a:t>Letzte Textebene in PowerPoint: Ebene Fünf </a:t>
            </a:r>
            <a:endParaRPr lang="en-US" dirty="0"/>
          </a:p>
          <a:p>
            <a:r>
              <a:rPr lang="de-DE" dirty="0"/>
              <a:t>Gliederungsebenen, Punkt Eins</a:t>
            </a:r>
          </a:p>
          <a:p>
            <a:r>
              <a:rPr lang="de-DE" dirty="0"/>
              <a:t>Punkt Zwei</a:t>
            </a:r>
          </a:p>
          <a:p>
            <a:pPr lvl="1"/>
            <a:r>
              <a:rPr lang="de-DE" dirty="0"/>
              <a:t>Punkt Zwei . A</a:t>
            </a:r>
          </a:p>
          <a:p>
            <a:pPr lvl="1"/>
            <a:r>
              <a:rPr lang="de-DE" dirty="0"/>
              <a:t>Punkt Zwei . B</a:t>
            </a:r>
          </a:p>
          <a:p>
            <a:pPr lvl="2"/>
            <a:r>
              <a:rPr lang="de-DE" dirty="0"/>
              <a:t>Unterpunkt Zwei . B . i</a:t>
            </a:r>
          </a:p>
          <a:p>
            <a:pPr lvl="2"/>
            <a:r>
              <a:rPr lang="de-DE" dirty="0"/>
              <a:t>Unterpunkt Zwei . B . ii</a:t>
            </a:r>
          </a:p>
          <a:p>
            <a:r>
              <a:rPr lang="de-DE" dirty="0"/>
              <a:t>Punkt Drei</a:t>
            </a:r>
          </a:p>
          <a:p>
            <a:pPr lvl="3"/>
            <a:r>
              <a:rPr lang="de-DE" dirty="0"/>
              <a:t>Ebene Nummer Vier</a:t>
            </a:r>
          </a:p>
          <a:p>
            <a:pPr lvl="4"/>
            <a:r>
              <a:rPr lang="de-DE" dirty="0"/>
              <a:t>Letzte Textebene in PowerPoint: Ebene Fünf </a:t>
            </a:r>
            <a:endParaRPr lang="en-US" dirty="0"/>
          </a:p>
          <a:p>
            <a:r>
              <a:rPr lang="de-DE" dirty="0"/>
              <a:t>Gliederungsebenen, Punkt Eins</a:t>
            </a:r>
          </a:p>
          <a:p>
            <a:r>
              <a:rPr lang="de-DE" dirty="0"/>
              <a:t>Punkt Zwei</a:t>
            </a:r>
          </a:p>
          <a:p>
            <a:pPr lvl="1"/>
            <a:r>
              <a:rPr lang="de-DE" dirty="0"/>
              <a:t>Punkt Zwei . A</a:t>
            </a:r>
          </a:p>
          <a:p>
            <a:pPr lvl="1"/>
            <a:r>
              <a:rPr lang="de-DE" dirty="0"/>
              <a:t>Punkt Zwei . B</a:t>
            </a:r>
          </a:p>
          <a:p>
            <a:pPr lvl="2"/>
            <a:r>
              <a:rPr lang="de-DE" dirty="0"/>
              <a:t>Unterpunkt Zwei . B . i</a:t>
            </a:r>
          </a:p>
          <a:p>
            <a:pPr lvl="2"/>
            <a:r>
              <a:rPr lang="de-DE" dirty="0"/>
              <a:t>Unterpunkt Zwei . B . ii</a:t>
            </a:r>
          </a:p>
          <a:p>
            <a:r>
              <a:rPr lang="de-DE" dirty="0"/>
              <a:t>Punkt Drei</a:t>
            </a:r>
          </a:p>
          <a:p>
            <a:pPr lvl="3"/>
            <a:r>
              <a:rPr lang="de-DE" dirty="0"/>
              <a:t>Ebene Nummer Vier</a:t>
            </a:r>
          </a:p>
          <a:p>
            <a:pPr lvl="4"/>
            <a:r>
              <a:rPr lang="de-DE" dirty="0"/>
              <a:t>Letzte Textebene in PowerPoint: Ebene Fünf </a:t>
            </a:r>
            <a:endParaRPr lang="en-US" dirty="0"/>
          </a:p>
          <a:p>
            <a:endParaRPr lang="en-US" dirty="0"/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5F4DA9C3-D792-D9C7-7757-06100DB373F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40067"/>
            <a:ext cx="11317287" cy="1058"/>
          </a:xfrm>
          <a:prstGeom prst="line">
            <a:avLst/>
          </a:prstGeom>
          <a:ln w="88900">
            <a:gradFill flip="none" rotWithShape="1">
              <a:gsLst>
                <a:gs pos="57000">
                  <a:schemeClr val="accent3"/>
                </a:gs>
                <a:gs pos="85000">
                  <a:srgbClr val="FAF0E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479A7B9-CB04-1884-FB27-8AC61B7DC0E2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CF59440C-3902-80C3-E2D3-72C837395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484188"/>
            <a:ext cx="10478558" cy="496887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465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1spaltig_mit Bal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874713" y="1040382"/>
            <a:ext cx="10088461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3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479A7B9-CB04-1884-FB27-8AC61B7DC0E2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Textplatzhalter 6">
            <a:extLst>
              <a:ext uri="{FF2B5EF4-FFF2-40B4-BE49-F238E27FC236}">
                <a16:creationId xmlns:a16="http://schemas.microsoft.com/office/drawing/2014/main" id="{7C2FD90E-3E69-4051-54DC-C843C7771D9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52901" y="1973178"/>
            <a:ext cx="9461634" cy="4367827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buClr>
                <a:schemeClr val="bg2"/>
              </a:buClr>
              <a:defRPr sz="1800">
                <a:latin typeface="+mn-lt"/>
              </a:defRPr>
            </a:lvl1pPr>
            <a:lvl2pPr>
              <a:lnSpc>
                <a:spcPts val="2600"/>
              </a:lnSpc>
              <a:buClr>
                <a:schemeClr val="accent3"/>
              </a:buClr>
              <a:defRPr sz="1800"/>
            </a:lvl2pPr>
            <a:lvl3pPr>
              <a:lnSpc>
                <a:spcPts val="2600"/>
              </a:lnSpc>
              <a:buClr>
                <a:schemeClr val="accent3"/>
              </a:buClr>
              <a:defRPr sz="1800"/>
            </a:lvl3pPr>
            <a:lvl4pPr>
              <a:lnSpc>
                <a:spcPts val="2600"/>
              </a:lnSpc>
              <a:buClr>
                <a:schemeClr val="accent3"/>
              </a:buClr>
              <a:defRPr sz="1800"/>
            </a:lvl4pPr>
            <a:lvl5pPr>
              <a:lnSpc>
                <a:spcPts val="2600"/>
              </a:lnSpc>
              <a:buClr>
                <a:schemeClr val="accent3"/>
              </a:buClr>
              <a:defRPr sz="1800"/>
            </a:lvl5pPr>
          </a:lstStyle>
          <a:p>
            <a:r>
              <a:rPr lang="de-DE" dirty="0" err="1"/>
              <a:t>Meta</a:t>
            </a:r>
            <a:r>
              <a:rPr lang="de-DE" dirty="0"/>
              <a:t> Office Reg.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 </a:t>
            </a:r>
          </a:p>
          <a:p>
            <a:r>
              <a:rPr lang="de-DE" dirty="0"/>
              <a:t>In besonderen Fällen kann die Hervorhebung farblich markiert werden. </a:t>
            </a:r>
          </a:p>
          <a:p>
            <a:r>
              <a:rPr lang="de-DE" dirty="0"/>
              <a:t>Farbe sollte jedoch gezielt und nur für einzelne Wörter oder kurze Wortgruppen eingesetzt werden.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713397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1spaltig_mit Balke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874713" y="1040382"/>
            <a:ext cx="10088461" cy="744337"/>
          </a:xfrm>
          <a:solidFill>
            <a:srgbClr val="009BD9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3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479A7B9-CB04-1884-FB27-8AC61B7DC0E2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Textplatzhalter 6">
            <a:extLst>
              <a:ext uri="{FF2B5EF4-FFF2-40B4-BE49-F238E27FC236}">
                <a16:creationId xmlns:a16="http://schemas.microsoft.com/office/drawing/2014/main" id="{7C2FD90E-3E69-4051-54DC-C843C7771D9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43276" y="1973178"/>
            <a:ext cx="9471259" cy="4367827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buClr>
                <a:schemeClr val="bg2"/>
              </a:buClr>
              <a:defRPr sz="1800"/>
            </a:lvl1pPr>
            <a:lvl2pPr>
              <a:lnSpc>
                <a:spcPts val="2600"/>
              </a:lnSpc>
              <a:buClr>
                <a:schemeClr val="accent3"/>
              </a:buClr>
              <a:defRPr sz="1800"/>
            </a:lvl2pPr>
            <a:lvl3pPr>
              <a:lnSpc>
                <a:spcPts val="2600"/>
              </a:lnSpc>
              <a:buClr>
                <a:schemeClr val="accent3"/>
              </a:buClr>
              <a:defRPr sz="1800"/>
            </a:lvl3pPr>
            <a:lvl4pPr>
              <a:lnSpc>
                <a:spcPts val="2600"/>
              </a:lnSpc>
              <a:buClr>
                <a:schemeClr val="accent3"/>
              </a:buClr>
              <a:defRPr sz="1800"/>
            </a:lvl4pPr>
            <a:lvl5pPr>
              <a:lnSpc>
                <a:spcPts val="2600"/>
              </a:lnSpc>
              <a:buClr>
                <a:schemeClr val="accent3"/>
              </a:buClr>
              <a:defRPr sz="1800"/>
            </a:lvl5pPr>
          </a:lstStyle>
          <a:p>
            <a:r>
              <a:rPr lang="de-DE" dirty="0" err="1"/>
              <a:t>Meta</a:t>
            </a:r>
            <a:r>
              <a:rPr lang="de-DE" dirty="0"/>
              <a:t> Office Reg. 18 </a:t>
            </a:r>
            <a:r>
              <a:rPr lang="de-DE" dirty="0" err="1"/>
              <a:t>pt</a:t>
            </a:r>
            <a:r>
              <a:rPr lang="de-DE" dirty="0"/>
              <a:t>, ZAB 22 </a:t>
            </a:r>
            <a:r>
              <a:rPr lang="de-DE" dirty="0" err="1"/>
              <a:t>pt</a:t>
            </a:r>
            <a:r>
              <a:rPr lang="de-DE" dirty="0"/>
              <a:t>.  </a:t>
            </a:r>
          </a:p>
          <a:p>
            <a:r>
              <a:rPr lang="de-DE" dirty="0"/>
              <a:t>In besonderen Fällen kann die Hervorhebung farblich markiert werden. </a:t>
            </a:r>
          </a:p>
          <a:p>
            <a:r>
              <a:rPr lang="de-DE" dirty="0"/>
              <a:t>Farbe sollte jedoch gezielt und nur für einzelne Wörter oder kurze Wortgruppen eingesetzt werden.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39509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74713" y="2205038"/>
            <a:ext cx="9696574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3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dirty="0"/>
              <a:t>Kontaktieren Sie uns</a:t>
            </a:r>
          </a:p>
        </p:txBody>
      </p:sp>
      <p:sp>
        <p:nvSpPr>
          <p:cNvPr id="5" name="Textplatzhalter 5">
            <a:extLst>
              <a:ext uri="{FF2B5EF4-FFF2-40B4-BE49-F238E27FC236}">
                <a16:creationId xmlns:a16="http://schemas.microsoft.com/office/drawing/2014/main" id="{D85EA688-650F-9AF2-F4A5-A20FEA7D237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4713" y="4269379"/>
            <a:ext cx="2341562" cy="32385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Vorname, Nachname</a:t>
            </a:r>
          </a:p>
        </p:txBody>
      </p:sp>
      <p:sp>
        <p:nvSpPr>
          <p:cNvPr id="9" name="Textplatzhalter 5">
            <a:extLst>
              <a:ext uri="{FF2B5EF4-FFF2-40B4-BE49-F238E27FC236}">
                <a16:creationId xmlns:a16="http://schemas.microsoft.com/office/drawing/2014/main" id="{033ACD2B-E756-F0FB-D964-821B9A8D53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4713" y="4775740"/>
            <a:ext cx="2341562" cy="32385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Ort</a:t>
            </a:r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4A314CBA-010D-9D3E-EE01-EB99B7F3D63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4713" y="5282101"/>
            <a:ext cx="2341562" cy="32385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Mailadresse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071404A5-2558-4EBE-0410-2CE8B61376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4713" y="5788463"/>
            <a:ext cx="2341562" cy="32385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Website-URL</a:t>
            </a:r>
          </a:p>
        </p:txBody>
      </p:sp>
      <p:sp>
        <p:nvSpPr>
          <p:cNvPr id="12" name="Textplatzhalter 5">
            <a:extLst>
              <a:ext uri="{FF2B5EF4-FFF2-40B4-BE49-F238E27FC236}">
                <a16:creationId xmlns:a16="http://schemas.microsoft.com/office/drawing/2014/main" id="{7FE4DE30-4CA0-7D4A-ADFD-9F52B74EF5B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74713" y="3759599"/>
            <a:ext cx="2341562" cy="323850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de-DE" dirty="0"/>
              <a:t>Einrichtung</a:t>
            </a:r>
          </a:p>
        </p:txBody>
      </p:sp>
      <p:sp>
        <p:nvSpPr>
          <p:cNvPr id="14" name="Untertitel 2"/>
          <p:cNvSpPr>
            <a:spLocks noGrp="1"/>
          </p:cNvSpPr>
          <p:nvPr>
            <p:ph type="subTitle" idx="1"/>
          </p:nvPr>
        </p:nvSpPr>
        <p:spPr>
          <a:xfrm>
            <a:off x="874713" y="3088511"/>
            <a:ext cx="9696574" cy="432000"/>
          </a:xfrm>
          <a:solidFill>
            <a:schemeClr val="accent3"/>
          </a:solidFill>
        </p:spPr>
        <p:txBody>
          <a:bodyPr lIns="72000" rIns="0" anchor="ctr">
            <a:noAutofit/>
          </a:bodyPr>
          <a:lstStyle>
            <a:lvl1pPr marL="0" indent="0" algn="l">
              <a:lnSpc>
                <a:spcPts val="2933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01656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wischentitel Ev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874714" y="2205038"/>
            <a:ext cx="9696574" cy="744337"/>
          </a:xfrm>
          <a:solidFill>
            <a:schemeClr val="tx2"/>
          </a:solidFill>
        </p:spPr>
        <p:txBody>
          <a:bodyPr lIns="72000" anchor="ctr" anchorCtr="0">
            <a:noAutofit/>
          </a:bodyPr>
          <a:lstStyle>
            <a:lvl1pPr algn="l">
              <a:lnSpc>
                <a:spcPts val="4400"/>
              </a:lnSpc>
              <a:defRPr sz="3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479A7B9-CB04-1884-FB27-8AC61B7DC0E2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8" name="Untertitel 2"/>
          <p:cNvSpPr>
            <a:spLocks noGrp="1"/>
          </p:cNvSpPr>
          <p:nvPr>
            <p:ph type="subTitle" idx="10"/>
          </p:nvPr>
        </p:nvSpPr>
        <p:spPr>
          <a:xfrm>
            <a:off x="874713" y="3088511"/>
            <a:ext cx="9696574" cy="432000"/>
          </a:xfrm>
          <a:prstGeom prst="rect">
            <a:avLst/>
          </a:prstGeom>
          <a:solidFill>
            <a:srgbClr val="009BD9"/>
          </a:solidFill>
        </p:spPr>
        <p:txBody>
          <a:bodyPr lIns="72000" rIns="0" anchor="ctr">
            <a:noAutofit/>
          </a:bodyPr>
          <a:lstStyle>
            <a:lvl1pPr marL="0" indent="0" algn="l">
              <a:lnSpc>
                <a:spcPts val="2933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4648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slideLayout" Target="../slideLayouts/slideLayout53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74713" y="2227366"/>
            <a:ext cx="10442574" cy="46937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Titelmasterformat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74713" y="3056737"/>
            <a:ext cx="10442574" cy="32885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392267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212800" y="6535740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3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D5977F46-9E0A-2FF4-4D2F-208551B69E95}"/>
              </a:ext>
            </a:extLst>
          </p:cNvPr>
          <p:cNvGrpSpPr/>
          <p:nvPr userDrawn="1"/>
        </p:nvGrpSpPr>
        <p:grpSpPr>
          <a:xfrm>
            <a:off x="204788" y="179023"/>
            <a:ext cx="11782424" cy="1388344"/>
            <a:chOff x="204788" y="179023"/>
            <a:chExt cx="11782424" cy="1388344"/>
          </a:xfrm>
        </p:grpSpPr>
        <p:sp>
          <p:nvSpPr>
            <p:cNvPr id="7" name="Rechteck 1">
              <a:extLst>
                <a:ext uri="{FF2B5EF4-FFF2-40B4-BE49-F238E27FC236}">
                  <a16:creationId xmlns:a16="http://schemas.microsoft.com/office/drawing/2014/main" id="{C38F00F9-E19E-BA27-DC03-30413ECC1E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 bwMode="gray">
            <a:xfrm>
              <a:off x="204788" y="179023"/>
              <a:ext cx="11782424" cy="13883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endParaRPr lang="de-DE" sz="1350" b="0" i="0" dirty="0">
                <a:solidFill>
                  <a:srgbClr val="A5A5A5"/>
                </a:solidFill>
                <a:latin typeface="BundesSans Office" panose="020B0002030500000203" pitchFamily="34" charset="0"/>
                <a:ea typeface="ＭＳ Ｐゴシック" charset="0"/>
              </a:endParaRPr>
            </a:p>
          </p:txBody>
        </p:sp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604EF78A-528A-E9CB-6CB2-0F71B95097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4788" y="212790"/>
              <a:ext cx="3517926" cy="1320810"/>
            </a:xfrm>
            <a:prstGeom prst="rect">
              <a:avLst/>
            </a:prstGeom>
          </p:spPr>
        </p:pic>
      </p:grpSp>
      <p:pic>
        <p:nvPicPr>
          <p:cNvPr id="9" name="Grafik 8">
            <a:extLst>
              <a:ext uri="{FF2B5EF4-FFF2-40B4-BE49-F238E27FC236}">
                <a16:creationId xmlns:a16="http://schemas.microsoft.com/office/drawing/2014/main" id="{4658CE33-6EF7-4C89-94F9-B4E1677E494D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8911671" y="480322"/>
            <a:ext cx="3280329" cy="78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01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732" r:id="rId2"/>
    <p:sldLayoutId id="2147483684" r:id="rId3"/>
    <p:sldLayoutId id="2147483686" r:id="rId4"/>
    <p:sldLayoutId id="2147483727" r:id="rId5"/>
    <p:sldLayoutId id="2147483776" r:id="rId6"/>
    <p:sldLayoutId id="2147483780" r:id="rId7"/>
    <p:sldLayoutId id="2147483734" r:id="rId8"/>
    <p:sldLayoutId id="2147483777" r:id="rId9"/>
    <p:sldLayoutId id="2147483778" r:id="rId10"/>
    <p:sldLayoutId id="2147483779" r:id="rId11"/>
    <p:sldLayoutId id="2147483781" r:id="rId12"/>
    <p:sldLayoutId id="2147483782" r:id="rId13"/>
    <p:sldLayoutId id="2147483785" r:id="rId14"/>
    <p:sldLayoutId id="2147483784" r:id="rId15"/>
    <p:sldLayoutId id="2147483786" r:id="rId16"/>
    <p:sldLayoutId id="2147483731" r:id="rId17"/>
    <p:sldLayoutId id="2147483789" r:id="rId18"/>
    <p:sldLayoutId id="2147483733" r:id="rId19"/>
    <p:sldLayoutId id="2147483814" r:id="rId20"/>
  </p:sldLayoutIdLst>
  <p:hf sldNum="0" hdr="0" ftr="0" dt="0"/>
  <p:txStyles>
    <p:titleStyle>
      <a:lvl1pPr algn="l" defTabSz="914377" rtl="0" eaLnBrk="1" latinLnBrk="0" hangingPunct="1">
        <a:lnSpc>
          <a:spcPts val="33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ts val="2200"/>
        </a:lnSpc>
        <a:spcBef>
          <a:spcPts val="533"/>
        </a:spcBef>
        <a:buClr>
          <a:schemeClr val="bg2"/>
        </a:buClr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1994" indent="-251994" algn="l" defTabSz="914377" rtl="0" eaLnBrk="1" latinLnBrk="0" hangingPunct="1">
        <a:lnSpc>
          <a:spcPts val="2200"/>
        </a:lnSpc>
        <a:spcBef>
          <a:spcPts val="533"/>
        </a:spcBef>
        <a:buClr>
          <a:schemeClr val="bg2"/>
        </a:buClr>
        <a:buFont typeface="BundesSans Regular" panose="020B0002030500000203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03987" indent="-251994" algn="l" defTabSz="914377" rtl="0" eaLnBrk="1" latinLnBrk="0" hangingPunct="1">
        <a:lnSpc>
          <a:spcPts val="2200"/>
        </a:lnSpc>
        <a:spcBef>
          <a:spcPts val="533"/>
        </a:spcBef>
        <a:buClr>
          <a:schemeClr val="bg2"/>
        </a:buClr>
        <a:buFont typeface="BundesSans Regular" panose="020B0002030500000203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81" indent="-251994" algn="l" defTabSz="914377" rtl="0" eaLnBrk="1" latinLnBrk="0" hangingPunct="1">
        <a:lnSpc>
          <a:spcPts val="2200"/>
        </a:lnSpc>
        <a:spcBef>
          <a:spcPts val="533"/>
        </a:spcBef>
        <a:buClr>
          <a:schemeClr val="bg2"/>
        </a:buClr>
        <a:buFont typeface="BundesSans Regular" panose="020B0002030500000203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7975" indent="-251994" algn="l" defTabSz="914377" rtl="0" eaLnBrk="1" latinLnBrk="0" hangingPunct="1">
        <a:lnSpc>
          <a:spcPts val="2200"/>
        </a:lnSpc>
        <a:spcBef>
          <a:spcPts val="533"/>
        </a:spcBef>
        <a:buClr>
          <a:schemeClr val="bg2"/>
        </a:buClr>
        <a:buFont typeface="BundesSans Regular" panose="020B0002030500000203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305">
          <p15:clr>
            <a:srgbClr val="F26B43"/>
          </p15:clr>
        </p15:guide>
        <p15:guide id="5" orient="horz" pos="1389" userDrawn="1">
          <p15:clr>
            <a:srgbClr val="F26B43"/>
          </p15:clr>
        </p15:guide>
        <p15:guide id="7" pos="5428" userDrawn="1">
          <p15:clr>
            <a:srgbClr val="F26B43"/>
          </p15:clr>
        </p15:guide>
        <p15:guide id="9" pos="3704" userDrawn="1">
          <p15:clr>
            <a:srgbClr val="F26B43"/>
          </p15:clr>
        </p15:guide>
        <p15:guide id="10" pos="3953" userDrawn="1">
          <p15:clr>
            <a:srgbClr val="F26B43"/>
          </p15:clr>
        </p15:guide>
        <p15:guide id="11" pos="2026" userDrawn="1">
          <p15:clr>
            <a:srgbClr val="F26B43"/>
          </p15:clr>
        </p15:guide>
        <p15:guide id="12" pos="2252" userDrawn="1">
          <p15:clr>
            <a:srgbClr val="F26B43"/>
          </p15:clr>
        </p15:guide>
        <p15:guide id="19" orient="horz" pos="1933" userDrawn="1">
          <p15:clr>
            <a:srgbClr val="F26B43"/>
          </p15:clr>
        </p15:guide>
        <p15:guide id="23" orient="horz" pos="1706" userDrawn="1">
          <p15:clr>
            <a:srgbClr val="F26B43"/>
          </p15:clr>
        </p15:guide>
        <p15:guide id="24" orient="horz" pos="1162" userDrawn="1">
          <p15:clr>
            <a:srgbClr val="F26B43"/>
          </p15:clr>
        </p15:guide>
        <p15:guide id="25" pos="551" userDrawn="1">
          <p15:clr>
            <a:srgbClr val="F26B43"/>
          </p15:clr>
        </p15:guide>
        <p15:guide id="27" orient="horz" pos="3997" userDrawn="1">
          <p15:clr>
            <a:srgbClr val="F26B43"/>
          </p15:clr>
        </p15:guide>
        <p15:guide id="28" pos="7129" userDrawn="1">
          <p15:clr>
            <a:srgbClr val="F26B43"/>
          </p15:clr>
        </p15:guide>
        <p15:guide id="29" pos="565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74714" y="512762"/>
            <a:ext cx="10442574" cy="46937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Titelmasterformat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74713" y="1341439"/>
            <a:ext cx="10442574" cy="5003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0DAA68F7-381B-FCDF-7833-474C359FA96F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40067"/>
            <a:ext cx="11317287" cy="1058"/>
          </a:xfrm>
          <a:prstGeom prst="line">
            <a:avLst/>
          </a:prstGeom>
          <a:ln w="88900">
            <a:gradFill flip="none" rotWithShape="1">
              <a:gsLst>
                <a:gs pos="56000">
                  <a:schemeClr val="accent3"/>
                </a:gs>
                <a:gs pos="85000">
                  <a:srgbClr val="FAF0E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liennummernplatzhalter 5">
            <a:extLst>
              <a:ext uri="{FF2B5EF4-FFF2-40B4-BE49-F238E27FC236}">
                <a16:creationId xmlns:a16="http://schemas.microsoft.com/office/drawing/2014/main" id="{45B69147-8B76-25D9-B01B-31039C03BB27}"/>
              </a:ext>
            </a:extLst>
          </p:cNvPr>
          <p:cNvSpPr txBox="1">
            <a:spLocks/>
          </p:cNvSpPr>
          <p:nvPr userDrawn="1"/>
        </p:nvSpPr>
        <p:spPr>
          <a:xfrm>
            <a:off x="11365200" y="6540658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28FB93-0A08-4E7D-8E63-9EFA29F1E093}" type="slidenum">
              <a:rPr lang="en-US" smtClean="0">
                <a:solidFill>
                  <a:schemeClr val="accent3"/>
                </a:solidFill>
              </a:rPr>
              <a:pPr/>
              <a:t>‹Nr.›</a:t>
            </a:fld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6221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48" r:id="rId2"/>
    <p:sldLayoutId id="2147483741" r:id="rId3"/>
    <p:sldLayoutId id="2147483791" r:id="rId4"/>
    <p:sldLayoutId id="2147483744" r:id="rId5"/>
    <p:sldLayoutId id="2147483750" r:id="rId6"/>
    <p:sldLayoutId id="2147483742" r:id="rId7"/>
    <p:sldLayoutId id="2147483747" r:id="rId8"/>
    <p:sldLayoutId id="2147483743" r:id="rId9"/>
    <p:sldLayoutId id="2147483749" r:id="rId10"/>
    <p:sldLayoutId id="2147483745" r:id="rId11"/>
    <p:sldLayoutId id="2147483788" r:id="rId12"/>
    <p:sldLayoutId id="2147483787" r:id="rId13"/>
    <p:sldLayoutId id="2147483813" r:id="rId14"/>
  </p:sldLayoutIdLst>
  <p:hf sldNum="0" hdr="0" ftr="0" dt="0"/>
  <p:txStyles>
    <p:titleStyle>
      <a:lvl1pPr algn="l" defTabSz="914377" rtl="0" eaLnBrk="1" latinLnBrk="0" hangingPunct="1">
        <a:lnSpc>
          <a:spcPts val="33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ts val="2200"/>
        </a:lnSpc>
        <a:spcBef>
          <a:spcPts val="533"/>
        </a:spcBef>
        <a:buClr>
          <a:schemeClr val="bg2"/>
        </a:buClr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1994" indent="-251994" algn="l" defTabSz="914377" rtl="0" eaLnBrk="1" latinLnBrk="0" hangingPunct="1">
        <a:lnSpc>
          <a:spcPts val="2200"/>
        </a:lnSpc>
        <a:spcBef>
          <a:spcPts val="533"/>
        </a:spcBef>
        <a:buClr>
          <a:schemeClr val="accent3"/>
        </a:buClr>
        <a:buFont typeface="BundesSans Regular" panose="020B0002030500000203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03987" indent="-251994" algn="l" defTabSz="914377" rtl="0" eaLnBrk="1" latinLnBrk="0" hangingPunct="1">
        <a:lnSpc>
          <a:spcPts val="2200"/>
        </a:lnSpc>
        <a:spcBef>
          <a:spcPts val="533"/>
        </a:spcBef>
        <a:buClr>
          <a:schemeClr val="accent3"/>
        </a:buClr>
        <a:buFont typeface="BundesSans Regular" panose="020B0002030500000203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81" indent="-251994" algn="l" defTabSz="914377" rtl="0" eaLnBrk="1" latinLnBrk="0" hangingPunct="1">
        <a:lnSpc>
          <a:spcPts val="2200"/>
        </a:lnSpc>
        <a:spcBef>
          <a:spcPts val="533"/>
        </a:spcBef>
        <a:buClr>
          <a:schemeClr val="accent3"/>
        </a:buClr>
        <a:buFont typeface="BundesSans Regular" panose="020B0002030500000203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7975" indent="-251994" algn="l" defTabSz="914377" rtl="0" eaLnBrk="1" latinLnBrk="0" hangingPunct="1">
        <a:lnSpc>
          <a:spcPts val="2200"/>
        </a:lnSpc>
        <a:spcBef>
          <a:spcPts val="533"/>
        </a:spcBef>
        <a:buClr>
          <a:schemeClr val="accent3"/>
        </a:buClr>
        <a:buFont typeface="BundesSans Regular" panose="020B0002030500000203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305">
          <p15:clr>
            <a:srgbClr val="F26B43"/>
          </p15:clr>
        </p15:guide>
        <p15:guide id="7" pos="5428" userDrawn="1">
          <p15:clr>
            <a:srgbClr val="F26B43"/>
          </p15:clr>
        </p15:guide>
        <p15:guide id="9" pos="3704" userDrawn="1">
          <p15:clr>
            <a:srgbClr val="F26B43"/>
          </p15:clr>
        </p15:guide>
        <p15:guide id="10" pos="3953" userDrawn="1">
          <p15:clr>
            <a:srgbClr val="F26B43"/>
          </p15:clr>
        </p15:guide>
        <p15:guide id="11" pos="2026" userDrawn="1">
          <p15:clr>
            <a:srgbClr val="F26B43"/>
          </p15:clr>
        </p15:guide>
        <p15:guide id="12" pos="2252" userDrawn="1">
          <p15:clr>
            <a:srgbClr val="F26B43"/>
          </p15:clr>
        </p15:guide>
        <p15:guide id="19" orient="horz" pos="845" userDrawn="1">
          <p15:clr>
            <a:srgbClr val="F26B43"/>
          </p15:clr>
        </p15:guide>
        <p15:guide id="24" orient="horz" pos="618" userDrawn="1">
          <p15:clr>
            <a:srgbClr val="F26B43"/>
          </p15:clr>
        </p15:guide>
        <p15:guide id="25" pos="551" userDrawn="1">
          <p15:clr>
            <a:srgbClr val="F26B43"/>
          </p15:clr>
        </p15:guide>
        <p15:guide id="27" orient="horz" pos="3997" userDrawn="1">
          <p15:clr>
            <a:srgbClr val="F26B43"/>
          </p15:clr>
        </p15:guide>
        <p15:guide id="28" pos="7129" userDrawn="1">
          <p15:clr>
            <a:srgbClr val="F26B43"/>
          </p15:clr>
        </p15:guide>
        <p15:guide id="29" pos="565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74713" y="2227366"/>
            <a:ext cx="10442574" cy="46937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Titelmasterformat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74713" y="3056737"/>
            <a:ext cx="10442574" cy="32885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95733" y="6535740"/>
            <a:ext cx="7392267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3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212800" y="6535740"/>
            <a:ext cx="576000" cy="15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3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D5977F46-9E0A-2FF4-4D2F-208551B69E95}"/>
              </a:ext>
            </a:extLst>
          </p:cNvPr>
          <p:cNvGrpSpPr/>
          <p:nvPr userDrawn="1"/>
        </p:nvGrpSpPr>
        <p:grpSpPr>
          <a:xfrm>
            <a:off x="204788" y="179023"/>
            <a:ext cx="11782424" cy="1388344"/>
            <a:chOff x="204788" y="179023"/>
            <a:chExt cx="11782424" cy="1388344"/>
          </a:xfrm>
        </p:grpSpPr>
        <p:sp>
          <p:nvSpPr>
            <p:cNvPr id="7" name="Rechteck 1">
              <a:extLst>
                <a:ext uri="{FF2B5EF4-FFF2-40B4-BE49-F238E27FC236}">
                  <a16:creationId xmlns:a16="http://schemas.microsoft.com/office/drawing/2014/main" id="{C38F00F9-E19E-BA27-DC03-30413ECC1E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 bwMode="gray">
            <a:xfrm>
              <a:off x="204788" y="179023"/>
              <a:ext cx="11782424" cy="13883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endParaRPr lang="de-DE" sz="1350" b="0" i="0" dirty="0">
                <a:solidFill>
                  <a:srgbClr val="A5A5A5"/>
                </a:solidFill>
                <a:latin typeface="BundesSans Office" panose="020B0002030500000203" pitchFamily="34" charset="0"/>
                <a:ea typeface="ＭＳ Ｐゴシック" charset="0"/>
              </a:endParaRPr>
            </a:p>
          </p:txBody>
        </p:sp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604EF78A-528A-E9CB-6CB2-0F71B95097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4788" y="212790"/>
              <a:ext cx="3517926" cy="13208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8424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  <p:sldLayoutId id="2147483810" r:id="rId17"/>
    <p:sldLayoutId id="2147483811" r:id="rId18"/>
    <p:sldLayoutId id="2147483812" r:id="rId19"/>
  </p:sldLayoutIdLst>
  <p:hf sldNum="0" hdr="0" ftr="0" dt="0"/>
  <p:txStyles>
    <p:titleStyle>
      <a:lvl1pPr algn="l" defTabSz="914377" rtl="0" eaLnBrk="1" latinLnBrk="0" hangingPunct="1">
        <a:lnSpc>
          <a:spcPts val="33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ts val="2200"/>
        </a:lnSpc>
        <a:spcBef>
          <a:spcPts val="533"/>
        </a:spcBef>
        <a:buClr>
          <a:schemeClr val="bg2"/>
        </a:buClr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51994" indent="-251994" algn="l" defTabSz="914377" rtl="0" eaLnBrk="1" latinLnBrk="0" hangingPunct="1">
        <a:lnSpc>
          <a:spcPts val="2200"/>
        </a:lnSpc>
        <a:spcBef>
          <a:spcPts val="533"/>
        </a:spcBef>
        <a:buClr>
          <a:schemeClr val="bg2"/>
        </a:buClr>
        <a:buFont typeface="BundesSans Regular" panose="020B0002030500000203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03987" indent="-251994" algn="l" defTabSz="914377" rtl="0" eaLnBrk="1" latinLnBrk="0" hangingPunct="1">
        <a:lnSpc>
          <a:spcPts val="2200"/>
        </a:lnSpc>
        <a:spcBef>
          <a:spcPts val="533"/>
        </a:spcBef>
        <a:buClr>
          <a:schemeClr val="bg2"/>
        </a:buClr>
        <a:buFont typeface="BundesSans Regular" panose="020B0002030500000203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81" indent="-251994" algn="l" defTabSz="914377" rtl="0" eaLnBrk="1" latinLnBrk="0" hangingPunct="1">
        <a:lnSpc>
          <a:spcPts val="2200"/>
        </a:lnSpc>
        <a:spcBef>
          <a:spcPts val="533"/>
        </a:spcBef>
        <a:buClr>
          <a:schemeClr val="bg2"/>
        </a:buClr>
        <a:buFont typeface="BundesSans Regular" panose="020B0002030500000203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7975" indent="-251994" algn="l" defTabSz="914377" rtl="0" eaLnBrk="1" latinLnBrk="0" hangingPunct="1">
        <a:lnSpc>
          <a:spcPts val="2200"/>
        </a:lnSpc>
        <a:spcBef>
          <a:spcPts val="533"/>
        </a:spcBef>
        <a:buClr>
          <a:schemeClr val="bg2"/>
        </a:buClr>
        <a:buFont typeface="BundesSans Regular" panose="020B0002030500000203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305">
          <p15:clr>
            <a:srgbClr val="F26B43"/>
          </p15:clr>
        </p15:guide>
        <p15:guide id="5" orient="horz" pos="1389">
          <p15:clr>
            <a:srgbClr val="F26B43"/>
          </p15:clr>
        </p15:guide>
        <p15:guide id="7" pos="5428">
          <p15:clr>
            <a:srgbClr val="F26B43"/>
          </p15:clr>
        </p15:guide>
        <p15:guide id="9" pos="3704">
          <p15:clr>
            <a:srgbClr val="F26B43"/>
          </p15:clr>
        </p15:guide>
        <p15:guide id="10" pos="3953">
          <p15:clr>
            <a:srgbClr val="F26B43"/>
          </p15:clr>
        </p15:guide>
        <p15:guide id="11" pos="2026">
          <p15:clr>
            <a:srgbClr val="F26B43"/>
          </p15:clr>
        </p15:guide>
        <p15:guide id="12" pos="2252">
          <p15:clr>
            <a:srgbClr val="F26B43"/>
          </p15:clr>
        </p15:guide>
        <p15:guide id="19" orient="horz" pos="1933">
          <p15:clr>
            <a:srgbClr val="F26B43"/>
          </p15:clr>
        </p15:guide>
        <p15:guide id="23" orient="horz" pos="1706">
          <p15:clr>
            <a:srgbClr val="F26B43"/>
          </p15:clr>
        </p15:guide>
        <p15:guide id="24" orient="horz" pos="1162">
          <p15:clr>
            <a:srgbClr val="F26B43"/>
          </p15:clr>
        </p15:guide>
        <p15:guide id="25" pos="551">
          <p15:clr>
            <a:srgbClr val="F26B43"/>
          </p15:clr>
        </p15:guide>
        <p15:guide id="27" orient="horz" pos="3997">
          <p15:clr>
            <a:srgbClr val="F26B43"/>
          </p15:clr>
        </p15:guide>
        <p15:guide id="28" pos="7129">
          <p15:clr>
            <a:srgbClr val="F26B43"/>
          </p15:clr>
        </p15:guide>
        <p15:guide id="29" pos="565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7.pngegg.com/pngimages/382/158/png-clipart-laptop-computer-laptop-icon-flat-laptop-electronics-computer.pn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developer-blogs.nvidia.com/wp-content/uploads/2019/03/Jetson-Nano-isometric.png" TargetMode="External"/><Relationship Id="rId4" Type="http://schemas.openxmlformats.org/officeDocument/2006/relationships/hyperlink" Target="https://static.vecteezy.com/system/resources/previews/004/579/094/original/developer-and-maintain-cloud-server-and-data-analyst-free-vector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images/search?view=detailV2&amp;ccid=x7Cnk9Fc&amp;id=6F1B780B6F95696442BF246B11FD94DD84ACF517&amp;thid=OIP.x7Cnk9FcwcxGnQLV3-gFIQHaE8&amp;mediaurl=https://cdn.shopify.com/s/files/1/0031/2079/1670/products/AI_cctv-camera_vectorized_tn_1024x1024.jpg?v%3d1588094065&amp;cdnurl=https://th.bing.com/th/id/R.c7b0a793d15cc1cc469d02d5dfe80521?rik%3dF/WshN2U/RFrJA%26pid%3dImgRaw%26r%3d0&amp;exph=683&amp;expw=1024&amp;q=bansky+london+camera&amp;simid=608040874387642061&amp;FORM=IRPRST&amp;ck=461F13A0BFE1E86FA65F321D2D7ECCA7&amp;selectedIndex=10&amp;itb=0&amp;ajaxhist=0&amp;ajaxserp=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de/fotos/braunschildkrote-im-gewasser-9XzyEzPAHMI?utm_content=creditCopyText&amp;utm_medium=referral&amp;utm_source=unsplash" TargetMode="External"/><Relationship Id="rId2" Type="http://schemas.openxmlformats.org/officeDocument/2006/relationships/hyperlink" Target="https://unsplash.com/de/@jetlag?utm_content=creditCopyText&amp;utm_medium=referral&amp;utm_source=unsplash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722A868B-6A28-479F-8C9E-B862DD8C1B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 Application Lab for Artificial Intelligence &amp; Big Data (AI Lab) </a:t>
            </a:r>
          </a:p>
        </p:txBody>
      </p:sp>
      <p:sp>
        <p:nvSpPr>
          <p:cNvPr id="6" name="Untertitel 5">
            <a:extLst>
              <a:ext uri="{FF2B5EF4-FFF2-40B4-BE49-F238E27FC236}">
                <a16:creationId xmlns:a16="http://schemas.microsoft.com/office/drawing/2014/main" id="{B7DA5F73-B022-4249-863E-79811AB2F7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From nuclear repository processes to illegally traded spiders: showcase &amp; insights</a:t>
            </a:r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9590D092-9607-494E-B6AC-B6E76FD763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74712" y="5715427"/>
            <a:ext cx="3163887" cy="240189"/>
          </a:xfrm>
        </p:spPr>
        <p:txBody>
          <a:bodyPr/>
          <a:lstStyle/>
          <a:p>
            <a:r>
              <a:rPr lang="de-DE" b="1" dirty="0"/>
              <a:t>Bornberg, Luisa Sophie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02A96AA-B66D-4137-AE06-9AEBDE83A3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74713" y="5955616"/>
            <a:ext cx="2341562" cy="323850"/>
          </a:xfrm>
        </p:spPr>
        <p:txBody>
          <a:bodyPr/>
          <a:lstStyle/>
          <a:p>
            <a:r>
              <a:rPr lang="de-DE" b="1" dirty="0"/>
              <a:t>Düsseldorf, June 12, 2024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17BDA86-6580-4FF7-AFBD-CE1EC95592F5}"/>
              </a:ext>
            </a:extLst>
          </p:cNvPr>
          <p:cNvPicPr>
            <a:picLocks noChangeAspect="1"/>
          </p:cNvPicPr>
          <p:nvPr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599" y="3638122"/>
            <a:ext cx="8693422" cy="2782244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B83AD216-2BF1-4094-B867-2B4500DC9F3F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4313" y="437635"/>
            <a:ext cx="3567687" cy="85383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B7205713-AA78-402C-B8B8-796C451B4935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6" y="297635"/>
            <a:ext cx="3328202" cy="1038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067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FEA82149-FFEC-400C-AAF7-675B7A10F290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81048" y="0"/>
            <a:ext cx="10092753" cy="6857999"/>
          </a:xfrm>
          <a:prstGeom prst="rect">
            <a:avLst/>
          </a:prstGeom>
        </p:spPr>
      </p:pic>
      <p:pic>
        <p:nvPicPr>
          <p:cNvPr id="23" name="Bildplatzhalter 5" hidden="1">
            <a:extLst>
              <a:ext uri="{FF2B5EF4-FFF2-40B4-BE49-F238E27FC236}">
                <a16:creationId xmlns:a16="http://schemas.microsoft.com/office/drawing/2014/main" id="{D853FAAD-69F1-4817-809E-6BD66A50819C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62"/>
          <a:stretch/>
        </p:blipFill>
        <p:spPr>
          <a:xfrm>
            <a:off x="0" y="0"/>
            <a:ext cx="12192000" cy="2431928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953C836C-114B-44F4-8B1E-F9FF41C853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843472" y="204606"/>
            <a:ext cx="2346909" cy="559163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55492DCB-2EA8-4193-AB9B-85CD6BBA325B}"/>
              </a:ext>
            </a:extLst>
          </p:cNvPr>
          <p:cNvPicPr>
            <a:picLocks noChangeAspect="1"/>
          </p:cNvPicPr>
          <p:nvPr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6640" y="204606"/>
            <a:ext cx="1311630" cy="559163"/>
          </a:xfrm>
          <a:prstGeom prst="rect">
            <a:avLst/>
          </a:prstGeom>
        </p:spPr>
      </p:pic>
      <p:sp>
        <p:nvSpPr>
          <p:cNvPr id="27" name="Rechteck 26">
            <a:extLst>
              <a:ext uri="{FF2B5EF4-FFF2-40B4-BE49-F238E27FC236}">
                <a16:creationId xmlns:a16="http://schemas.microsoft.com/office/drawing/2014/main" id="{852C43A1-F888-49AB-BA1C-E72CC671C5C7}"/>
              </a:ext>
            </a:extLst>
          </p:cNvPr>
          <p:cNvSpPr/>
          <p:nvPr/>
        </p:nvSpPr>
        <p:spPr>
          <a:xfrm>
            <a:off x="9112015" y="122237"/>
            <a:ext cx="723900" cy="723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4000" b="1" dirty="0"/>
          </a:p>
        </p:txBody>
      </p:sp>
      <p:sp>
        <p:nvSpPr>
          <p:cNvPr id="29" name="Multiplikationszeichen 28">
            <a:extLst>
              <a:ext uri="{FF2B5EF4-FFF2-40B4-BE49-F238E27FC236}">
                <a16:creationId xmlns:a16="http://schemas.microsoft.com/office/drawing/2014/main" id="{D94CBC8B-009E-4F1C-8C0A-653A6BEFF218}"/>
              </a:ext>
            </a:extLst>
          </p:cNvPr>
          <p:cNvSpPr/>
          <p:nvPr/>
        </p:nvSpPr>
        <p:spPr>
          <a:xfrm>
            <a:off x="9134888" y="139465"/>
            <a:ext cx="711163" cy="689444"/>
          </a:xfrm>
          <a:prstGeom prst="mathMultiply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8BA7D05-BE63-4948-BD0F-DE5B1D027F55}"/>
              </a:ext>
            </a:extLst>
          </p:cNvPr>
          <p:cNvSpPr/>
          <p:nvPr/>
        </p:nvSpPr>
        <p:spPr>
          <a:xfrm>
            <a:off x="2423858" y="3899066"/>
            <a:ext cx="9775698" cy="298070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alpha val="2000"/>
                </a:schemeClr>
              </a:gs>
              <a:gs pos="80000">
                <a:schemeClr val="tx1">
                  <a:alpha val="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D666A62-C476-4837-AE99-616D1F1E7235}"/>
              </a:ext>
            </a:extLst>
          </p:cNvPr>
          <p:cNvSpPr/>
          <p:nvPr/>
        </p:nvSpPr>
        <p:spPr>
          <a:xfrm>
            <a:off x="-13342" y="0"/>
            <a:ext cx="2437200" cy="6857999"/>
          </a:xfrm>
          <a:prstGeom prst="rect">
            <a:avLst/>
          </a:prstGeom>
          <a:solidFill>
            <a:srgbClr val="009BD9"/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2400" b="1" dirty="0"/>
              <a:t>AI Solutions</a:t>
            </a:r>
          </a:p>
          <a:p>
            <a:pPr algn="ctr"/>
            <a:r>
              <a:rPr lang="de-DE" sz="2400" b="1" dirty="0"/>
              <a:t> </a:t>
            </a:r>
            <a:r>
              <a:rPr lang="de-DE" sz="2400" b="1" dirty="0" err="1"/>
              <a:t>with</a:t>
            </a:r>
            <a:r>
              <a:rPr lang="de-DE" sz="2400" b="1" dirty="0"/>
              <a:t> LLM</a:t>
            </a:r>
            <a:br>
              <a:rPr lang="de-DE" sz="2400" b="1" dirty="0"/>
            </a:br>
            <a:r>
              <a:rPr lang="de-DE" sz="2400" b="1" dirty="0"/>
              <a:t>(Large Language Models)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D15131B-D75C-43B2-9981-7267CD46E5F3}"/>
              </a:ext>
            </a:extLst>
          </p:cNvPr>
          <p:cNvSpPr txBox="1"/>
          <p:nvPr/>
        </p:nvSpPr>
        <p:spPr>
          <a:xfrm>
            <a:off x="0" y="6642556"/>
            <a:ext cx="2480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©Source: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mappillaimeeran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on wallpapercave.com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376FE54-1577-4BF5-9EEA-315B824E2F01}"/>
              </a:ext>
            </a:extLst>
          </p:cNvPr>
          <p:cNvSpPr txBox="1"/>
          <p:nvPr/>
        </p:nvSpPr>
        <p:spPr>
          <a:xfrm>
            <a:off x="7641772" y="3705223"/>
            <a:ext cx="40272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Use Case: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Chatbot for Crisis Communication in the Event of Radioactive Threats </a:t>
            </a:r>
            <a:endParaRPr lang="de-DE" sz="3200" b="1" dirty="0">
              <a:solidFill>
                <a:schemeClr val="bg1"/>
              </a:solidFill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50BEC387-1961-4AD4-BBD6-17C20A0AF4C0}"/>
              </a:ext>
            </a:extLst>
          </p:cNvPr>
          <p:cNvPicPr>
            <a:picLocks noChangeAspect="1"/>
          </p:cNvPicPr>
          <p:nvPr/>
        </p:nvPicPr>
        <p:blipFill rotWithShape="1"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90022" y="173667"/>
            <a:ext cx="1343247" cy="62104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27C99AC2-DB98-47B5-8EDE-6278C0FD88D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571" y="199774"/>
            <a:ext cx="2376810" cy="56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350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C23B7B9E-B3F1-47D1-8B1B-F4338922A373}"/>
              </a:ext>
            </a:extLst>
          </p:cNvPr>
          <p:cNvPicPr>
            <a:picLocks noChangeAspect="1"/>
          </p:cNvPicPr>
          <p:nvPr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848" y="0"/>
            <a:ext cx="10286101" cy="6879772"/>
          </a:xfrm>
          <a:prstGeom prst="rect">
            <a:avLst/>
          </a:prstGeom>
        </p:spPr>
      </p:pic>
      <p:pic>
        <p:nvPicPr>
          <p:cNvPr id="23" name="Bildplatzhalter 5" hidden="1">
            <a:extLst>
              <a:ext uri="{FF2B5EF4-FFF2-40B4-BE49-F238E27FC236}">
                <a16:creationId xmlns:a16="http://schemas.microsoft.com/office/drawing/2014/main" id="{D853FAAD-69F1-4817-809E-6BD66A50819C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62"/>
          <a:stretch/>
        </p:blipFill>
        <p:spPr>
          <a:xfrm>
            <a:off x="0" y="0"/>
            <a:ext cx="12192000" cy="2431928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953C836C-114B-44F4-8B1E-F9FF41C853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843472" y="204606"/>
            <a:ext cx="2346909" cy="559163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55492DCB-2EA8-4193-AB9B-85CD6BBA325B}"/>
              </a:ext>
            </a:extLst>
          </p:cNvPr>
          <p:cNvPicPr>
            <a:picLocks noChangeAspect="1"/>
          </p:cNvPicPr>
          <p:nvPr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6640" y="204606"/>
            <a:ext cx="1311630" cy="559163"/>
          </a:xfrm>
          <a:prstGeom prst="rect">
            <a:avLst/>
          </a:prstGeom>
        </p:spPr>
      </p:pic>
      <p:sp>
        <p:nvSpPr>
          <p:cNvPr id="27" name="Rechteck 26">
            <a:extLst>
              <a:ext uri="{FF2B5EF4-FFF2-40B4-BE49-F238E27FC236}">
                <a16:creationId xmlns:a16="http://schemas.microsoft.com/office/drawing/2014/main" id="{852C43A1-F888-49AB-BA1C-E72CC671C5C7}"/>
              </a:ext>
            </a:extLst>
          </p:cNvPr>
          <p:cNvSpPr/>
          <p:nvPr/>
        </p:nvSpPr>
        <p:spPr>
          <a:xfrm>
            <a:off x="9112015" y="122237"/>
            <a:ext cx="723900" cy="723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4000" b="1" dirty="0"/>
          </a:p>
        </p:txBody>
      </p:sp>
      <p:sp>
        <p:nvSpPr>
          <p:cNvPr id="29" name="Multiplikationszeichen 28">
            <a:extLst>
              <a:ext uri="{FF2B5EF4-FFF2-40B4-BE49-F238E27FC236}">
                <a16:creationId xmlns:a16="http://schemas.microsoft.com/office/drawing/2014/main" id="{D94CBC8B-009E-4F1C-8C0A-653A6BEFF218}"/>
              </a:ext>
            </a:extLst>
          </p:cNvPr>
          <p:cNvSpPr/>
          <p:nvPr/>
        </p:nvSpPr>
        <p:spPr>
          <a:xfrm>
            <a:off x="9134888" y="139465"/>
            <a:ext cx="711163" cy="689444"/>
          </a:xfrm>
          <a:prstGeom prst="mathMultiply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8BA7D05-BE63-4948-BD0F-DE5B1D027F55}"/>
              </a:ext>
            </a:extLst>
          </p:cNvPr>
          <p:cNvSpPr/>
          <p:nvPr/>
        </p:nvSpPr>
        <p:spPr>
          <a:xfrm>
            <a:off x="2423858" y="3899066"/>
            <a:ext cx="9775698" cy="298070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alpha val="2000"/>
                </a:schemeClr>
              </a:gs>
              <a:gs pos="80000">
                <a:schemeClr val="tx1">
                  <a:alpha val="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D666A62-C476-4837-AE99-616D1F1E7235}"/>
              </a:ext>
            </a:extLst>
          </p:cNvPr>
          <p:cNvSpPr/>
          <p:nvPr/>
        </p:nvSpPr>
        <p:spPr>
          <a:xfrm>
            <a:off x="-13342" y="0"/>
            <a:ext cx="2437200" cy="6857999"/>
          </a:xfrm>
          <a:prstGeom prst="rect">
            <a:avLst/>
          </a:prstGeom>
          <a:solidFill>
            <a:srgbClr val="009BD9"/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2400" b="1" dirty="0"/>
              <a:t>AI </a:t>
            </a:r>
            <a:r>
              <a:rPr lang="de-DE" sz="2400" b="1" dirty="0" err="1"/>
              <a:t>Supporting</a:t>
            </a:r>
            <a:r>
              <a:rPr lang="de-DE" sz="2400" b="1" dirty="0"/>
              <a:t> </a:t>
            </a:r>
          </a:p>
          <a:p>
            <a:pPr algn="ctr"/>
            <a:r>
              <a:rPr lang="de-DE" sz="2400" b="1" dirty="0" err="1"/>
              <a:t>Nuclear</a:t>
            </a:r>
            <a:r>
              <a:rPr lang="de-DE" sz="2400" b="1" dirty="0"/>
              <a:t> </a:t>
            </a:r>
            <a:r>
              <a:rPr lang="de-DE" sz="2400" b="1" dirty="0" err="1"/>
              <a:t>Waste</a:t>
            </a:r>
            <a:r>
              <a:rPr lang="de-DE" sz="2400" b="1" dirty="0"/>
              <a:t> Repository Search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D15131B-D75C-43B2-9981-7267CD46E5F3}"/>
              </a:ext>
            </a:extLst>
          </p:cNvPr>
          <p:cNvSpPr txBox="1"/>
          <p:nvPr/>
        </p:nvSpPr>
        <p:spPr>
          <a:xfrm>
            <a:off x="0" y="6642556"/>
            <a:ext cx="2480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©Source: Johannes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Plenio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on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</a:rPr>
              <a:t>Pexels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376FE54-1577-4BF5-9EEA-315B824E2F01}"/>
              </a:ext>
            </a:extLst>
          </p:cNvPr>
          <p:cNvSpPr txBox="1"/>
          <p:nvPr/>
        </p:nvSpPr>
        <p:spPr>
          <a:xfrm>
            <a:off x="7641772" y="3705223"/>
            <a:ext cx="40272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Use Case: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Supporting the Search for a Repository Site for Nuclear Waste </a:t>
            </a:r>
            <a:endParaRPr lang="de-DE" sz="3200" b="1" dirty="0">
              <a:solidFill>
                <a:schemeClr val="bg1"/>
              </a:solidFill>
            </a:endParaRP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50BEC387-1961-4AD4-BBD6-17C20A0AF4C0}"/>
              </a:ext>
            </a:extLst>
          </p:cNvPr>
          <p:cNvPicPr>
            <a:picLocks noChangeAspect="1"/>
          </p:cNvPicPr>
          <p:nvPr/>
        </p:nvPicPr>
        <p:blipFill rotWithShape="1"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90022" y="173667"/>
            <a:ext cx="1343247" cy="62104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27C99AC2-DB98-47B5-8EDE-6278C0FD88D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571" y="199774"/>
            <a:ext cx="2376810" cy="568826"/>
          </a:xfrm>
          <a:prstGeom prst="rect">
            <a:avLst/>
          </a:prstGeom>
        </p:spPr>
      </p:pic>
      <p:sp>
        <p:nvSpPr>
          <p:cNvPr id="19" name="Rechteck 18">
            <a:extLst>
              <a:ext uri="{FF2B5EF4-FFF2-40B4-BE49-F238E27FC236}">
                <a16:creationId xmlns:a16="http://schemas.microsoft.com/office/drawing/2014/main" id="{92D9502F-E337-42B8-8C7D-32FBD6D5D67A}"/>
              </a:ext>
            </a:extLst>
          </p:cNvPr>
          <p:cNvSpPr/>
          <p:nvPr/>
        </p:nvSpPr>
        <p:spPr>
          <a:xfrm>
            <a:off x="7641772" y="183417"/>
            <a:ext cx="1491497" cy="6112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3E65C88B-C189-4F6F-89E2-267078F2ED68}"/>
              </a:ext>
            </a:extLst>
          </p:cNvPr>
          <p:cNvPicPr>
            <a:picLocks noChangeAspect="1"/>
          </p:cNvPicPr>
          <p:nvPr/>
        </p:nvPicPr>
        <p:blipFill rotWithShape="1"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088" t="19171" r="9812" b="15531"/>
          <a:stretch/>
        </p:blipFill>
        <p:spPr>
          <a:xfrm>
            <a:off x="7761100" y="248143"/>
            <a:ext cx="1191832" cy="56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852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98617320-7013-4C42-A708-8AC56ED6DE50}"/>
              </a:ext>
            </a:extLst>
          </p:cNvPr>
          <p:cNvSpPr/>
          <p:nvPr/>
        </p:nvSpPr>
        <p:spPr>
          <a:xfrm>
            <a:off x="2423858" y="0"/>
            <a:ext cx="9795475" cy="6858000"/>
          </a:xfrm>
          <a:prstGeom prst="rect">
            <a:avLst/>
          </a:prstGeom>
          <a:solidFill>
            <a:srgbClr val="FAF0E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5970140" y="3428999"/>
            <a:ext cx="6294783" cy="2017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97D8192-EAE5-4449-AAA8-680982C3B3DE}"/>
              </a:ext>
            </a:extLst>
          </p:cNvPr>
          <p:cNvSpPr/>
          <p:nvPr/>
        </p:nvSpPr>
        <p:spPr>
          <a:xfrm>
            <a:off x="-13342" y="0"/>
            <a:ext cx="2437200" cy="6857999"/>
          </a:xfrm>
          <a:prstGeom prst="rect">
            <a:avLst/>
          </a:prstGeom>
          <a:solidFill>
            <a:srgbClr val="009BD9"/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2400" b="1" dirty="0" err="1">
                <a:solidFill>
                  <a:schemeClr val="bg1"/>
                </a:solidFill>
              </a:rPr>
              <a:t>Creating</a:t>
            </a:r>
            <a:r>
              <a:rPr lang="de-DE" sz="2400" b="1" dirty="0">
                <a:solidFill>
                  <a:schemeClr val="bg1"/>
                </a:solidFill>
              </a:rPr>
              <a:t> </a:t>
            </a:r>
            <a:r>
              <a:rPr lang="de-DE" sz="2400" b="1" dirty="0" err="1">
                <a:solidFill>
                  <a:schemeClr val="bg1"/>
                </a:solidFill>
              </a:rPr>
              <a:t>Infrastrcuture</a:t>
            </a:r>
            <a:r>
              <a:rPr lang="de-DE" sz="2400" b="1" dirty="0">
                <a:solidFill>
                  <a:schemeClr val="bg1"/>
                </a:solidFill>
              </a:rPr>
              <a:t> </a:t>
            </a:r>
            <a:r>
              <a:rPr lang="de-DE" sz="2400" b="1" dirty="0" err="1">
                <a:solidFill>
                  <a:schemeClr val="bg1"/>
                </a:solidFill>
              </a:rPr>
              <a:t>for</a:t>
            </a:r>
            <a:r>
              <a:rPr lang="de-DE" sz="24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de-DE" sz="2400" b="1" dirty="0">
                <a:solidFill>
                  <a:schemeClr val="bg1"/>
                </a:solidFill>
              </a:rPr>
              <a:t>AI &amp; Big Data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A2684FF6-B51F-49BE-BFDB-5C64B72D7CE2}"/>
              </a:ext>
            </a:extLst>
          </p:cNvPr>
          <p:cNvSpPr/>
          <p:nvPr/>
        </p:nvSpPr>
        <p:spPr>
          <a:xfrm>
            <a:off x="6117772" y="3612670"/>
            <a:ext cx="5924550" cy="15483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>
                <a:solidFill>
                  <a:srgbClr val="002060"/>
                </a:solidFill>
                <a:latin typeface="+mj-lt"/>
                <a:cs typeface="Meta Serif Offc" panose="02010504050101020102" pitchFamily="2" charset="0"/>
              </a:rPr>
              <a:t>Establishing an </a:t>
            </a:r>
            <a:r>
              <a:rPr lang="en-US" sz="2400" b="1" dirty="0">
                <a:solidFill>
                  <a:srgbClr val="002060"/>
                </a:solidFill>
                <a:latin typeface="+mj-lt"/>
                <a:cs typeface="Meta Serif Offc" panose="02010504050101020102" pitchFamily="2" charset="0"/>
              </a:rPr>
              <a:t>IT infrastructure</a:t>
            </a:r>
            <a:r>
              <a:rPr lang="en-US" sz="2400" dirty="0">
                <a:solidFill>
                  <a:srgbClr val="002060"/>
                </a:solidFill>
                <a:latin typeface="+mj-lt"/>
                <a:cs typeface="Meta Serif Offc" panose="02010504050101020102" pitchFamily="2" charset="0"/>
              </a:rPr>
              <a:t> for the sustainable development of AI applications in the context of a </a:t>
            </a:r>
            <a:r>
              <a:rPr lang="en-US" sz="2400" b="1" dirty="0">
                <a:solidFill>
                  <a:srgbClr val="002060"/>
                </a:solidFill>
                <a:latin typeface="+mj-lt"/>
                <a:cs typeface="Meta Serif Offc" panose="02010504050101020102" pitchFamily="2" charset="0"/>
              </a:rPr>
              <a:t>federal agency</a:t>
            </a:r>
            <a:r>
              <a:rPr lang="en-US" sz="2400" dirty="0">
                <a:solidFill>
                  <a:srgbClr val="002060"/>
                </a:solidFill>
                <a:latin typeface="+mj-lt"/>
                <a:cs typeface="Meta Serif Offc" panose="02010504050101020102" pitchFamily="2" charset="0"/>
              </a:rPr>
              <a:t>.</a:t>
            </a:r>
            <a:endParaRPr lang="de-DE" sz="2400" dirty="0">
              <a:solidFill>
                <a:srgbClr val="002060"/>
              </a:solidFill>
              <a:latin typeface="+mj-lt"/>
              <a:cs typeface="Meta Serif Offc" panose="02010504050101020102" pitchFamily="2" charset="0"/>
            </a:endParaRPr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CF4B20FF-4D0E-44DB-B42B-D3B178E3F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8576849" y="5154931"/>
            <a:ext cx="3615151" cy="861328"/>
          </a:xfrm>
          <a:prstGeom prst="rect">
            <a:avLst/>
          </a:prstGeom>
        </p:spPr>
      </p:pic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011270C-6DF5-4B66-936D-DCBAEB905E2F}"/>
              </a:ext>
            </a:extLst>
          </p:cNvPr>
          <p:cNvGrpSpPr/>
          <p:nvPr/>
        </p:nvGrpSpPr>
        <p:grpSpPr>
          <a:xfrm>
            <a:off x="7325068" y="-199220"/>
            <a:ext cx="4540823" cy="3786212"/>
            <a:chOff x="2568211" y="-61713"/>
            <a:chExt cx="4540823" cy="3786212"/>
          </a:xfrm>
        </p:grpSpPr>
        <p:pic>
          <p:nvPicPr>
            <p:cNvPr id="1026" name="Picture 2" descr="https://static.vecteezy.com/system/resources/previews/004/579/094/original/developer-and-maintain-cloud-server-and-data-analyst-free-vector.jpg">
              <a:extLst>
                <a:ext uri="{FF2B5EF4-FFF2-40B4-BE49-F238E27FC236}">
                  <a16:creationId xmlns:a16="http://schemas.microsoft.com/office/drawing/2014/main" id="{01BA06D5-9809-4125-907F-6F7FFCA9EA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cstate="hq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8211" y="-61713"/>
              <a:ext cx="4540823" cy="3786212"/>
            </a:xfrm>
            <a:prstGeom prst="rect">
              <a:avLst/>
            </a:prstGeom>
            <a:noFill/>
          </p:spPr>
        </p:pic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66CE125A-D5A8-4043-9950-FFE2E359473D}"/>
                </a:ext>
              </a:extLst>
            </p:cNvPr>
            <p:cNvSpPr txBox="1"/>
            <p:nvPr/>
          </p:nvSpPr>
          <p:spPr>
            <a:xfrm>
              <a:off x="4938941" y="2325478"/>
              <a:ext cx="12702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Cloud </a:t>
              </a:r>
            </a:p>
            <a:p>
              <a:pPr algn="ctr"/>
              <a:r>
                <a:rPr lang="en-US" dirty="0"/>
                <a:t>Computing</a:t>
              </a:r>
            </a:p>
          </p:txBody>
        </p:sp>
      </p:grp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303E405E-DC4F-4764-9739-8E3903CE473E}"/>
              </a:ext>
            </a:extLst>
          </p:cNvPr>
          <p:cNvGrpSpPr/>
          <p:nvPr/>
        </p:nvGrpSpPr>
        <p:grpSpPr>
          <a:xfrm>
            <a:off x="2815705" y="250138"/>
            <a:ext cx="4264782" cy="3621565"/>
            <a:chOff x="7983098" y="29364"/>
            <a:chExt cx="4264782" cy="3621565"/>
          </a:xfrm>
        </p:grpSpPr>
        <p:pic>
          <p:nvPicPr>
            <p:cNvPr id="14" name="Grafik 7">
              <a:extLst>
                <a:ext uri="{FF2B5EF4-FFF2-40B4-BE49-F238E27FC236}">
                  <a16:creationId xmlns:a16="http://schemas.microsoft.com/office/drawing/2014/main" id="{953575C1-875F-4DE0-9551-8E19693D3B5B}"/>
                </a:ext>
              </a:extLst>
            </p:cNvPr>
            <p:cNvPicPr>
              <a:picLocks noChangeAspect="1"/>
            </p:cNvPicPr>
            <p:nvPr/>
          </p:nvPicPr>
          <p:blipFill>
            <a:blip/>
            <a:stretch>
              <a:fillRect/>
            </a:stretch>
          </p:blipFill>
          <p:spPr>
            <a:xfrm>
              <a:off x="10231880" y="283182"/>
              <a:ext cx="2016000" cy="2016000"/>
            </a:xfrm>
            <a:prstGeom prst="rect">
              <a:avLst/>
            </a:prstGeom>
          </p:spPr>
        </p:pic>
        <p:pic>
          <p:nvPicPr>
            <p:cNvPr id="15" name="Grafik 7">
              <a:extLst>
                <a:ext uri="{FF2B5EF4-FFF2-40B4-BE49-F238E27FC236}">
                  <a16:creationId xmlns:a16="http://schemas.microsoft.com/office/drawing/2014/main" id="{0BEFB55D-7E4F-498A-9284-2B4A573F9C2F}"/>
                </a:ext>
              </a:extLst>
            </p:cNvPr>
            <p:cNvPicPr>
              <a:picLocks noChangeAspect="1"/>
            </p:cNvPicPr>
            <p:nvPr/>
          </p:nvPicPr>
          <p:blipFill>
            <a:blip/>
            <a:stretch>
              <a:fillRect/>
            </a:stretch>
          </p:blipFill>
          <p:spPr>
            <a:xfrm>
              <a:off x="7983098" y="29364"/>
              <a:ext cx="2016000" cy="2016000"/>
            </a:xfrm>
            <a:prstGeom prst="rect">
              <a:avLst/>
            </a:prstGeom>
          </p:spPr>
        </p:pic>
        <p:sp>
          <p:nvSpPr>
            <p:cNvPr id="3" name="Textfeld 2">
              <a:extLst>
                <a:ext uri="{FF2B5EF4-FFF2-40B4-BE49-F238E27FC236}">
                  <a16:creationId xmlns:a16="http://schemas.microsoft.com/office/drawing/2014/main" id="{4CEB49FC-B770-488E-9007-50C3564BD350}"/>
                </a:ext>
              </a:extLst>
            </p:cNvPr>
            <p:cNvSpPr txBox="1"/>
            <p:nvPr/>
          </p:nvSpPr>
          <p:spPr>
            <a:xfrm>
              <a:off x="9548675" y="1573716"/>
              <a:ext cx="8762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Labor</a:t>
              </a:r>
            </a:p>
            <a:p>
              <a:pPr algn="ctr"/>
              <a:r>
                <a:rPr lang="en-US" dirty="0"/>
                <a:t>Clients</a:t>
              </a:r>
            </a:p>
          </p:txBody>
        </p:sp>
        <p:pic>
          <p:nvPicPr>
            <p:cNvPr id="22" name="Grafik 7">
              <a:extLst>
                <a:ext uri="{FF2B5EF4-FFF2-40B4-BE49-F238E27FC236}">
                  <a16:creationId xmlns:a16="http://schemas.microsoft.com/office/drawing/2014/main" id="{66C27759-99DE-48F3-9589-7823A637DED9}"/>
                </a:ext>
              </a:extLst>
            </p:cNvPr>
            <p:cNvPicPr>
              <a:picLocks noChangeAspect="1"/>
            </p:cNvPicPr>
            <p:nvPr/>
          </p:nvPicPr>
          <p:blipFill>
            <a:blip/>
            <a:stretch>
              <a:fillRect/>
            </a:stretch>
          </p:blipFill>
          <p:spPr>
            <a:xfrm>
              <a:off x="8317697" y="1634929"/>
              <a:ext cx="2016000" cy="2016000"/>
            </a:xfrm>
            <a:prstGeom prst="rect">
              <a:avLst/>
            </a:prstGeom>
          </p:spPr>
        </p:pic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311954D0-52B1-43A9-94E2-E19BF5B14918}"/>
              </a:ext>
            </a:extLst>
          </p:cNvPr>
          <p:cNvGrpSpPr/>
          <p:nvPr/>
        </p:nvGrpSpPr>
        <p:grpSpPr>
          <a:xfrm>
            <a:off x="2981989" y="4094253"/>
            <a:ext cx="2450380" cy="2024595"/>
            <a:chOff x="2813724" y="3558240"/>
            <a:chExt cx="2450380" cy="2024595"/>
          </a:xfrm>
        </p:grpSpPr>
        <p:pic>
          <p:nvPicPr>
            <p:cNvPr id="1032" name="Picture 8" descr="[B! NVIDIA] Jetson Nano Brings AI Computing to Everyone | NVIDIA ...">
              <a:extLst>
                <a:ext uri="{FF2B5EF4-FFF2-40B4-BE49-F238E27FC236}">
                  <a16:creationId xmlns:a16="http://schemas.microsoft.com/office/drawing/2014/main" id="{1FB89D16-DBE1-4866-B3FA-FC9DE83EE4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cstate="hq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3724" y="3558240"/>
              <a:ext cx="2450380" cy="16602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D3FE5D6D-6DF7-470C-9B7F-3982AED7D8E5}"/>
                </a:ext>
              </a:extLst>
            </p:cNvPr>
            <p:cNvSpPr txBox="1"/>
            <p:nvPr/>
          </p:nvSpPr>
          <p:spPr>
            <a:xfrm>
              <a:off x="3533704" y="5213503"/>
              <a:ext cx="13833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AI Hardware</a:t>
              </a:r>
            </a:p>
          </p:txBody>
        </p: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7B7678DD-4E86-4C8F-9D77-198DFB10C32B}"/>
              </a:ext>
            </a:extLst>
          </p:cNvPr>
          <p:cNvSpPr txBox="1"/>
          <p:nvPr/>
        </p:nvSpPr>
        <p:spPr>
          <a:xfrm>
            <a:off x="36397" y="5599323"/>
            <a:ext cx="2480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 </a:t>
            </a:r>
            <a:r>
              <a:rPr lang="de-DE" sz="800" dirty="0">
                <a:solidFill>
                  <a:schemeClr val="bg1">
                    <a:lumMod val="50000"/>
                  </a:schemeClr>
                </a:solidFill>
              </a:rPr>
              <a:t>Quelle: </a:t>
            </a:r>
            <a:r>
              <a:rPr lang="de-DE" sz="800" dirty="0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png-clipart-laptop-computer-laptop-icon-flat-laptop-electronics-computer.png (900×900) (pngegg.com)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F5FCC4A-051D-4CE4-879B-788426592DC4}"/>
              </a:ext>
            </a:extLst>
          </p:cNvPr>
          <p:cNvSpPr txBox="1"/>
          <p:nvPr/>
        </p:nvSpPr>
        <p:spPr>
          <a:xfrm>
            <a:off x="0" y="6059919"/>
            <a:ext cx="2480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 </a:t>
            </a:r>
            <a:r>
              <a:rPr lang="de-DE" sz="800" dirty="0">
                <a:solidFill>
                  <a:schemeClr val="bg1">
                    <a:lumMod val="50000"/>
                  </a:schemeClr>
                </a:solidFill>
              </a:rPr>
              <a:t>Quelle: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developer-and-maintain-cloud-server-and-data-analyst-free-vector.jpg (1920×1601) (vecteezy.com)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7976D14-A95B-463F-8A49-6552AC9F1EAF}"/>
              </a:ext>
            </a:extLst>
          </p:cNvPr>
          <p:cNvSpPr txBox="1"/>
          <p:nvPr/>
        </p:nvSpPr>
        <p:spPr>
          <a:xfrm>
            <a:off x="0" y="6519446"/>
            <a:ext cx="2480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 </a:t>
            </a:r>
            <a:r>
              <a:rPr lang="de-DE" sz="800" dirty="0">
                <a:solidFill>
                  <a:schemeClr val="bg1">
                    <a:lumMod val="50000"/>
                  </a:schemeClr>
                </a:solidFill>
              </a:rPr>
              <a:t>Quelle: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800" dirty="0">
                <a:solidFill>
                  <a:schemeClr val="bg1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Jetson-Nano-isometric.png (1200×813) (nvidia.com)</a:t>
            </a:r>
            <a:endParaRPr lang="de-DE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3389ED01-8D14-4CBC-B078-83FBBEDBA5AC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2347" y="5146694"/>
            <a:ext cx="3782576" cy="90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63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platzhalter 12">
            <a:extLst>
              <a:ext uri="{FF2B5EF4-FFF2-40B4-BE49-F238E27FC236}">
                <a16:creationId xmlns:a16="http://schemas.microsoft.com/office/drawing/2014/main" id="{B611BFD3-4B20-49BD-AE3D-FC5E959F7FD1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2142524" y="-1"/>
            <a:ext cx="10459051" cy="6857999"/>
          </a:xfrm>
          <a:prstGeom prst="rect">
            <a:avLst/>
          </a:prstGeom>
        </p:spPr>
      </p:pic>
      <p:sp>
        <p:nvSpPr>
          <p:cNvPr id="16" name="Fußzeilenplatzhalter 2">
            <a:extLst>
              <a:ext uri="{FF2B5EF4-FFF2-40B4-BE49-F238E27FC236}">
                <a16:creationId xmlns:a16="http://schemas.microsoft.com/office/drawing/2014/main" id="{16FDDE69-61CB-432A-BF7F-2467C68AB8B2}"/>
              </a:ext>
            </a:extLst>
          </p:cNvPr>
          <p:cNvSpPr txBox="1">
            <a:spLocks/>
          </p:cNvSpPr>
          <p:nvPr/>
        </p:nvSpPr>
        <p:spPr>
          <a:xfrm>
            <a:off x="417320" y="6535740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de-DE" dirty="0">
                <a:solidFill>
                  <a:schemeClr val="bg1"/>
                </a:solidFill>
              </a:rPr>
              <a:t>Quelle: </a:t>
            </a:r>
            <a:r>
              <a:rPr lang="de-DE" dirty="0" err="1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bansky</a:t>
            </a:r>
            <a:r>
              <a:rPr lang="de-DE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de-DE" dirty="0" err="1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london</a:t>
            </a:r>
            <a:r>
              <a:rPr lang="de-DE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de-DE" dirty="0" err="1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camera</a:t>
            </a:r>
            <a:r>
              <a:rPr lang="de-DE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 Suchen Bilder (bing.com)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5202B2A-B990-462A-B842-C7B4D5C3A7B6}"/>
              </a:ext>
            </a:extLst>
          </p:cNvPr>
          <p:cNvSpPr/>
          <p:nvPr/>
        </p:nvSpPr>
        <p:spPr>
          <a:xfrm>
            <a:off x="5897217" y="3562233"/>
            <a:ext cx="6294783" cy="2017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A2684FF6-B51F-49BE-BFDB-5C64B72D7CE2}"/>
              </a:ext>
            </a:extLst>
          </p:cNvPr>
          <p:cNvSpPr/>
          <p:nvPr/>
        </p:nvSpPr>
        <p:spPr>
          <a:xfrm>
            <a:off x="6161316" y="3772764"/>
            <a:ext cx="5924550" cy="1596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solidFill>
                  <a:srgbClr val="002060"/>
                </a:solidFill>
                <a:latin typeface="+mj-lt"/>
                <a:cs typeface="Meta Serif Offc" panose="02010504050101020102" pitchFamily="2" charset="0"/>
              </a:rPr>
              <a:t>Implementing ethical standards </a:t>
            </a:r>
            <a:r>
              <a:rPr lang="en-US" sz="2400" dirty="0">
                <a:solidFill>
                  <a:srgbClr val="002060"/>
                </a:solidFill>
                <a:latin typeface="+mj-lt"/>
                <a:cs typeface="Meta Serif Offc" panose="02010504050101020102" pitchFamily="2" charset="0"/>
              </a:rPr>
              <a:t>for the </a:t>
            </a:r>
            <a:r>
              <a:rPr lang="en-US" sz="2400" b="1" dirty="0">
                <a:solidFill>
                  <a:srgbClr val="002060"/>
                </a:solidFill>
                <a:latin typeface="+mj-lt"/>
                <a:cs typeface="Meta Serif Offc" panose="02010504050101020102" pitchFamily="2" charset="0"/>
              </a:rPr>
              <a:t>responsible development and use </a:t>
            </a:r>
            <a:r>
              <a:rPr lang="en-US" sz="2400" dirty="0">
                <a:solidFill>
                  <a:srgbClr val="002060"/>
                </a:solidFill>
                <a:latin typeface="+mj-lt"/>
                <a:cs typeface="Meta Serif Offc" panose="02010504050101020102" pitchFamily="2" charset="0"/>
              </a:rPr>
              <a:t>of AI solutions and the necessary computing resources.</a:t>
            </a:r>
            <a:endParaRPr lang="de-DE" sz="2400" dirty="0">
              <a:solidFill>
                <a:srgbClr val="002060"/>
              </a:solidFill>
              <a:latin typeface="+mj-lt"/>
              <a:cs typeface="Meta Serif Offc" panose="02010504050101020102" pitchFamily="2" charset="0"/>
            </a:endParaRPr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CF4B20FF-4D0E-44DB-B42B-D3B178E3F5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8576849" y="5154931"/>
            <a:ext cx="3615151" cy="861328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997D8192-EAE5-4449-AAA8-680982C3B3DE}"/>
              </a:ext>
            </a:extLst>
          </p:cNvPr>
          <p:cNvSpPr/>
          <p:nvPr/>
        </p:nvSpPr>
        <p:spPr>
          <a:xfrm>
            <a:off x="-13342" y="0"/>
            <a:ext cx="2437200" cy="6857999"/>
          </a:xfrm>
          <a:prstGeom prst="rect">
            <a:avLst/>
          </a:prstGeom>
          <a:solidFill>
            <a:srgbClr val="009BD9"/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2400" b="1" dirty="0">
                <a:solidFill>
                  <a:schemeClr val="bg1"/>
                </a:solidFill>
              </a:rPr>
              <a:t>AI </a:t>
            </a:r>
            <a:r>
              <a:rPr lang="de-DE" sz="2400" b="1" dirty="0" err="1">
                <a:solidFill>
                  <a:schemeClr val="bg1"/>
                </a:solidFill>
              </a:rPr>
              <a:t>Ethics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CD11E6C-05C1-4FC4-A9EB-B49731221951}"/>
              </a:ext>
            </a:extLst>
          </p:cNvPr>
          <p:cNvSpPr txBox="1"/>
          <p:nvPr/>
        </p:nvSpPr>
        <p:spPr>
          <a:xfrm>
            <a:off x="7653528" y="6535740"/>
            <a:ext cx="4546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© 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Quelle: </a:t>
            </a:r>
            <a:r>
              <a:rPr lang="de-DE" sz="1000" dirty="0" err="1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bansky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de-DE" sz="1000" dirty="0" err="1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london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de-DE" sz="1000" dirty="0" err="1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camera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 Suchen Bilder (bing.com)</a:t>
            </a:r>
            <a:endParaRPr lang="de-DE" sz="1000" dirty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8F68206-0105-4C6B-A63B-D29EFF73C58E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389" y="5111001"/>
            <a:ext cx="3782576" cy="90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91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4E0AAF42-B9BC-4212-B0A4-8CD623DBCD82}"/>
              </a:ext>
            </a:extLst>
          </p:cNvPr>
          <p:cNvSpPr/>
          <p:nvPr/>
        </p:nvSpPr>
        <p:spPr>
          <a:xfrm>
            <a:off x="0" y="-1"/>
            <a:ext cx="12192000" cy="488768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B01362E-98DA-4770-A197-482FE6ADF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718" y="578107"/>
            <a:ext cx="9696574" cy="1540178"/>
          </a:xfrm>
          <a:noFill/>
        </p:spPr>
        <p:txBody>
          <a:bodyPr/>
          <a:lstStyle/>
          <a:p>
            <a:r>
              <a:rPr lang="de-DE" sz="6000" dirty="0"/>
              <a:t>Shaping </a:t>
            </a:r>
            <a:r>
              <a:rPr lang="de-DE" sz="6000" dirty="0" err="1"/>
              <a:t>tomorrow</a:t>
            </a:r>
            <a:r>
              <a:rPr lang="de-DE" sz="6000" dirty="0"/>
              <a:t>. 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F693F8DE-EB26-451C-9577-B56132B4A52F}"/>
              </a:ext>
            </a:extLst>
          </p:cNvPr>
          <p:cNvSpPr/>
          <p:nvPr/>
        </p:nvSpPr>
        <p:spPr>
          <a:xfrm>
            <a:off x="417320" y="580398"/>
            <a:ext cx="10347413" cy="199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6000" dirty="0">
              <a:latin typeface="+mj-lt"/>
              <a:cs typeface="Meta Serif Offc" panose="02010504050101020102" pitchFamily="2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E5E483B-A5C9-4F94-9046-E384156EB101}"/>
              </a:ext>
            </a:extLst>
          </p:cNvPr>
          <p:cNvSpPr/>
          <p:nvPr/>
        </p:nvSpPr>
        <p:spPr>
          <a:xfrm>
            <a:off x="5259728" y="3201189"/>
            <a:ext cx="6398868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800" dirty="0">
                <a:solidFill>
                  <a:schemeClr val="bg1"/>
                </a:solidFill>
                <a:latin typeface="Meta Serif Offc" panose="02010504050101020102" pitchFamily="2" charset="0"/>
                <a:ea typeface="+mj-ea"/>
                <a:cs typeface="Meta Serif Offc" panose="02010504050101020102" pitchFamily="2" charset="0"/>
              </a:rPr>
              <a:t>ki-anwendungslabor@uba.de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42002FE-063D-4444-A9F7-2E37E5806C3B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9503229" y="1076302"/>
            <a:ext cx="1988418" cy="198841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6A4C342C-8721-4539-86D9-906606F3C6A3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47" y="4941453"/>
            <a:ext cx="5674466" cy="178757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079E70E-1392-467F-8B0A-0DE32214C29D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887" y="5102682"/>
            <a:ext cx="5286507" cy="1358031"/>
          </a:xfrm>
          <a:prstGeom prst="rect">
            <a:avLst/>
          </a:prstGeom>
        </p:spPr>
      </p:pic>
      <p:sp>
        <p:nvSpPr>
          <p:cNvPr id="11" name="Textplatzhalter 6">
            <a:extLst>
              <a:ext uri="{FF2B5EF4-FFF2-40B4-BE49-F238E27FC236}">
                <a16:creationId xmlns:a16="http://schemas.microsoft.com/office/drawing/2014/main" id="{022E0B38-41CE-44C1-A0AD-C05F09653C95}"/>
              </a:ext>
            </a:extLst>
          </p:cNvPr>
          <p:cNvSpPr txBox="1">
            <a:spLocks/>
          </p:cNvSpPr>
          <p:nvPr/>
        </p:nvSpPr>
        <p:spPr>
          <a:xfrm>
            <a:off x="544290" y="4139206"/>
            <a:ext cx="3744682" cy="240189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1994" indent="-251994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BundesSans Regular" panose="020B000203050000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3987" indent="-251994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BundesSans Regular" panose="020B000203050000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5981" indent="-251994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BundesSans Regular" panose="020B000203050000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7975" indent="-251994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BundesSans Regular" panose="020B000203050000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b="1" dirty="0" err="1">
                <a:solidFill>
                  <a:schemeClr val="bg1"/>
                </a:solidFill>
              </a:rPr>
              <a:t>Presenter</a:t>
            </a:r>
            <a:r>
              <a:rPr lang="de-DE" sz="1400" b="1" dirty="0">
                <a:solidFill>
                  <a:schemeClr val="bg1"/>
                </a:solidFill>
              </a:rPr>
              <a:t>: Bornberg, Luisa Sophie</a:t>
            </a:r>
          </a:p>
        </p:txBody>
      </p:sp>
      <p:sp>
        <p:nvSpPr>
          <p:cNvPr id="12" name="Textplatzhalter 8">
            <a:extLst>
              <a:ext uri="{FF2B5EF4-FFF2-40B4-BE49-F238E27FC236}">
                <a16:creationId xmlns:a16="http://schemas.microsoft.com/office/drawing/2014/main" id="{B618848F-771C-4EB4-9115-E3EC7F747BE1}"/>
              </a:ext>
            </a:extLst>
          </p:cNvPr>
          <p:cNvSpPr txBox="1">
            <a:spLocks/>
          </p:cNvSpPr>
          <p:nvPr/>
        </p:nvSpPr>
        <p:spPr>
          <a:xfrm>
            <a:off x="547945" y="4438103"/>
            <a:ext cx="2815739" cy="240189"/>
          </a:xfrm>
          <a:prstGeom prst="rect">
            <a:avLst/>
          </a:prstGeom>
        </p:spPr>
        <p:txBody>
          <a:bodyPr/>
          <a:lstStyle>
            <a:lvl1pPr marL="0" indent="0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1994" indent="-251994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BundesSans Regular" panose="020B000203050000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3987" indent="-251994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BundesSans Regular" panose="020B000203050000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5981" indent="-251994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BundesSans Regular" panose="020B000203050000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7975" indent="-251994" algn="l" defTabSz="914377" rtl="0" eaLnBrk="1" latinLnBrk="0" hangingPunct="1">
              <a:lnSpc>
                <a:spcPts val="2200"/>
              </a:lnSpc>
              <a:spcBef>
                <a:spcPts val="533"/>
              </a:spcBef>
              <a:buClr>
                <a:schemeClr val="bg2"/>
              </a:buClr>
              <a:buFont typeface="BundesSans Regular" panose="020B0002030500000203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b="1" dirty="0">
                <a:solidFill>
                  <a:schemeClr val="bg1"/>
                </a:solidFill>
              </a:rPr>
              <a:t>Düsseldorf, June 12, 2024</a:t>
            </a:r>
          </a:p>
        </p:txBody>
      </p:sp>
    </p:spTree>
    <p:extLst>
      <p:ext uri="{BB962C8B-B14F-4D97-AF65-F5344CB8AC3E}">
        <p14:creationId xmlns:p14="http://schemas.microsoft.com/office/powerpoint/2010/main" val="2395146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>
            <a:extLst>
              <a:ext uri="{FF2B5EF4-FFF2-40B4-BE49-F238E27FC236}">
                <a16:creationId xmlns:a16="http://schemas.microsoft.com/office/drawing/2014/main" id="{6EB287F3-B0EA-47B2-800E-C7A17B7891E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AF0E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FE5F1D9-ACD7-4442-B1FA-2D268EB6CD49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2756" y="2073658"/>
            <a:ext cx="9462490" cy="4573286"/>
          </a:xfrm>
          <a:prstGeom prst="rect">
            <a:avLst/>
          </a:prstGeom>
        </p:spPr>
      </p:pic>
      <p:sp>
        <p:nvSpPr>
          <p:cNvPr id="27" name="Rechteck: abgerundete Ecken 26">
            <a:extLst>
              <a:ext uri="{FF2B5EF4-FFF2-40B4-BE49-F238E27FC236}">
                <a16:creationId xmlns:a16="http://schemas.microsoft.com/office/drawing/2014/main" id="{AAC14E58-4E42-4819-9444-7FC331046891}"/>
              </a:ext>
            </a:extLst>
          </p:cNvPr>
          <p:cNvSpPr/>
          <p:nvPr/>
        </p:nvSpPr>
        <p:spPr>
          <a:xfrm>
            <a:off x="6948120" y="190322"/>
            <a:ext cx="2353488" cy="1686104"/>
          </a:xfrm>
          <a:prstGeom prst="roundRect">
            <a:avLst>
              <a:gd name="adj" fmla="val 5226"/>
            </a:avLst>
          </a:prstGeom>
          <a:solidFill>
            <a:srgbClr val="FFFFFF"/>
          </a:solidFill>
          <a:ln w="6350">
            <a:solidFill>
              <a:schemeClr val="accent6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F1C285A0-5C25-4287-9EC9-E94DF2A2FE96}"/>
              </a:ext>
            </a:extLst>
          </p:cNvPr>
          <p:cNvSpPr/>
          <p:nvPr/>
        </p:nvSpPr>
        <p:spPr>
          <a:xfrm>
            <a:off x="9453910" y="190321"/>
            <a:ext cx="2353488" cy="1686103"/>
          </a:xfrm>
          <a:prstGeom prst="roundRect">
            <a:avLst>
              <a:gd name="adj" fmla="val 5226"/>
            </a:avLst>
          </a:prstGeom>
          <a:solidFill>
            <a:srgbClr val="FFFFFF"/>
          </a:solidFill>
          <a:ln w="6350">
            <a:solidFill>
              <a:schemeClr val="accent6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: abgerundete Ecken 28">
            <a:extLst>
              <a:ext uri="{FF2B5EF4-FFF2-40B4-BE49-F238E27FC236}">
                <a16:creationId xmlns:a16="http://schemas.microsoft.com/office/drawing/2014/main" id="{42B8EB10-EACA-4BD5-A4F9-EE06C5A85B9C}"/>
              </a:ext>
            </a:extLst>
          </p:cNvPr>
          <p:cNvSpPr/>
          <p:nvPr/>
        </p:nvSpPr>
        <p:spPr>
          <a:xfrm>
            <a:off x="7989650" y="3857890"/>
            <a:ext cx="3828860" cy="2776504"/>
          </a:xfrm>
          <a:prstGeom prst="roundRect">
            <a:avLst>
              <a:gd name="adj" fmla="val 5226"/>
            </a:avLst>
          </a:prstGeom>
          <a:solidFill>
            <a:srgbClr val="FFFFFF"/>
          </a:solidFill>
          <a:ln w="6350">
            <a:solidFill>
              <a:schemeClr val="accent6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E551965D-A856-428F-973C-76A851218AFF}"/>
              </a:ext>
            </a:extLst>
          </p:cNvPr>
          <p:cNvSpPr/>
          <p:nvPr/>
        </p:nvSpPr>
        <p:spPr>
          <a:xfrm>
            <a:off x="2322756" y="190321"/>
            <a:ext cx="2353488" cy="1690172"/>
          </a:xfrm>
          <a:prstGeom prst="roundRect">
            <a:avLst>
              <a:gd name="adj" fmla="val 5226"/>
            </a:avLst>
          </a:prstGeom>
          <a:solidFill>
            <a:srgbClr val="FFFFFF"/>
          </a:solidFill>
          <a:ln w="6350">
            <a:solidFill>
              <a:schemeClr val="accent6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: abgerundete Ecken 24">
            <a:extLst>
              <a:ext uri="{FF2B5EF4-FFF2-40B4-BE49-F238E27FC236}">
                <a16:creationId xmlns:a16="http://schemas.microsoft.com/office/drawing/2014/main" id="{D394A18B-A3E6-489F-B3C6-61DF33DC13D9}"/>
              </a:ext>
            </a:extLst>
          </p:cNvPr>
          <p:cNvSpPr/>
          <p:nvPr/>
        </p:nvSpPr>
        <p:spPr>
          <a:xfrm>
            <a:off x="4817631" y="194389"/>
            <a:ext cx="1978187" cy="1686103"/>
          </a:xfrm>
          <a:prstGeom prst="roundRect">
            <a:avLst>
              <a:gd name="adj" fmla="val 6000"/>
            </a:avLst>
          </a:prstGeom>
          <a:solidFill>
            <a:srgbClr val="FFFFFF"/>
          </a:solidFill>
          <a:ln w="6350">
            <a:solidFill>
              <a:schemeClr val="accent6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B26FF7BC-E407-44B5-BE7A-297CC73B49B0}"/>
              </a:ext>
            </a:extLst>
          </p:cNvPr>
          <p:cNvSpPr/>
          <p:nvPr/>
        </p:nvSpPr>
        <p:spPr>
          <a:xfrm>
            <a:off x="130197" y="2077305"/>
            <a:ext cx="1978187" cy="4573286"/>
          </a:xfrm>
          <a:prstGeom prst="roundRect">
            <a:avLst>
              <a:gd name="adj" fmla="val 5111"/>
            </a:avLst>
          </a:prstGeom>
          <a:solidFill>
            <a:srgbClr val="FFFFFF"/>
          </a:solidFill>
          <a:ln w="6350">
            <a:solidFill>
              <a:schemeClr val="accent6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8E7C10C-490E-4D89-A3EA-AEC0932F323E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4569" y="4006599"/>
            <a:ext cx="1549441" cy="253489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C960E08-DFA0-4412-B291-93096489E44E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16725" y="263363"/>
            <a:ext cx="960391" cy="157434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54A02C19-2526-4542-8DDD-4EE977964C5B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82856" y="615374"/>
            <a:ext cx="1549442" cy="1099041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FEAEDFD9-2B69-4F7F-B69E-6A10496EF2AE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40651" y="309954"/>
            <a:ext cx="2041342" cy="1469103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477EBD9E-2573-4A61-A641-F8D44B2C1499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67314" y="4227222"/>
            <a:ext cx="3688401" cy="2219349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08C81BF4-CE71-442F-B46A-1C22868C48D4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5501" y="2829525"/>
            <a:ext cx="1857093" cy="882679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E0AA2B15-6C46-4812-BBF0-90A4B09A5CC9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501415" y="515515"/>
            <a:ext cx="2246422" cy="1281281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2CD6199F-6536-4255-A94E-420CB3118DCC}"/>
              </a:ext>
            </a:extLst>
          </p:cNvPr>
          <p:cNvSpPr txBox="1"/>
          <p:nvPr/>
        </p:nvSpPr>
        <p:spPr>
          <a:xfrm>
            <a:off x="177352" y="2251476"/>
            <a:ext cx="1797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>
                <a:solidFill>
                  <a:srgbClr val="00B0F0"/>
                </a:solidFill>
              </a:rPr>
              <a:t>Filtering</a:t>
            </a:r>
            <a:endParaRPr lang="de-DE" dirty="0">
              <a:solidFill>
                <a:srgbClr val="00B0F0"/>
              </a:solidFill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DB3E603-13C7-4A32-A389-C7092633C44D}"/>
              </a:ext>
            </a:extLst>
          </p:cNvPr>
          <p:cNvSpPr txBox="1"/>
          <p:nvPr/>
        </p:nvSpPr>
        <p:spPr>
          <a:xfrm>
            <a:off x="4853527" y="248820"/>
            <a:ext cx="190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B0F0"/>
                </a:solidFill>
              </a:rPr>
              <a:t>Data Exports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CF16E2D4-B2C6-46FD-8426-9848AFC369CA}"/>
              </a:ext>
            </a:extLst>
          </p:cNvPr>
          <p:cNvSpPr txBox="1"/>
          <p:nvPr/>
        </p:nvSpPr>
        <p:spPr>
          <a:xfrm>
            <a:off x="3297432" y="514312"/>
            <a:ext cx="1410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B0F0"/>
                </a:solidFill>
              </a:rPr>
              <a:t>Table </a:t>
            </a:r>
          </a:p>
          <a:p>
            <a:pPr algn="ctr"/>
            <a:r>
              <a:rPr lang="de-DE" dirty="0">
                <a:solidFill>
                  <a:srgbClr val="00B0F0"/>
                </a:solidFill>
              </a:rPr>
              <a:t>Views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CBE52AD-C2CA-4AD7-9012-6A6BA355D162}"/>
              </a:ext>
            </a:extLst>
          </p:cNvPr>
          <p:cNvSpPr txBox="1"/>
          <p:nvPr/>
        </p:nvSpPr>
        <p:spPr>
          <a:xfrm>
            <a:off x="7005825" y="220743"/>
            <a:ext cx="2052701" cy="6463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err="1">
                <a:solidFill>
                  <a:srgbClr val="00B0F0"/>
                </a:solidFill>
              </a:rPr>
              <a:t>Geographical</a:t>
            </a:r>
            <a:r>
              <a:rPr lang="de-DE" dirty="0">
                <a:solidFill>
                  <a:srgbClr val="00B0F0"/>
                </a:solidFill>
              </a:rPr>
              <a:t> Data Processing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9F2E9C2-D311-4382-9B70-026D6A21CC7C}"/>
              </a:ext>
            </a:extLst>
          </p:cNvPr>
          <p:cNvSpPr txBox="1"/>
          <p:nvPr/>
        </p:nvSpPr>
        <p:spPr>
          <a:xfrm>
            <a:off x="9501996" y="241345"/>
            <a:ext cx="179704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B0F0"/>
                </a:solidFill>
              </a:rPr>
              <a:t>Statistical Evaluations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B4EF4B29-5948-422A-BC46-50E387AD8341}"/>
              </a:ext>
            </a:extLst>
          </p:cNvPr>
          <p:cNvSpPr txBox="1"/>
          <p:nvPr/>
        </p:nvSpPr>
        <p:spPr>
          <a:xfrm>
            <a:off x="8323801" y="3178860"/>
            <a:ext cx="1797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Detailansichten</a:t>
            </a:r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81128AD2-440E-4B71-BD3F-FE1EE863516D}"/>
              </a:ext>
            </a:extLst>
          </p:cNvPr>
          <p:cNvCxnSpPr/>
          <p:nvPr/>
        </p:nvCxnSpPr>
        <p:spPr>
          <a:xfrm>
            <a:off x="274232" y="3905891"/>
            <a:ext cx="173802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E7DCA651-A753-4259-B50E-6EED8EE0ECDA}"/>
              </a:ext>
            </a:extLst>
          </p:cNvPr>
          <p:cNvSpPr txBox="1"/>
          <p:nvPr/>
        </p:nvSpPr>
        <p:spPr>
          <a:xfrm>
            <a:off x="8067314" y="3857890"/>
            <a:ext cx="3631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>
                <a:solidFill>
                  <a:srgbClr val="00B0F0"/>
                </a:solidFill>
              </a:rPr>
              <a:t>Detailed</a:t>
            </a:r>
            <a:r>
              <a:rPr lang="de-DE" dirty="0">
                <a:solidFill>
                  <a:srgbClr val="00B0F0"/>
                </a:solidFill>
              </a:rPr>
              <a:t> </a:t>
            </a:r>
            <a:r>
              <a:rPr lang="de-DE" dirty="0" err="1">
                <a:solidFill>
                  <a:srgbClr val="00B0F0"/>
                </a:solidFill>
              </a:rPr>
              <a:t>Insights</a:t>
            </a:r>
            <a:endParaRPr lang="de-DE" dirty="0">
              <a:solidFill>
                <a:srgbClr val="00B0F0"/>
              </a:solidFill>
            </a:endParaRPr>
          </a:p>
        </p:txBody>
      </p: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5E636661-88E7-4ED2-9AE5-578A9A72B663}"/>
              </a:ext>
            </a:extLst>
          </p:cNvPr>
          <p:cNvCxnSpPr>
            <a:cxnSpLocks/>
          </p:cNvCxnSpPr>
          <p:nvPr/>
        </p:nvCxnSpPr>
        <p:spPr>
          <a:xfrm flipH="1" flipV="1">
            <a:off x="3559630" y="1913778"/>
            <a:ext cx="659325" cy="915747"/>
          </a:xfrm>
          <a:prstGeom prst="line">
            <a:avLst/>
          </a:prstGeom>
          <a:ln w="12700">
            <a:solidFill>
              <a:srgbClr val="009B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EB8F2E75-EC5F-45F4-A4E7-40A953B7DD6B}"/>
              </a:ext>
            </a:extLst>
          </p:cNvPr>
          <p:cNvCxnSpPr>
            <a:cxnSpLocks/>
          </p:cNvCxnSpPr>
          <p:nvPr/>
        </p:nvCxnSpPr>
        <p:spPr>
          <a:xfrm flipV="1">
            <a:off x="4853527" y="1913778"/>
            <a:ext cx="788697" cy="988813"/>
          </a:xfrm>
          <a:prstGeom prst="line">
            <a:avLst/>
          </a:prstGeom>
          <a:ln w="12700">
            <a:solidFill>
              <a:srgbClr val="009B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960AB1C6-5B68-40AA-B5B4-BE586E81FC8A}"/>
              </a:ext>
            </a:extLst>
          </p:cNvPr>
          <p:cNvCxnSpPr>
            <a:cxnSpLocks/>
          </p:cNvCxnSpPr>
          <p:nvPr/>
        </p:nvCxnSpPr>
        <p:spPr>
          <a:xfrm flipH="1" flipV="1">
            <a:off x="8272452" y="1917820"/>
            <a:ext cx="3032497" cy="649211"/>
          </a:xfrm>
          <a:prstGeom prst="line">
            <a:avLst/>
          </a:prstGeom>
          <a:ln w="12700">
            <a:solidFill>
              <a:srgbClr val="009B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01C4C9FC-05B9-48D2-9BDF-E99C150B4DAF}"/>
              </a:ext>
            </a:extLst>
          </p:cNvPr>
          <p:cNvCxnSpPr>
            <a:cxnSpLocks/>
          </p:cNvCxnSpPr>
          <p:nvPr/>
        </p:nvCxnSpPr>
        <p:spPr>
          <a:xfrm flipH="1" flipV="1">
            <a:off x="11482054" y="1947551"/>
            <a:ext cx="109584" cy="619480"/>
          </a:xfrm>
          <a:prstGeom prst="line">
            <a:avLst/>
          </a:prstGeom>
          <a:ln w="12700">
            <a:solidFill>
              <a:srgbClr val="009B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91C6C0B2-27B1-4425-83F8-A2B294C5F4E3}"/>
              </a:ext>
            </a:extLst>
          </p:cNvPr>
          <p:cNvCxnSpPr>
            <a:cxnSpLocks/>
          </p:cNvCxnSpPr>
          <p:nvPr/>
        </p:nvCxnSpPr>
        <p:spPr>
          <a:xfrm>
            <a:off x="1971674" y="2485579"/>
            <a:ext cx="354855" cy="466568"/>
          </a:xfrm>
          <a:prstGeom prst="line">
            <a:avLst/>
          </a:prstGeom>
          <a:ln w="12700">
            <a:solidFill>
              <a:srgbClr val="009B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60038274-6D3A-4840-B08D-73E696F3E6F6}"/>
              </a:ext>
            </a:extLst>
          </p:cNvPr>
          <p:cNvCxnSpPr>
            <a:cxnSpLocks/>
          </p:cNvCxnSpPr>
          <p:nvPr/>
        </p:nvCxnSpPr>
        <p:spPr>
          <a:xfrm>
            <a:off x="7054001" y="4131129"/>
            <a:ext cx="902385" cy="229172"/>
          </a:xfrm>
          <a:prstGeom prst="line">
            <a:avLst/>
          </a:prstGeom>
          <a:ln w="12700">
            <a:solidFill>
              <a:srgbClr val="009B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8661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>
            <a:extLst>
              <a:ext uri="{FF2B5EF4-FFF2-40B4-BE49-F238E27FC236}">
                <a16:creationId xmlns:a16="http://schemas.microsoft.com/office/drawing/2014/main" id="{6EB287F3-B0EA-47B2-800E-C7A17B7891E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AF0E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FE5F1D9-ACD7-4442-B1FA-2D268EB6CD49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6625" y="157927"/>
            <a:ext cx="11244285" cy="5434440"/>
          </a:xfrm>
          <a:prstGeom prst="rect">
            <a:avLst/>
          </a:prstGeom>
        </p:spPr>
      </p:pic>
      <p:sp>
        <p:nvSpPr>
          <p:cNvPr id="27" name="Rechteck: abgerundete Ecken 26">
            <a:extLst>
              <a:ext uri="{FF2B5EF4-FFF2-40B4-BE49-F238E27FC236}">
                <a16:creationId xmlns:a16="http://schemas.microsoft.com/office/drawing/2014/main" id="{AAC14E58-4E42-4819-9444-7FC331046891}"/>
              </a:ext>
            </a:extLst>
          </p:cNvPr>
          <p:cNvSpPr/>
          <p:nvPr/>
        </p:nvSpPr>
        <p:spPr>
          <a:xfrm>
            <a:off x="9633992" y="343715"/>
            <a:ext cx="2353488" cy="1686104"/>
          </a:xfrm>
          <a:prstGeom prst="roundRect">
            <a:avLst>
              <a:gd name="adj" fmla="val 5226"/>
            </a:avLst>
          </a:prstGeom>
          <a:solidFill>
            <a:srgbClr val="FFFFFF"/>
          </a:solidFill>
          <a:ln w="6350">
            <a:solidFill>
              <a:schemeClr val="accent6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F1C285A0-5C25-4287-9EC9-E94DF2A2FE96}"/>
              </a:ext>
            </a:extLst>
          </p:cNvPr>
          <p:cNvSpPr/>
          <p:nvPr/>
        </p:nvSpPr>
        <p:spPr>
          <a:xfrm>
            <a:off x="9647576" y="2121437"/>
            <a:ext cx="2353488" cy="1686103"/>
          </a:xfrm>
          <a:prstGeom prst="roundRect">
            <a:avLst>
              <a:gd name="adj" fmla="val 5226"/>
            </a:avLst>
          </a:prstGeom>
          <a:solidFill>
            <a:srgbClr val="FFFFFF"/>
          </a:solidFill>
          <a:ln w="6350">
            <a:solidFill>
              <a:schemeClr val="accent6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: abgerundete Ecken 28">
            <a:extLst>
              <a:ext uri="{FF2B5EF4-FFF2-40B4-BE49-F238E27FC236}">
                <a16:creationId xmlns:a16="http://schemas.microsoft.com/office/drawing/2014/main" id="{42B8EB10-EACA-4BD5-A4F9-EE06C5A85B9C}"/>
              </a:ext>
            </a:extLst>
          </p:cNvPr>
          <p:cNvSpPr/>
          <p:nvPr/>
        </p:nvSpPr>
        <p:spPr>
          <a:xfrm>
            <a:off x="8172204" y="3944517"/>
            <a:ext cx="3828860" cy="2776504"/>
          </a:xfrm>
          <a:prstGeom prst="roundRect">
            <a:avLst>
              <a:gd name="adj" fmla="val 5226"/>
            </a:avLst>
          </a:prstGeom>
          <a:solidFill>
            <a:srgbClr val="FFFFFF"/>
          </a:solidFill>
          <a:ln w="6350">
            <a:solidFill>
              <a:schemeClr val="accent6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E551965D-A856-428F-973C-76A851218AFF}"/>
              </a:ext>
            </a:extLst>
          </p:cNvPr>
          <p:cNvSpPr/>
          <p:nvPr/>
        </p:nvSpPr>
        <p:spPr>
          <a:xfrm>
            <a:off x="2901320" y="5030849"/>
            <a:ext cx="2353488" cy="1690172"/>
          </a:xfrm>
          <a:prstGeom prst="roundRect">
            <a:avLst>
              <a:gd name="adj" fmla="val 5226"/>
            </a:avLst>
          </a:prstGeom>
          <a:solidFill>
            <a:srgbClr val="FFFFFF"/>
          </a:solidFill>
          <a:ln w="6350">
            <a:solidFill>
              <a:schemeClr val="accent6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: abgerundete Ecken 24">
            <a:extLst>
              <a:ext uri="{FF2B5EF4-FFF2-40B4-BE49-F238E27FC236}">
                <a16:creationId xmlns:a16="http://schemas.microsoft.com/office/drawing/2014/main" id="{D394A18B-A3E6-489F-B3C6-61DF33DC13D9}"/>
              </a:ext>
            </a:extLst>
          </p:cNvPr>
          <p:cNvSpPr/>
          <p:nvPr/>
        </p:nvSpPr>
        <p:spPr>
          <a:xfrm>
            <a:off x="5363829" y="5034918"/>
            <a:ext cx="1978187" cy="1686103"/>
          </a:xfrm>
          <a:prstGeom prst="roundRect">
            <a:avLst>
              <a:gd name="adj" fmla="val 6000"/>
            </a:avLst>
          </a:prstGeom>
          <a:solidFill>
            <a:srgbClr val="FFFFFF"/>
          </a:solidFill>
          <a:ln w="6350">
            <a:solidFill>
              <a:schemeClr val="accent6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B26FF7BC-E407-44B5-BE7A-297CC73B49B0}"/>
              </a:ext>
            </a:extLst>
          </p:cNvPr>
          <p:cNvSpPr/>
          <p:nvPr/>
        </p:nvSpPr>
        <p:spPr>
          <a:xfrm>
            <a:off x="92946" y="2446631"/>
            <a:ext cx="1978187" cy="4253442"/>
          </a:xfrm>
          <a:prstGeom prst="roundRect">
            <a:avLst>
              <a:gd name="adj" fmla="val 5111"/>
            </a:avLst>
          </a:prstGeom>
          <a:solidFill>
            <a:srgbClr val="FFFFFF"/>
          </a:solidFill>
          <a:ln w="6350">
            <a:solidFill>
              <a:schemeClr val="accent6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8E7C10C-490E-4D89-A3EA-AEC0932F323E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7318" y="4359597"/>
            <a:ext cx="1549441" cy="230231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C960E08-DFA0-4412-B291-93096489E44E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95289" y="5103891"/>
            <a:ext cx="960391" cy="157434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54A02C19-2526-4542-8DDD-4EE977964C5B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29054" y="5455903"/>
            <a:ext cx="1549442" cy="1099041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FEAEDFD9-2B69-4F7F-B69E-6A10496EF2AE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26523" y="463347"/>
            <a:ext cx="2041342" cy="1469103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477EBD9E-2573-4A61-A641-F8D44B2C1499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49868" y="4313849"/>
            <a:ext cx="3688401" cy="2219349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08C81BF4-CE71-442F-B46A-1C22868C48D4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8250" y="3198851"/>
            <a:ext cx="1857093" cy="882679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E0AA2B15-6C46-4812-BBF0-90A4B09A5CC9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695081" y="2446631"/>
            <a:ext cx="2246422" cy="1281281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2CD6199F-6536-4255-A94E-420CB3118DCC}"/>
              </a:ext>
            </a:extLst>
          </p:cNvPr>
          <p:cNvSpPr txBox="1"/>
          <p:nvPr/>
        </p:nvSpPr>
        <p:spPr>
          <a:xfrm>
            <a:off x="140101" y="2599034"/>
            <a:ext cx="1797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>
                <a:solidFill>
                  <a:srgbClr val="00B0F0"/>
                </a:solidFill>
              </a:rPr>
              <a:t>Filtering</a:t>
            </a:r>
            <a:endParaRPr lang="de-DE" dirty="0">
              <a:solidFill>
                <a:srgbClr val="00B0F0"/>
              </a:solidFill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DB3E603-13C7-4A32-A389-C7092633C44D}"/>
              </a:ext>
            </a:extLst>
          </p:cNvPr>
          <p:cNvSpPr txBox="1"/>
          <p:nvPr/>
        </p:nvSpPr>
        <p:spPr>
          <a:xfrm>
            <a:off x="5399725" y="5034919"/>
            <a:ext cx="1902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B0F0"/>
                </a:solidFill>
              </a:rPr>
              <a:t>Data Exports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CF16E2D4-B2C6-46FD-8426-9848AFC369CA}"/>
              </a:ext>
            </a:extLst>
          </p:cNvPr>
          <p:cNvSpPr txBox="1"/>
          <p:nvPr/>
        </p:nvSpPr>
        <p:spPr>
          <a:xfrm>
            <a:off x="3875996" y="5354840"/>
            <a:ext cx="1410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B0F0"/>
                </a:solidFill>
              </a:rPr>
              <a:t>Table </a:t>
            </a:r>
          </a:p>
          <a:p>
            <a:pPr algn="ctr"/>
            <a:r>
              <a:rPr lang="de-DE" dirty="0">
                <a:solidFill>
                  <a:srgbClr val="00B0F0"/>
                </a:solidFill>
              </a:rPr>
              <a:t>Views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CBE52AD-C2CA-4AD7-9012-6A6BA355D162}"/>
              </a:ext>
            </a:extLst>
          </p:cNvPr>
          <p:cNvSpPr txBox="1"/>
          <p:nvPr/>
        </p:nvSpPr>
        <p:spPr>
          <a:xfrm>
            <a:off x="9691697" y="374136"/>
            <a:ext cx="2052701" cy="6463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err="1">
                <a:solidFill>
                  <a:srgbClr val="00B0F0"/>
                </a:solidFill>
              </a:rPr>
              <a:t>Geographical</a:t>
            </a:r>
            <a:r>
              <a:rPr lang="de-DE" dirty="0">
                <a:solidFill>
                  <a:srgbClr val="00B0F0"/>
                </a:solidFill>
              </a:rPr>
              <a:t> Data Processing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9F2E9C2-D311-4382-9B70-026D6A21CC7C}"/>
              </a:ext>
            </a:extLst>
          </p:cNvPr>
          <p:cNvSpPr txBox="1"/>
          <p:nvPr/>
        </p:nvSpPr>
        <p:spPr>
          <a:xfrm>
            <a:off x="9695662" y="2172461"/>
            <a:ext cx="179704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rgbClr val="00B0F0"/>
                </a:solidFill>
              </a:rPr>
              <a:t>Statistical Evaluations</a:t>
            </a:r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81128AD2-440E-4B71-BD3F-FE1EE863516D}"/>
              </a:ext>
            </a:extLst>
          </p:cNvPr>
          <p:cNvCxnSpPr/>
          <p:nvPr/>
        </p:nvCxnSpPr>
        <p:spPr>
          <a:xfrm>
            <a:off x="236981" y="4258889"/>
            <a:ext cx="173802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E7DCA651-A753-4259-B50E-6EED8EE0ECDA}"/>
              </a:ext>
            </a:extLst>
          </p:cNvPr>
          <p:cNvSpPr txBox="1"/>
          <p:nvPr/>
        </p:nvSpPr>
        <p:spPr>
          <a:xfrm>
            <a:off x="8249868" y="3944517"/>
            <a:ext cx="3631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>
                <a:solidFill>
                  <a:srgbClr val="00B0F0"/>
                </a:solidFill>
              </a:rPr>
              <a:t>Detailed</a:t>
            </a:r>
            <a:r>
              <a:rPr lang="de-DE" dirty="0">
                <a:solidFill>
                  <a:srgbClr val="00B0F0"/>
                </a:solidFill>
              </a:rPr>
              <a:t> </a:t>
            </a:r>
            <a:r>
              <a:rPr lang="de-DE" dirty="0" err="1">
                <a:solidFill>
                  <a:srgbClr val="00B0F0"/>
                </a:solidFill>
              </a:rPr>
              <a:t>Insights</a:t>
            </a:r>
            <a:endParaRPr lang="de-DE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281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5FDEE3EF-4EE9-4948-8099-28A0DAB25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059" y="428599"/>
            <a:ext cx="10478558" cy="496887"/>
          </a:xfrm>
        </p:spPr>
        <p:txBody>
          <a:bodyPr/>
          <a:lstStyle/>
          <a:p>
            <a:r>
              <a:rPr lang="de-DE" dirty="0"/>
              <a:t>Data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Training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90C0040-74D0-4936-BB55-D37AA8837C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BMUV | UBA | KI-Lab</a:t>
            </a:r>
          </a:p>
        </p:txBody>
      </p:sp>
      <p:sp>
        <p:nvSpPr>
          <p:cNvPr id="7" name="Inhaltsplatzhalter 1">
            <a:extLst>
              <a:ext uri="{FF2B5EF4-FFF2-40B4-BE49-F238E27FC236}">
                <a16:creationId xmlns:a16="http://schemas.microsoft.com/office/drawing/2014/main" id="{E2C2F3C3-DCE4-4251-8F0A-F7E6C3517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059" y="1568608"/>
            <a:ext cx="6275008" cy="4876374"/>
          </a:xfrm>
        </p:spPr>
        <p:txBody>
          <a:bodyPr numCol="1"/>
          <a:lstStyle/>
          <a:p>
            <a:pPr>
              <a:lnSpc>
                <a:spcPts val="2500"/>
              </a:lnSpc>
            </a:pPr>
            <a:r>
              <a:rPr lang="en-US" sz="2400" b="1" dirty="0"/>
              <a:t>Satellite images Germany: 2021 &amp; 2022 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    Apr, Jun, Aug, Oct ⟶ 8 time points each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lnSpc>
                <a:spcPts val="2500"/>
              </a:lnSpc>
            </a:pPr>
            <a:r>
              <a:rPr lang="en-US" sz="2400" b="1" dirty="0"/>
              <a:t>Map sections (image chips):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2000 images with wind turbines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	(x 4 months x 2 years)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250 images without wind turbines 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	(x 4 months x 2 years) 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⟶ 18 000 image chips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lnSpc>
                <a:spcPts val="2500"/>
              </a:lnSpc>
            </a:pPr>
            <a:r>
              <a:rPr lang="en-US" sz="2400" b="1" dirty="0"/>
              <a:t>Bounding boxes: 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with shadow 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without shadow</a:t>
            </a:r>
            <a:endParaRPr lang="de-DE" sz="2400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9D0356E-3E89-4DF6-BC48-D915449914AE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015478" y="1334874"/>
            <a:ext cx="4337793" cy="4333164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E66A6CD0-C1DF-4507-A00D-EA0AEFEEE1E2}"/>
              </a:ext>
            </a:extLst>
          </p:cNvPr>
          <p:cNvSpPr txBox="1"/>
          <p:nvPr/>
        </p:nvSpPr>
        <p:spPr>
          <a:xfrm>
            <a:off x="8840584" y="5622432"/>
            <a:ext cx="924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i="1" dirty="0"/>
              <a:t>640 Pixel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AA9F7976-46D6-4AD6-B1FD-91318058DC53}"/>
              </a:ext>
            </a:extLst>
          </p:cNvPr>
          <p:cNvSpPr txBox="1"/>
          <p:nvPr/>
        </p:nvSpPr>
        <p:spPr>
          <a:xfrm rot="16200000">
            <a:off x="6472737" y="3188144"/>
            <a:ext cx="924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i="1" dirty="0"/>
              <a:t>640 Pixel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447F5232-7E3C-4612-83BA-A82482C1BC15}"/>
              </a:ext>
            </a:extLst>
          </p:cNvPr>
          <p:cNvSpPr/>
          <p:nvPr/>
        </p:nvSpPr>
        <p:spPr>
          <a:xfrm>
            <a:off x="8706678" y="3267412"/>
            <a:ext cx="164959" cy="2550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B73756D-6265-4D8B-99A0-5CE910735FAE}"/>
              </a:ext>
            </a:extLst>
          </p:cNvPr>
          <p:cNvSpPr/>
          <p:nvPr/>
        </p:nvSpPr>
        <p:spPr>
          <a:xfrm>
            <a:off x="9680713" y="2934032"/>
            <a:ext cx="178211" cy="2820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FEEB2CFF-BD6A-4D3F-A65B-5D494CC438E0}"/>
              </a:ext>
            </a:extLst>
          </p:cNvPr>
          <p:cNvSpPr/>
          <p:nvPr/>
        </p:nvSpPr>
        <p:spPr>
          <a:xfrm>
            <a:off x="9251343" y="2417197"/>
            <a:ext cx="211341" cy="3072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C8C46F8F-7222-4F48-AF9E-7EACFF85064A}"/>
              </a:ext>
            </a:extLst>
          </p:cNvPr>
          <p:cNvSpPr/>
          <p:nvPr/>
        </p:nvSpPr>
        <p:spPr>
          <a:xfrm>
            <a:off x="8309114" y="4329485"/>
            <a:ext cx="220618" cy="3364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D1846DE-E3E3-44BF-B395-26CADE6A3AB8}"/>
              </a:ext>
            </a:extLst>
          </p:cNvPr>
          <p:cNvSpPr/>
          <p:nvPr/>
        </p:nvSpPr>
        <p:spPr>
          <a:xfrm>
            <a:off x="9477681" y="3604343"/>
            <a:ext cx="180468" cy="2781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04879879-AD88-4F7A-9D3F-C16FD83D915B}"/>
              </a:ext>
            </a:extLst>
          </p:cNvPr>
          <p:cNvSpPr/>
          <p:nvPr/>
        </p:nvSpPr>
        <p:spPr>
          <a:xfrm>
            <a:off x="9282215" y="4735002"/>
            <a:ext cx="211341" cy="3358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833FFA96-1EF4-421D-8118-0724D7C3BEC9}"/>
              </a:ext>
            </a:extLst>
          </p:cNvPr>
          <p:cNvSpPr/>
          <p:nvPr/>
        </p:nvSpPr>
        <p:spPr>
          <a:xfrm>
            <a:off x="10861874" y="3891990"/>
            <a:ext cx="211341" cy="3358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4FC55BA-0714-4997-80C6-6A39ACD85D88}"/>
              </a:ext>
            </a:extLst>
          </p:cNvPr>
          <p:cNvSpPr/>
          <p:nvPr/>
        </p:nvSpPr>
        <p:spPr>
          <a:xfrm>
            <a:off x="10274803" y="3226993"/>
            <a:ext cx="211341" cy="3358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7D8DE4A4-F490-4AE8-8D30-91D76252E721}"/>
              </a:ext>
            </a:extLst>
          </p:cNvPr>
          <p:cNvSpPr txBox="1"/>
          <p:nvPr/>
        </p:nvSpPr>
        <p:spPr>
          <a:xfrm>
            <a:off x="7268602" y="5944522"/>
            <a:ext cx="3704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Wind </a:t>
            </a:r>
            <a:r>
              <a:rPr lang="de-DE" sz="2400" dirty="0" err="1"/>
              <a:t>turbine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shadow</a:t>
            </a:r>
            <a:endParaRPr lang="de-DE" sz="2400" dirty="0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5ED95F0-E60C-4E9C-894E-A84E1D5B8184}"/>
              </a:ext>
            </a:extLst>
          </p:cNvPr>
          <p:cNvSpPr/>
          <p:nvPr/>
        </p:nvSpPr>
        <p:spPr>
          <a:xfrm>
            <a:off x="9380050" y="4956367"/>
            <a:ext cx="113506" cy="114300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D92DC967-E89A-40D1-961E-A0C217E55FA1}"/>
              </a:ext>
            </a:extLst>
          </p:cNvPr>
          <p:cNvSpPr/>
          <p:nvPr/>
        </p:nvSpPr>
        <p:spPr>
          <a:xfrm>
            <a:off x="8419423" y="4551430"/>
            <a:ext cx="113506" cy="114300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2DFE6710-4D65-40EF-8D71-7610D874D76E}"/>
              </a:ext>
            </a:extLst>
          </p:cNvPr>
          <p:cNvSpPr/>
          <p:nvPr/>
        </p:nvSpPr>
        <p:spPr>
          <a:xfrm>
            <a:off x="9548157" y="3767978"/>
            <a:ext cx="113506" cy="114300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ED3E17A5-9E00-406F-9527-B4F1A0E7D834}"/>
              </a:ext>
            </a:extLst>
          </p:cNvPr>
          <p:cNvSpPr/>
          <p:nvPr/>
        </p:nvSpPr>
        <p:spPr>
          <a:xfrm>
            <a:off x="10959709" y="4113355"/>
            <a:ext cx="113506" cy="114300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C270F58E-D087-45DE-8EAD-51451232FD93}"/>
              </a:ext>
            </a:extLst>
          </p:cNvPr>
          <p:cNvSpPr/>
          <p:nvPr/>
        </p:nvSpPr>
        <p:spPr>
          <a:xfrm>
            <a:off x="10374123" y="3448358"/>
            <a:ext cx="113506" cy="114300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B4318249-0FF8-456C-B547-9E958A852333}"/>
              </a:ext>
            </a:extLst>
          </p:cNvPr>
          <p:cNvSpPr/>
          <p:nvPr/>
        </p:nvSpPr>
        <p:spPr>
          <a:xfrm>
            <a:off x="8755491" y="3407940"/>
            <a:ext cx="113506" cy="114300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D55C469E-765F-4CB7-AB65-7AD8AB281409}"/>
              </a:ext>
            </a:extLst>
          </p:cNvPr>
          <p:cNvSpPr/>
          <p:nvPr/>
        </p:nvSpPr>
        <p:spPr>
          <a:xfrm>
            <a:off x="9302750" y="2565400"/>
            <a:ext cx="158244" cy="159167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41334F45-4238-43BA-9676-F6864E0E32C1}"/>
              </a:ext>
            </a:extLst>
          </p:cNvPr>
          <p:cNvSpPr/>
          <p:nvPr/>
        </p:nvSpPr>
        <p:spPr>
          <a:xfrm>
            <a:off x="9723194" y="3067050"/>
            <a:ext cx="135729" cy="149078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BA8875BE-F8C8-4BDD-A15C-B94C6906D019}"/>
              </a:ext>
            </a:extLst>
          </p:cNvPr>
          <p:cNvSpPr txBox="1"/>
          <p:nvPr/>
        </p:nvSpPr>
        <p:spPr>
          <a:xfrm>
            <a:off x="7268601" y="6332452"/>
            <a:ext cx="454733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dirty="0"/>
              <a:t>Wind </a:t>
            </a:r>
            <a:r>
              <a:rPr lang="de-DE" sz="2400" dirty="0" err="1"/>
              <a:t>turbine</a:t>
            </a:r>
            <a:r>
              <a:rPr lang="de-DE" sz="2400" dirty="0"/>
              <a:t> w/o </a:t>
            </a:r>
            <a:r>
              <a:rPr lang="de-DE" sz="2400" dirty="0" err="1"/>
              <a:t>shadow</a:t>
            </a:r>
            <a:endParaRPr lang="de-DE" sz="2400" dirty="0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3AF181D5-FAC2-4941-9073-CA52B31B1580}"/>
              </a:ext>
            </a:extLst>
          </p:cNvPr>
          <p:cNvSpPr/>
          <p:nvPr/>
        </p:nvSpPr>
        <p:spPr>
          <a:xfrm>
            <a:off x="7043578" y="6449413"/>
            <a:ext cx="252000" cy="252000"/>
          </a:xfrm>
          <a:prstGeom prst="ellipse">
            <a:avLst/>
          </a:prstGeom>
          <a:solidFill>
            <a:srgbClr val="FFFF00"/>
          </a:solidFill>
          <a:ln>
            <a:solidFill>
              <a:srgbClr val="D7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3B54CCC5-C5FB-4676-B03C-A55A266DC78D}"/>
              </a:ext>
            </a:extLst>
          </p:cNvPr>
          <p:cNvSpPr/>
          <p:nvPr/>
        </p:nvSpPr>
        <p:spPr>
          <a:xfrm>
            <a:off x="7043578" y="607263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7772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26D1DED-113A-420D-ABA6-2AD872181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00F3C09-7EF1-482D-8EED-BA16A85DB1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BMUV | UBA | KI-Lab</a:t>
            </a: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829999E-C313-452D-B409-D695EBABDE46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74714" y="1341439"/>
            <a:ext cx="5003800" cy="500380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254734CC-AA20-4AF8-BA7D-DF2FCC06A4E3}"/>
              </a:ext>
            </a:extLst>
          </p:cNvPr>
          <p:cNvSpPr/>
          <p:nvPr/>
        </p:nvSpPr>
        <p:spPr>
          <a:xfrm>
            <a:off x="2811294" y="1439693"/>
            <a:ext cx="583659" cy="1070042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6EE58A5-719C-405D-B6AC-557D32E4E7FC}"/>
              </a:ext>
            </a:extLst>
          </p:cNvPr>
          <p:cNvSpPr/>
          <p:nvPr/>
        </p:nvSpPr>
        <p:spPr>
          <a:xfrm>
            <a:off x="2887494" y="1515893"/>
            <a:ext cx="583659" cy="107004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F926523-284B-4726-BBDA-8132EBBA7A85}"/>
              </a:ext>
            </a:extLst>
          </p:cNvPr>
          <p:cNvSpPr txBox="1"/>
          <p:nvPr/>
        </p:nvSpPr>
        <p:spPr>
          <a:xfrm>
            <a:off x="5996252" y="1799934"/>
            <a:ext cx="59598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Mean Average Precision:</a:t>
            </a:r>
            <a:endParaRPr lang="de-DE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 err="1"/>
              <a:t>Yolo</a:t>
            </a:r>
            <a:r>
              <a:rPr lang="de-DE" sz="2400" dirty="0"/>
              <a:t> 8 </a:t>
            </a:r>
            <a:r>
              <a:rPr lang="de-DE" sz="2400" dirty="0" err="1"/>
              <a:t>nano</a:t>
            </a:r>
            <a:r>
              <a:rPr lang="de-DE" sz="2400" dirty="0"/>
              <a:t>: </a:t>
            </a:r>
            <a:r>
              <a:rPr lang="de-DE" sz="2400" b="1" dirty="0">
                <a:solidFill>
                  <a:srgbClr val="00B050"/>
                </a:solidFill>
              </a:rPr>
              <a:t>84.7%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 err="1"/>
              <a:t>Yolo</a:t>
            </a:r>
            <a:r>
              <a:rPr lang="de-DE" sz="2400" dirty="0"/>
              <a:t> 8 </a:t>
            </a:r>
            <a:r>
              <a:rPr lang="de-DE" sz="2400" dirty="0" err="1"/>
              <a:t>small</a:t>
            </a:r>
            <a:r>
              <a:rPr lang="de-DE" sz="2400" dirty="0"/>
              <a:t>: </a:t>
            </a:r>
            <a:r>
              <a:rPr lang="de-DE" sz="2400" b="1" dirty="0">
                <a:solidFill>
                  <a:srgbClr val="00B050"/>
                </a:solidFill>
              </a:rPr>
              <a:t>85.9%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 err="1"/>
              <a:t>Yolo</a:t>
            </a:r>
            <a:r>
              <a:rPr lang="de-DE" sz="2400" dirty="0"/>
              <a:t> 8 large: </a:t>
            </a:r>
            <a:r>
              <a:rPr lang="de-DE" sz="2400" b="1" dirty="0">
                <a:solidFill>
                  <a:srgbClr val="00B050"/>
                </a:solidFill>
              </a:rPr>
              <a:t>87.0%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 err="1"/>
              <a:t>Yolo</a:t>
            </a:r>
            <a:r>
              <a:rPr lang="de-DE" sz="2400" dirty="0"/>
              <a:t> 9 </a:t>
            </a:r>
            <a:r>
              <a:rPr lang="de-DE" sz="2400" dirty="0" err="1"/>
              <a:t>compact</a:t>
            </a:r>
            <a:r>
              <a:rPr lang="de-DE" sz="2400" dirty="0"/>
              <a:t>: </a:t>
            </a:r>
            <a:r>
              <a:rPr lang="de-DE" sz="2400" b="1" dirty="0">
                <a:solidFill>
                  <a:srgbClr val="00B050"/>
                </a:solidFill>
              </a:rPr>
              <a:t>86.6%</a:t>
            </a:r>
          </a:p>
          <a:p>
            <a:endParaRPr lang="de-DE" sz="2400" dirty="0"/>
          </a:p>
          <a:p>
            <a:r>
              <a:rPr lang="de-DE" sz="2400" b="1" dirty="0"/>
              <a:t>Definition</a:t>
            </a:r>
            <a:r>
              <a:rPr lang="de-DE" sz="2400" dirty="0"/>
              <a:t> </a:t>
            </a:r>
            <a:r>
              <a:rPr lang="de-DE" sz="2400" b="1" dirty="0"/>
              <a:t>(Mean Average Precision):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Confidence score: &gt; 50%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Intersection over Union (</a:t>
            </a:r>
            <a:r>
              <a:rPr lang="en-US" sz="2400" dirty="0" err="1"/>
              <a:t>IoU</a:t>
            </a:r>
            <a:r>
              <a:rPr lang="en-US" sz="2400" dirty="0"/>
              <a:t>): &gt; 50%</a:t>
            </a:r>
            <a:endParaRPr lang="de-DE" sz="24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6BC0206-7DF5-44FE-9F53-6D6378B73C98}"/>
              </a:ext>
            </a:extLst>
          </p:cNvPr>
          <p:cNvSpPr/>
          <p:nvPr/>
        </p:nvSpPr>
        <p:spPr>
          <a:xfrm>
            <a:off x="3005232" y="1922240"/>
            <a:ext cx="583659" cy="10700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769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F5C388C7-497D-495F-92D5-E3D6916BE1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/>
          <a:srcRect t="23908"/>
          <a:stretch/>
        </p:blipFill>
        <p:spPr>
          <a:xfrm>
            <a:off x="2275207" y="1101094"/>
            <a:ext cx="7247107" cy="5514505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E7F16D8F-BDBE-4C1A-870C-3FC0BFFCD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51C2984-C23F-4B0E-A09D-217E819919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BMUV | UBA | KI-Lab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664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eck 26">
            <a:extLst>
              <a:ext uri="{FF2B5EF4-FFF2-40B4-BE49-F238E27FC236}">
                <a16:creationId xmlns:a16="http://schemas.microsoft.com/office/drawing/2014/main" id="{302C654C-D089-4F91-AC00-629D7E975E71}"/>
              </a:ext>
            </a:extLst>
          </p:cNvPr>
          <p:cNvSpPr/>
          <p:nvPr/>
        </p:nvSpPr>
        <p:spPr>
          <a:xfrm>
            <a:off x="0" y="0"/>
            <a:ext cx="5976730" cy="6871647"/>
          </a:xfrm>
          <a:prstGeom prst="rect">
            <a:avLst/>
          </a:prstGeom>
          <a:solidFill>
            <a:srgbClr val="FAF0E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001CD9A5-DDEC-4BA0-96C4-5C0E077AF830}"/>
              </a:ext>
            </a:extLst>
          </p:cNvPr>
          <p:cNvSpPr/>
          <p:nvPr/>
        </p:nvSpPr>
        <p:spPr>
          <a:xfrm>
            <a:off x="651375" y="2088175"/>
            <a:ext cx="4610857" cy="3371721"/>
          </a:xfrm>
          <a:prstGeom prst="rect">
            <a:avLst/>
          </a:prstGeom>
          <a:noFill/>
          <a:ln w="19050">
            <a:solidFill>
              <a:srgbClr val="009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Fußzeilenplatzhalter 2">
            <a:extLst>
              <a:ext uri="{FF2B5EF4-FFF2-40B4-BE49-F238E27FC236}">
                <a16:creationId xmlns:a16="http://schemas.microsoft.com/office/drawing/2014/main" id="{16FDDE69-61CB-432A-BF7F-2467C68AB8B2}"/>
              </a:ext>
            </a:extLst>
          </p:cNvPr>
          <p:cNvSpPr txBox="1">
            <a:spLocks/>
          </p:cNvSpPr>
          <p:nvPr/>
        </p:nvSpPr>
        <p:spPr>
          <a:xfrm>
            <a:off x="6691279" y="6622828"/>
            <a:ext cx="7559078" cy="1597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de-DE" dirty="0">
                <a:solidFill>
                  <a:schemeClr val="bg1"/>
                </a:solidFill>
              </a:rPr>
              <a:t>Source: © Irina </a:t>
            </a:r>
            <a:r>
              <a:rPr lang="de-DE" dirty="0" err="1">
                <a:solidFill>
                  <a:schemeClr val="bg1"/>
                </a:solidFill>
              </a:rPr>
              <a:t>Strelnikova</a:t>
            </a:r>
            <a:r>
              <a:rPr lang="de-DE" dirty="0">
                <a:solidFill>
                  <a:schemeClr val="bg1"/>
                </a:solidFill>
              </a:rPr>
              <a:t> / Adobe Stock (</a:t>
            </a:r>
            <a:r>
              <a:rPr lang="de-DE" dirty="0" err="1">
                <a:solidFill>
                  <a:schemeClr val="bg1"/>
                </a:solidFill>
              </a:rPr>
              <a:t>altered</a:t>
            </a:r>
            <a:r>
              <a:rPr lang="de-DE" dirty="0">
                <a:solidFill>
                  <a:schemeClr val="bg1"/>
                </a:solidFill>
              </a:rPr>
              <a:t>)</a:t>
            </a:r>
          </a:p>
        </p:txBody>
      </p: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DCB719FE-1D75-4A04-B8CA-8EBFCE2F0615}"/>
              </a:ext>
            </a:extLst>
          </p:cNvPr>
          <p:cNvGrpSpPr/>
          <p:nvPr/>
        </p:nvGrpSpPr>
        <p:grpSpPr>
          <a:xfrm>
            <a:off x="1087436" y="2901366"/>
            <a:ext cx="3880245" cy="1955973"/>
            <a:chOff x="6341398" y="1682722"/>
            <a:chExt cx="3880245" cy="1955973"/>
          </a:xfrm>
        </p:grpSpPr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CD4618A0-760A-441A-B057-DF3104187317}"/>
                </a:ext>
              </a:extLst>
            </p:cNvPr>
            <p:cNvGrpSpPr/>
            <p:nvPr/>
          </p:nvGrpSpPr>
          <p:grpSpPr>
            <a:xfrm>
              <a:off x="8286968" y="2692233"/>
              <a:ext cx="1934675" cy="936972"/>
              <a:chOff x="4848325" y="6343436"/>
              <a:chExt cx="1491074" cy="658237"/>
            </a:xfrm>
          </p:grpSpPr>
          <p:sp>
            <p:nvSpPr>
              <p:cNvPr id="35" name="Rechteck 34">
                <a:extLst>
                  <a:ext uri="{FF2B5EF4-FFF2-40B4-BE49-F238E27FC236}">
                    <a16:creationId xmlns:a16="http://schemas.microsoft.com/office/drawing/2014/main" id="{52AA4689-2793-4FC9-BE2B-AC2095EE2E0D}"/>
                  </a:ext>
                </a:extLst>
              </p:cNvPr>
              <p:cNvSpPr/>
              <p:nvPr/>
            </p:nvSpPr>
            <p:spPr>
              <a:xfrm>
                <a:off x="4848325" y="6343436"/>
                <a:ext cx="1491074" cy="6582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pic>
            <p:nvPicPr>
              <p:cNvPr id="36" name="Grafik 35">
                <a:extLst>
                  <a:ext uri="{FF2B5EF4-FFF2-40B4-BE49-F238E27FC236}">
                    <a16:creationId xmlns:a16="http://schemas.microsoft.com/office/drawing/2014/main" id="{5A59A909-79D1-440C-8673-7EF20FCFAB7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9088" t="19171" r="9812" b="15531"/>
              <a:stretch/>
            </p:blipFill>
            <p:spPr>
              <a:xfrm>
                <a:off x="4916172" y="6422513"/>
                <a:ext cx="1313103" cy="563871"/>
              </a:xfrm>
              <a:prstGeom prst="rect">
                <a:avLst/>
              </a:prstGeom>
            </p:spPr>
          </p:pic>
        </p:grpSp>
        <p:pic>
          <p:nvPicPr>
            <p:cNvPr id="30" name="Grafik 29">
              <a:extLst>
                <a:ext uri="{FF2B5EF4-FFF2-40B4-BE49-F238E27FC236}">
                  <a16:creationId xmlns:a16="http://schemas.microsoft.com/office/drawing/2014/main" id="{B88091A1-3472-42E1-84C0-8B0C25A6B3AC}"/>
                </a:ext>
              </a:extLst>
            </p:cNvPr>
            <p:cNvPicPr>
              <a:picLocks noChangeAspect="1"/>
            </p:cNvPicPr>
            <p:nvPr/>
          </p:nvPicPr>
          <p:blipFill>
            <a:blip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286968" y="1682722"/>
              <a:ext cx="1934675" cy="824774"/>
            </a:xfrm>
            <a:prstGeom prst="rect">
              <a:avLst/>
            </a:prstGeom>
          </p:spPr>
        </p:pic>
        <p:pic>
          <p:nvPicPr>
            <p:cNvPr id="31" name="Grafik 30">
              <a:extLst>
                <a:ext uri="{FF2B5EF4-FFF2-40B4-BE49-F238E27FC236}">
                  <a16:creationId xmlns:a16="http://schemas.microsoft.com/office/drawing/2014/main" id="{8E36C496-ABD8-4B9E-9572-C387098274D5}"/>
                </a:ext>
              </a:extLst>
            </p:cNvPr>
            <p:cNvPicPr>
              <a:picLocks noChangeAspect="1"/>
            </p:cNvPicPr>
            <p:nvPr/>
          </p:nvPicPr>
          <p:blipFill>
            <a:blip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41398" y="1682722"/>
              <a:ext cx="1649548" cy="824774"/>
            </a:xfrm>
            <a:prstGeom prst="rect">
              <a:avLst/>
            </a:prstGeom>
          </p:spPr>
        </p:pic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C0206E4A-751A-4777-AF2D-9ACEC21E23E2}"/>
                </a:ext>
              </a:extLst>
            </p:cNvPr>
            <p:cNvGrpSpPr/>
            <p:nvPr/>
          </p:nvGrpSpPr>
          <p:grpSpPr>
            <a:xfrm>
              <a:off x="6343939" y="2701725"/>
              <a:ext cx="1647006" cy="936970"/>
              <a:chOff x="5584700" y="2945906"/>
              <a:chExt cx="1735049" cy="987057"/>
            </a:xfrm>
          </p:grpSpPr>
          <p:sp>
            <p:nvSpPr>
              <p:cNvPr id="33" name="Rechteck 32">
                <a:extLst>
                  <a:ext uri="{FF2B5EF4-FFF2-40B4-BE49-F238E27FC236}">
                    <a16:creationId xmlns:a16="http://schemas.microsoft.com/office/drawing/2014/main" id="{76FF4F13-127F-404B-BE78-92F1B40839E6}"/>
                  </a:ext>
                </a:extLst>
              </p:cNvPr>
              <p:cNvSpPr/>
              <p:nvPr/>
            </p:nvSpPr>
            <p:spPr>
              <a:xfrm>
                <a:off x="5584700" y="2945906"/>
                <a:ext cx="1735049" cy="98705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pic>
            <p:nvPicPr>
              <p:cNvPr id="34" name="Grafik 33">
                <a:extLst>
                  <a:ext uri="{FF2B5EF4-FFF2-40B4-BE49-F238E27FC236}">
                    <a16:creationId xmlns:a16="http://schemas.microsoft.com/office/drawing/2014/main" id="{097AF45C-7064-452D-9299-A29F6FA38BB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5617951" y="3116440"/>
                <a:ext cx="1364741" cy="654239"/>
              </a:xfrm>
              <a:prstGeom prst="rect">
                <a:avLst/>
              </a:prstGeom>
            </p:spPr>
          </p:pic>
        </p:grpSp>
      </p:grpSp>
      <p:sp>
        <p:nvSpPr>
          <p:cNvPr id="37" name="Rechteck 36">
            <a:extLst>
              <a:ext uri="{FF2B5EF4-FFF2-40B4-BE49-F238E27FC236}">
                <a16:creationId xmlns:a16="http://schemas.microsoft.com/office/drawing/2014/main" id="{2C963BB0-5077-49DD-8B78-9EE1B7A522D8}"/>
              </a:ext>
            </a:extLst>
          </p:cNvPr>
          <p:cNvSpPr/>
          <p:nvPr/>
        </p:nvSpPr>
        <p:spPr>
          <a:xfrm>
            <a:off x="841047" y="2296832"/>
            <a:ext cx="4364035" cy="357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de-DE" dirty="0">
                <a:solidFill>
                  <a:schemeClr val="tx1"/>
                </a:solidFill>
              </a:rPr>
              <a:t>BMUV Divisional Authorities:</a:t>
            </a:r>
            <a:endParaRPr kumimoji="0" lang="de-DE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CB1A8571-FB0C-430E-AD8D-8456B6BE0363}"/>
              </a:ext>
            </a:extLst>
          </p:cNvPr>
          <p:cNvSpPr/>
          <p:nvPr/>
        </p:nvSpPr>
        <p:spPr>
          <a:xfrm>
            <a:off x="6682154" y="387374"/>
            <a:ext cx="5044408" cy="23942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dirty="0">
                <a:solidFill>
                  <a:srgbClr val="FFFFFF"/>
                </a:solidFill>
                <a:latin typeface="Meta Serif Offc"/>
                <a:cs typeface="Meta Serif Offc" panose="02010504050101020102" pitchFamily="2" charset="0"/>
              </a:rPr>
              <a:t>Making </a:t>
            </a:r>
            <a:r>
              <a:rPr lang="en-US" sz="2400" b="1" dirty="0">
                <a:solidFill>
                  <a:srgbClr val="FFFFFF"/>
                </a:solidFill>
                <a:latin typeface="Meta Serif Offc"/>
                <a:cs typeface="Meta Serif Offc" panose="02010504050101020102" pitchFamily="2" charset="0"/>
              </a:rPr>
              <a:t>AI and big data </a:t>
            </a:r>
            <a:r>
              <a:rPr lang="en-US" sz="2400" dirty="0">
                <a:solidFill>
                  <a:srgbClr val="FFFFFF"/>
                </a:solidFill>
                <a:latin typeface="Meta Serif Offc"/>
                <a:cs typeface="Meta Serif Offc" panose="02010504050101020102" pitchFamily="2" charset="0"/>
              </a:rPr>
              <a:t>methods usable …</a:t>
            </a:r>
            <a:endParaRPr lang="de-DE" sz="2400" dirty="0">
              <a:solidFill>
                <a:srgbClr val="FFFFFF"/>
              </a:solidFill>
              <a:latin typeface="Meta Serif Offc"/>
              <a:cs typeface="Meta Serif Offc" panose="02010504050101020102" pitchFamily="2" charset="0"/>
            </a:endParaRPr>
          </a:p>
        </p:txBody>
      </p:sp>
      <p:pic>
        <p:nvPicPr>
          <p:cNvPr id="42" name="Grafik 41">
            <a:extLst>
              <a:ext uri="{FF2B5EF4-FFF2-40B4-BE49-F238E27FC236}">
                <a16:creationId xmlns:a16="http://schemas.microsoft.com/office/drawing/2014/main" id="{CA10DE4F-2909-41A9-82C9-5F0C72D6636E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6042991" y="2264556"/>
            <a:ext cx="6029739" cy="2148094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6BA819D7-0D3B-434B-836D-FB0B6E5ADDE3}"/>
              </a:ext>
            </a:extLst>
          </p:cNvPr>
          <p:cNvSpPr txBox="1"/>
          <p:nvPr/>
        </p:nvSpPr>
        <p:spPr>
          <a:xfrm>
            <a:off x="6682154" y="4768765"/>
            <a:ext cx="5128846" cy="83099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FFFFFF"/>
                </a:solidFill>
                <a:latin typeface="Meta Serif Offc"/>
                <a:cs typeface="Meta Serif Offc" panose="02010504050101020102" pitchFamily="2" charset="0"/>
              </a:rPr>
              <a:t>for </a:t>
            </a:r>
            <a:r>
              <a:rPr lang="en-US" sz="2400" b="1" dirty="0">
                <a:solidFill>
                  <a:srgbClr val="FFFFFF"/>
                </a:solidFill>
                <a:latin typeface="Meta Serif Offc"/>
                <a:cs typeface="Meta Serif Offc" panose="02010504050101020102" pitchFamily="2" charset="0"/>
              </a:rPr>
              <a:t>environmental</a:t>
            </a:r>
            <a:r>
              <a:rPr lang="en-US" sz="2400" dirty="0">
                <a:solidFill>
                  <a:srgbClr val="FFFFFF"/>
                </a:solidFill>
                <a:latin typeface="Meta Serif Offc"/>
                <a:cs typeface="Meta Serif Offc" panose="02010504050101020102" pitchFamily="2" charset="0"/>
              </a:rPr>
              <a:t> and </a:t>
            </a:r>
            <a:r>
              <a:rPr lang="en-US" sz="2400" b="1" dirty="0">
                <a:solidFill>
                  <a:srgbClr val="FFFFFF"/>
                </a:solidFill>
                <a:latin typeface="Meta Serif Offc"/>
                <a:cs typeface="Meta Serif Offc" panose="02010504050101020102" pitchFamily="2" charset="0"/>
              </a:rPr>
              <a:t>sustainability </a:t>
            </a:r>
            <a:r>
              <a:rPr lang="en-US" sz="2400" dirty="0">
                <a:solidFill>
                  <a:srgbClr val="FFFFFF"/>
                </a:solidFill>
                <a:latin typeface="Meta Serif Offc"/>
                <a:cs typeface="Meta Serif Offc" panose="02010504050101020102" pitchFamily="2" charset="0"/>
              </a:rPr>
              <a:t>applications.</a:t>
            </a:r>
            <a:endParaRPr lang="de-DE" sz="2400" dirty="0">
              <a:solidFill>
                <a:schemeClr val="bg1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BC15FC0-82C3-47DC-8A10-3F2750031E4D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012" y="1036168"/>
            <a:ext cx="3610705" cy="1191603"/>
          </a:xfrm>
          <a:prstGeom prst="rect">
            <a:avLst/>
          </a:prstGeom>
          <a:ln>
            <a:solidFill>
              <a:schemeClr val="accent3"/>
            </a:solidFill>
          </a:ln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0A8A270A-10A0-472F-B9AF-236507584E19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419" y="5335068"/>
            <a:ext cx="3782576" cy="905258"/>
          </a:xfrm>
          <a:prstGeom prst="rect">
            <a:avLst/>
          </a:prstGeom>
        </p:spPr>
      </p:pic>
      <p:sp>
        <p:nvSpPr>
          <p:cNvPr id="12" name="Pfeil: nach oben gekrümmt 11">
            <a:extLst>
              <a:ext uri="{FF2B5EF4-FFF2-40B4-BE49-F238E27FC236}">
                <a16:creationId xmlns:a16="http://schemas.microsoft.com/office/drawing/2014/main" id="{B1FCCE90-7F63-4D27-830F-44B2CC7CA028}"/>
              </a:ext>
            </a:extLst>
          </p:cNvPr>
          <p:cNvSpPr/>
          <p:nvPr/>
        </p:nvSpPr>
        <p:spPr>
          <a:xfrm rot="5400000">
            <a:off x="-839824" y="4268820"/>
            <a:ext cx="2710543" cy="660789"/>
          </a:xfrm>
          <a:prstGeom prst="curvedUp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6F04971A-C98C-4630-9998-868A5EE1CD66}"/>
              </a:ext>
            </a:extLst>
          </p:cNvPr>
          <p:cNvSpPr/>
          <p:nvPr/>
        </p:nvSpPr>
        <p:spPr>
          <a:xfrm>
            <a:off x="838900" y="2666560"/>
            <a:ext cx="2160975" cy="1314061"/>
          </a:xfrm>
          <a:prstGeom prst="ellipse">
            <a:avLst/>
          </a:prstGeom>
          <a:noFill/>
          <a:ln w="3175">
            <a:solidFill>
              <a:schemeClr val="accent6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471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>
            <a:extLst>
              <a:ext uri="{FF2B5EF4-FFF2-40B4-BE49-F238E27FC236}">
                <a16:creationId xmlns:a16="http://schemas.microsoft.com/office/drawing/2014/main" id="{B0699091-702A-43C8-AB1A-797AA24F9F2C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AF0E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1" name="Trapezoid 70">
            <a:extLst>
              <a:ext uri="{FF2B5EF4-FFF2-40B4-BE49-F238E27FC236}">
                <a16:creationId xmlns:a16="http://schemas.microsoft.com/office/drawing/2014/main" id="{186816E2-2917-42AB-9FB9-D72DBC386047}"/>
              </a:ext>
            </a:extLst>
          </p:cNvPr>
          <p:cNvSpPr/>
          <p:nvPr/>
        </p:nvSpPr>
        <p:spPr>
          <a:xfrm>
            <a:off x="0" y="5572657"/>
            <a:ext cx="12191999" cy="1310533"/>
          </a:xfrm>
          <a:prstGeom prst="trapezoid">
            <a:avLst>
              <a:gd name="adj" fmla="val 34819"/>
            </a:avLst>
          </a:prstGeom>
          <a:gradFill flip="none" rotWithShape="1">
            <a:gsLst>
              <a:gs pos="15000">
                <a:srgbClr val="FAF0E6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E1F151FA-C27C-40E5-9339-1AC08FC36F81}"/>
              </a:ext>
            </a:extLst>
          </p:cNvPr>
          <p:cNvSpPr/>
          <p:nvPr/>
        </p:nvSpPr>
        <p:spPr>
          <a:xfrm>
            <a:off x="5786735" y="4787991"/>
            <a:ext cx="294503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Quelle: © Irina </a:t>
            </a:r>
            <a:r>
              <a:rPr kumimoji="0" lang="de-DE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Strelnikova</a:t>
            </a: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/ Adobe Stock (verändert)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F3164668-61AD-4315-92A1-34A6BF482FA0}"/>
              </a:ext>
            </a:extLst>
          </p:cNvPr>
          <p:cNvGrpSpPr/>
          <p:nvPr/>
        </p:nvGrpSpPr>
        <p:grpSpPr>
          <a:xfrm>
            <a:off x="847733" y="5612268"/>
            <a:ext cx="11019057" cy="772812"/>
            <a:chOff x="1051773" y="5612268"/>
            <a:chExt cx="11019057" cy="772812"/>
          </a:xfrm>
        </p:grpSpPr>
        <p:pic>
          <p:nvPicPr>
            <p:cNvPr id="44" name="Grafik 43" descr="Werkzeuge">
              <a:extLst>
                <a:ext uri="{FF2B5EF4-FFF2-40B4-BE49-F238E27FC236}">
                  <a16:creationId xmlns:a16="http://schemas.microsoft.com/office/drawing/2014/main" id="{B5458217-8146-4EDF-A8C4-7A03E33209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1051773" y="5703004"/>
              <a:ext cx="591340" cy="591340"/>
            </a:xfrm>
            <a:prstGeom prst="rect">
              <a:avLst/>
            </a:prstGeom>
          </p:spPr>
        </p:pic>
        <p:pic>
          <p:nvPicPr>
            <p:cNvPr id="45" name="Grafik 44" descr="Abschlusshut">
              <a:extLst>
                <a:ext uri="{FF2B5EF4-FFF2-40B4-BE49-F238E27FC236}">
                  <a16:creationId xmlns:a16="http://schemas.microsoft.com/office/drawing/2014/main" id="{C941C763-E61A-446A-81A4-96B7EB0001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181441" y="5612268"/>
              <a:ext cx="772812" cy="772812"/>
            </a:xfrm>
            <a:prstGeom prst="rect">
              <a:avLst/>
            </a:prstGeom>
          </p:spPr>
        </p:pic>
        <p:sp>
          <p:nvSpPr>
            <p:cNvPr id="46" name="Rechteck 45">
              <a:extLst>
                <a:ext uri="{FF2B5EF4-FFF2-40B4-BE49-F238E27FC236}">
                  <a16:creationId xmlns:a16="http://schemas.microsoft.com/office/drawing/2014/main" id="{12973755-8D6F-4FFA-AA22-3CB182E28C10}"/>
                </a:ext>
              </a:extLst>
            </p:cNvPr>
            <p:cNvSpPr/>
            <p:nvPr/>
          </p:nvSpPr>
          <p:spPr>
            <a:xfrm>
              <a:off x="10244022" y="5743528"/>
              <a:ext cx="1826808" cy="51029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500" b="1" i="0" u="none" strike="noStrike" kern="1200" cap="none" spc="0" normalizeH="0" baseline="0" noProof="0" dirty="0">
                  <a:ln w="0"/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Use Case </a:t>
              </a:r>
              <a:r>
                <a:rPr kumimoji="0" lang="de-DE" sz="1500" b="1" i="0" u="none" strike="noStrike" kern="1200" cap="none" spc="0" normalizeH="0" baseline="0" noProof="0" dirty="0" err="1">
                  <a:ln w="0"/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Identification</a:t>
              </a:r>
              <a:endParaRPr kumimoji="0" lang="de-DE" sz="15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EF7F5960-ED10-49B3-8613-16D5FC26DA24}"/>
                </a:ext>
              </a:extLst>
            </p:cNvPr>
            <p:cNvSpPr/>
            <p:nvPr/>
          </p:nvSpPr>
          <p:spPr>
            <a:xfrm>
              <a:off x="1636465" y="5719158"/>
              <a:ext cx="2259804" cy="559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>
                <a:defRPr/>
              </a:pPr>
              <a:r>
                <a:rPr lang="de-DE" sz="1500" b="1" dirty="0">
                  <a:ln w="0"/>
                  <a:solidFill>
                    <a:prstClr val="black"/>
                  </a:solidFill>
                  <a:latin typeface="Calibri"/>
                </a:rPr>
                <a:t>Technical Infrastructure </a:t>
              </a:r>
            </a:p>
            <a:p>
              <a:pPr lvl="0">
                <a:defRPr/>
              </a:pPr>
              <a:r>
                <a:rPr lang="de-DE" sz="1500" b="1" dirty="0">
                  <a:ln w="0"/>
                  <a:solidFill>
                    <a:prstClr val="black"/>
                  </a:solidFill>
                  <a:latin typeface="Calibri"/>
                </a:rPr>
                <a:t>&amp; Tools in Administration</a:t>
              </a:r>
              <a:endParaRPr kumimoji="0" lang="de-DE" sz="15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" name="Rechteck 47">
              <a:extLst>
                <a:ext uri="{FF2B5EF4-FFF2-40B4-BE49-F238E27FC236}">
                  <a16:creationId xmlns:a16="http://schemas.microsoft.com/office/drawing/2014/main" id="{A98612DF-7A09-4C0E-ACA1-31B4D6D72FD3}"/>
                </a:ext>
              </a:extLst>
            </p:cNvPr>
            <p:cNvSpPr/>
            <p:nvPr/>
          </p:nvSpPr>
          <p:spPr>
            <a:xfrm>
              <a:off x="4947605" y="5743528"/>
              <a:ext cx="2027353" cy="51029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>
                <a:defRPr/>
              </a:pPr>
              <a:r>
                <a:rPr lang="de-DE" sz="1500" b="1" dirty="0">
                  <a:ln w="0"/>
                  <a:solidFill>
                    <a:prstClr val="black"/>
                  </a:solidFill>
                  <a:latin typeface="Calibri"/>
                </a:rPr>
                <a:t>Research &amp; Competence Expansion</a:t>
              </a:r>
              <a:endParaRPr kumimoji="0" lang="de-DE" sz="15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49" name="Grafik 48" descr="Verbindungen">
              <a:extLst>
                <a:ext uri="{FF2B5EF4-FFF2-40B4-BE49-F238E27FC236}">
                  <a16:creationId xmlns:a16="http://schemas.microsoft.com/office/drawing/2014/main" id="{2D5E8317-EFD3-477F-BD69-6A704363C92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7331361" y="5678634"/>
              <a:ext cx="640080" cy="640080"/>
            </a:xfrm>
            <a:prstGeom prst="rect">
              <a:avLst/>
            </a:prstGeom>
          </p:spPr>
        </p:pic>
        <p:sp>
          <p:nvSpPr>
            <p:cNvPr id="50" name="Rechteck 49">
              <a:extLst>
                <a:ext uri="{FF2B5EF4-FFF2-40B4-BE49-F238E27FC236}">
                  <a16:creationId xmlns:a16="http://schemas.microsoft.com/office/drawing/2014/main" id="{19EC4B8E-07BB-476F-9D40-0ED740D61D8D}"/>
                </a:ext>
              </a:extLst>
            </p:cNvPr>
            <p:cNvSpPr/>
            <p:nvPr/>
          </p:nvSpPr>
          <p:spPr>
            <a:xfrm>
              <a:off x="7964793" y="5731643"/>
              <a:ext cx="1704775" cy="53406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>
                <a:defRPr/>
              </a:pPr>
              <a:r>
                <a:rPr lang="de-DE" sz="1500" b="1" dirty="0">
                  <a:ln w="0"/>
                  <a:solidFill>
                    <a:prstClr val="black"/>
                  </a:solidFill>
                  <a:latin typeface="Calibri"/>
                </a:rPr>
                <a:t>Network &amp; Cooperation</a:t>
              </a:r>
              <a:endParaRPr kumimoji="0" lang="de-DE" sz="1500" b="1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51" name="Grafik 50" descr="Kreise mit Pfeilen">
              <a:extLst>
                <a:ext uri="{FF2B5EF4-FFF2-40B4-BE49-F238E27FC236}">
                  <a16:creationId xmlns:a16="http://schemas.microsoft.com/office/drawing/2014/main" id="{302ABF64-277C-456D-A3D6-2F67606B6A5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9477860" y="5612268"/>
              <a:ext cx="772812" cy="772812"/>
            </a:xfrm>
            <a:prstGeom prst="rect">
              <a:avLst/>
            </a:prstGeom>
          </p:spPr>
        </p:pic>
      </p:grpSp>
      <p:sp>
        <p:nvSpPr>
          <p:cNvPr id="11" name="Titel 10">
            <a:extLst>
              <a:ext uri="{FF2B5EF4-FFF2-40B4-BE49-F238E27FC236}">
                <a16:creationId xmlns:a16="http://schemas.microsoft.com/office/drawing/2014/main" id="{F581608A-38D6-442F-AF42-35EB80526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097" y="258642"/>
            <a:ext cx="11297175" cy="744337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Team Work Makes The Dream Work 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7238CBD-0FB5-4BD0-8318-6A9409F1F6C2}"/>
              </a:ext>
            </a:extLst>
          </p:cNvPr>
          <p:cNvSpPr/>
          <p:nvPr/>
        </p:nvSpPr>
        <p:spPr>
          <a:xfrm>
            <a:off x="479667" y="5343513"/>
            <a:ext cx="126509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Quelle: © R. Wagner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2" descr="cbd7b28a-6d8f-4fe9-b5d3-1d1422d807a1@uba">
            <a:extLst>
              <a:ext uri="{FF2B5EF4-FFF2-40B4-BE49-F238E27FC236}">
                <a16:creationId xmlns:a16="http://schemas.microsoft.com/office/drawing/2014/main" id="{12B1DAAF-234D-46B8-A928-089FAC01C1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28097" y="1285343"/>
            <a:ext cx="11329609" cy="4345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5C549C38-41CE-4F98-9D45-F2834956627B}"/>
              </a:ext>
            </a:extLst>
          </p:cNvPr>
          <p:cNvSpPr/>
          <p:nvPr/>
        </p:nvSpPr>
        <p:spPr>
          <a:xfrm>
            <a:off x="428097" y="4484738"/>
            <a:ext cx="11329609" cy="1145803"/>
          </a:xfrm>
          <a:prstGeom prst="rect">
            <a:avLst/>
          </a:prstGeom>
          <a:gradFill>
            <a:gsLst>
              <a:gs pos="0">
                <a:schemeClr val="bg1"/>
              </a:gs>
              <a:gs pos="16000">
                <a:schemeClr val="bg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250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eck 26">
            <a:extLst>
              <a:ext uri="{FF2B5EF4-FFF2-40B4-BE49-F238E27FC236}">
                <a16:creationId xmlns:a16="http://schemas.microsoft.com/office/drawing/2014/main" id="{302C654C-D089-4F91-AC00-629D7E975E71}"/>
              </a:ext>
            </a:extLst>
          </p:cNvPr>
          <p:cNvSpPr/>
          <p:nvPr/>
        </p:nvSpPr>
        <p:spPr>
          <a:xfrm>
            <a:off x="-28857" y="1"/>
            <a:ext cx="5976730" cy="6857999"/>
          </a:xfrm>
          <a:prstGeom prst="rect">
            <a:avLst/>
          </a:prstGeom>
          <a:solidFill>
            <a:srgbClr val="FAF0E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2C963BB0-5077-49DD-8B78-9EE1B7A522D8}"/>
              </a:ext>
            </a:extLst>
          </p:cNvPr>
          <p:cNvSpPr/>
          <p:nvPr/>
        </p:nvSpPr>
        <p:spPr>
          <a:xfrm>
            <a:off x="841047" y="2408903"/>
            <a:ext cx="4364035" cy="357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Geschäftsbereichsbehörden des BMUV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001CD9A5-DDEC-4BA0-96C4-5C0E077AF830}"/>
              </a:ext>
            </a:extLst>
          </p:cNvPr>
          <p:cNvSpPr/>
          <p:nvPr/>
        </p:nvSpPr>
        <p:spPr>
          <a:xfrm>
            <a:off x="651375" y="2088175"/>
            <a:ext cx="4610857" cy="3371721"/>
          </a:xfrm>
          <a:prstGeom prst="rect">
            <a:avLst/>
          </a:prstGeom>
          <a:noFill/>
          <a:ln w="19050">
            <a:solidFill>
              <a:srgbClr val="009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9" name="Grafik 38">
            <a:extLst>
              <a:ext uri="{FF2B5EF4-FFF2-40B4-BE49-F238E27FC236}">
                <a16:creationId xmlns:a16="http://schemas.microsoft.com/office/drawing/2014/main" id="{98C607E8-B863-4868-BED4-EA2E173EF194}"/>
              </a:ext>
            </a:extLst>
          </p:cNvPr>
          <p:cNvPicPr>
            <a:picLocks noChangeAspect="1"/>
          </p:cNvPicPr>
          <p:nvPr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28027" y="1203077"/>
            <a:ext cx="3015695" cy="113224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F6BAEE2F-E6AF-4DB9-883D-C5E20F099D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1295711" y="5063839"/>
            <a:ext cx="3280329" cy="7815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4" name="Rechteck 43">
            <a:extLst>
              <a:ext uri="{FF2B5EF4-FFF2-40B4-BE49-F238E27FC236}">
                <a16:creationId xmlns:a16="http://schemas.microsoft.com/office/drawing/2014/main" id="{6936DEC7-0E58-49AE-B393-C14C47895A54}"/>
              </a:ext>
            </a:extLst>
          </p:cNvPr>
          <p:cNvSpPr/>
          <p:nvPr/>
        </p:nvSpPr>
        <p:spPr>
          <a:xfrm>
            <a:off x="6161316" y="1357802"/>
            <a:ext cx="5685290" cy="264170"/>
          </a:xfrm>
          <a:prstGeom prst="rect">
            <a:avLst/>
          </a:prstGeom>
          <a:solidFill>
            <a:srgbClr val="009B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err="1"/>
              <a:t>What</a:t>
            </a:r>
            <a:r>
              <a:rPr lang="de-DE" sz="2400" b="1" dirty="0"/>
              <a:t> do </a:t>
            </a:r>
            <a:r>
              <a:rPr lang="de-DE" sz="2400" b="1" dirty="0" err="1"/>
              <a:t>we</a:t>
            </a:r>
            <a:r>
              <a:rPr lang="de-DE" sz="2400" b="1" dirty="0"/>
              <a:t> do?</a:t>
            </a: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0D6872F5-0238-404D-818C-2B5C063BD1FF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0402" y="2766455"/>
            <a:ext cx="4194411" cy="2103048"/>
          </a:xfrm>
          <a:custGeom>
            <a:avLst/>
            <a:gdLst>
              <a:gd name="connsiteX0" fmla="*/ 3531501 w 12173054"/>
              <a:gd name="connsiteY0" fmla="*/ 0 h 5500914"/>
              <a:gd name="connsiteX1" fmla="*/ 12173054 w 12173054"/>
              <a:gd name="connsiteY1" fmla="*/ 0 h 5500914"/>
              <a:gd name="connsiteX2" fmla="*/ 12173054 w 12173054"/>
              <a:gd name="connsiteY2" fmla="*/ 5500914 h 5500914"/>
              <a:gd name="connsiteX3" fmla="*/ 0 w 12173054"/>
              <a:gd name="connsiteY3" fmla="*/ 5500914 h 5500914"/>
              <a:gd name="connsiteX4" fmla="*/ 0 w 12173054"/>
              <a:gd name="connsiteY4" fmla="*/ 2888343 h 5500914"/>
              <a:gd name="connsiteX5" fmla="*/ 3531501 w 12173054"/>
              <a:gd name="connsiteY5" fmla="*/ 2888343 h 550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73054" h="5500914">
                <a:moveTo>
                  <a:pt x="3531501" y="0"/>
                </a:moveTo>
                <a:lnTo>
                  <a:pt x="12173054" y="0"/>
                </a:lnTo>
                <a:lnTo>
                  <a:pt x="12173054" y="5500914"/>
                </a:lnTo>
                <a:lnTo>
                  <a:pt x="0" y="5500914"/>
                </a:lnTo>
                <a:lnTo>
                  <a:pt x="0" y="2888343"/>
                </a:lnTo>
                <a:lnTo>
                  <a:pt x="3531501" y="2888343"/>
                </a:lnTo>
                <a:close/>
              </a:path>
            </a:pathLst>
          </a:custGeom>
        </p:spPr>
      </p:pic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F9E434D8-71F4-4AD3-A33F-3DADADFB7058}"/>
              </a:ext>
            </a:extLst>
          </p:cNvPr>
          <p:cNvGrpSpPr/>
          <p:nvPr/>
        </p:nvGrpSpPr>
        <p:grpSpPr>
          <a:xfrm>
            <a:off x="6316900" y="3276378"/>
            <a:ext cx="5875100" cy="972000"/>
            <a:chOff x="6316900" y="3276378"/>
            <a:chExt cx="5875100" cy="972000"/>
          </a:xfrm>
        </p:grpSpPr>
        <p:sp>
          <p:nvSpPr>
            <p:cNvPr id="18" name="Rechteck: abgerundete Ecken 17">
              <a:extLst>
                <a:ext uri="{FF2B5EF4-FFF2-40B4-BE49-F238E27FC236}">
                  <a16:creationId xmlns:a16="http://schemas.microsoft.com/office/drawing/2014/main" id="{94F8F9AB-51E4-4324-8F18-988EB798A637}"/>
                </a:ext>
              </a:extLst>
            </p:cNvPr>
            <p:cNvSpPr/>
            <p:nvPr/>
          </p:nvSpPr>
          <p:spPr>
            <a:xfrm>
              <a:off x="6316900" y="3276378"/>
              <a:ext cx="5875100" cy="972000"/>
            </a:xfrm>
            <a:prstGeom prst="roundRect">
              <a:avLst>
                <a:gd name="adj" fmla="val 0"/>
              </a:avLst>
            </a:prstGeom>
            <a:solidFill>
              <a:srgbClr val="FAF0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AI Consulting</a:t>
              </a:r>
            </a:p>
          </p:txBody>
        </p:sp>
        <p:sp>
          <p:nvSpPr>
            <p:cNvPr id="48" name="Rechteck 47">
              <a:extLst>
                <a:ext uri="{FF2B5EF4-FFF2-40B4-BE49-F238E27FC236}">
                  <a16:creationId xmlns:a16="http://schemas.microsoft.com/office/drawing/2014/main" id="{9A307604-DDBA-4498-B465-CCB52DC913C2}"/>
                </a:ext>
              </a:extLst>
            </p:cNvPr>
            <p:cNvSpPr/>
            <p:nvPr/>
          </p:nvSpPr>
          <p:spPr>
            <a:xfrm>
              <a:off x="8201101" y="3398398"/>
              <a:ext cx="1615048" cy="727961"/>
            </a:xfrm>
            <a:prstGeom prst="rect">
              <a:avLst/>
            </a:prstGeom>
            <a:solidFill>
              <a:srgbClr val="009BD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</a:rPr>
                <a:t>Politics</a:t>
              </a:r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0871B244-7B7C-418A-A4A7-E040D0B6AFA7}"/>
                </a:ext>
              </a:extLst>
            </p:cNvPr>
            <p:cNvSpPr/>
            <p:nvPr/>
          </p:nvSpPr>
          <p:spPr>
            <a:xfrm>
              <a:off x="10231558" y="3398398"/>
              <a:ext cx="1615048" cy="727961"/>
            </a:xfrm>
            <a:prstGeom prst="rect">
              <a:avLst/>
            </a:prstGeom>
            <a:solidFill>
              <a:srgbClr val="009BD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</a:rPr>
                <a:t>Federal Agencies and Offices</a:t>
              </a:r>
            </a:p>
          </p:txBody>
        </p:sp>
      </p:grp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4BD92FF3-4EB5-4D79-9A67-E1A503E96870}"/>
              </a:ext>
            </a:extLst>
          </p:cNvPr>
          <p:cNvGrpSpPr/>
          <p:nvPr/>
        </p:nvGrpSpPr>
        <p:grpSpPr>
          <a:xfrm>
            <a:off x="6316900" y="2088175"/>
            <a:ext cx="5875100" cy="972000"/>
            <a:chOff x="6316900" y="2088175"/>
            <a:chExt cx="5875100" cy="972000"/>
          </a:xfrm>
        </p:grpSpPr>
        <p:sp>
          <p:nvSpPr>
            <p:cNvPr id="20" name="Rechteck: abgerundete Ecken 19">
              <a:extLst>
                <a:ext uri="{FF2B5EF4-FFF2-40B4-BE49-F238E27FC236}">
                  <a16:creationId xmlns:a16="http://schemas.microsoft.com/office/drawing/2014/main" id="{63218163-DE89-47E3-9644-2B2F1AD55B45}"/>
                </a:ext>
              </a:extLst>
            </p:cNvPr>
            <p:cNvSpPr/>
            <p:nvPr/>
          </p:nvSpPr>
          <p:spPr>
            <a:xfrm>
              <a:off x="6316900" y="2088175"/>
              <a:ext cx="5875100" cy="972000"/>
            </a:xfrm>
            <a:prstGeom prst="roundRect">
              <a:avLst>
                <a:gd name="adj" fmla="val 0"/>
              </a:avLst>
            </a:prstGeom>
            <a:solidFill>
              <a:srgbClr val="FAF0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Administration</a:t>
              </a:r>
            </a:p>
          </p:txBody>
        </p:sp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8B812510-D48B-4CEE-B50E-6BFE38B62A46}"/>
                </a:ext>
              </a:extLst>
            </p:cNvPr>
            <p:cNvSpPr/>
            <p:nvPr/>
          </p:nvSpPr>
          <p:spPr>
            <a:xfrm>
              <a:off x="9218303" y="2200895"/>
              <a:ext cx="1620000" cy="725729"/>
            </a:xfrm>
            <a:prstGeom prst="rect">
              <a:avLst/>
            </a:prstGeom>
            <a:solidFill>
              <a:srgbClr val="009BD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de-DE" sz="1400" b="1" dirty="0" err="1">
                  <a:solidFill>
                    <a:schemeClr val="bg1"/>
                  </a:solidFill>
                </a:rPr>
                <a:t>Modernizing</a:t>
              </a:r>
              <a:r>
                <a:rPr lang="de-DE" sz="1400" b="1" dirty="0">
                  <a:solidFill>
                    <a:schemeClr val="bg1"/>
                  </a:solidFill>
                </a:rPr>
                <a:t> and </a:t>
              </a:r>
              <a:r>
                <a:rPr lang="de-DE" sz="1400" b="1" dirty="0" err="1">
                  <a:solidFill>
                    <a:schemeClr val="bg1"/>
                  </a:solidFill>
                </a:rPr>
                <a:t>Advancing</a:t>
              </a:r>
              <a:r>
                <a:rPr lang="de-DE" sz="1400" b="1" dirty="0">
                  <a:solidFill>
                    <a:schemeClr val="bg1"/>
                  </a:solidFill>
                </a:rPr>
                <a:t> </a:t>
              </a:r>
            </a:p>
          </p:txBody>
        </p:sp>
      </p:grp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1F9673C1-6094-4423-9126-FBD108F5B1E2}"/>
              </a:ext>
            </a:extLst>
          </p:cNvPr>
          <p:cNvGrpSpPr/>
          <p:nvPr/>
        </p:nvGrpSpPr>
        <p:grpSpPr>
          <a:xfrm>
            <a:off x="6316900" y="4487896"/>
            <a:ext cx="5875100" cy="972000"/>
            <a:chOff x="6316900" y="4487896"/>
            <a:chExt cx="5875100" cy="972000"/>
          </a:xfrm>
        </p:grpSpPr>
        <p:sp>
          <p:nvSpPr>
            <p:cNvPr id="19" name="Rechteck: abgerundete Ecken 18">
              <a:extLst>
                <a:ext uri="{FF2B5EF4-FFF2-40B4-BE49-F238E27FC236}">
                  <a16:creationId xmlns:a16="http://schemas.microsoft.com/office/drawing/2014/main" id="{F780248D-AAEE-46D0-83E8-92B471C05800}"/>
                </a:ext>
              </a:extLst>
            </p:cNvPr>
            <p:cNvSpPr/>
            <p:nvPr/>
          </p:nvSpPr>
          <p:spPr>
            <a:xfrm>
              <a:off x="6316900" y="4487896"/>
              <a:ext cx="5875100" cy="972000"/>
            </a:xfrm>
            <a:prstGeom prst="roundRect">
              <a:avLst>
                <a:gd name="adj" fmla="val 0"/>
              </a:avLst>
            </a:prstGeom>
            <a:solidFill>
              <a:srgbClr val="FAF0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AI Development</a:t>
              </a:r>
            </a:p>
          </p:txBody>
        </p:sp>
        <p:sp>
          <p:nvSpPr>
            <p:cNvPr id="43" name="Rechteck 42">
              <a:extLst>
                <a:ext uri="{FF2B5EF4-FFF2-40B4-BE49-F238E27FC236}">
                  <a16:creationId xmlns:a16="http://schemas.microsoft.com/office/drawing/2014/main" id="{47851B43-7883-45F1-BE5C-AA5B88AA75B9}"/>
                </a:ext>
              </a:extLst>
            </p:cNvPr>
            <p:cNvSpPr/>
            <p:nvPr/>
          </p:nvSpPr>
          <p:spPr>
            <a:xfrm>
              <a:off x="8196149" y="4609916"/>
              <a:ext cx="1620000" cy="727960"/>
            </a:xfrm>
            <a:prstGeom prst="rect">
              <a:avLst/>
            </a:prstGeom>
            <a:solidFill>
              <a:srgbClr val="009BD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de-DE" sz="1400" b="1" dirty="0" err="1">
                  <a:solidFill>
                    <a:schemeClr val="bg1"/>
                  </a:solidFill>
                </a:rPr>
                <a:t>Departmental</a:t>
              </a:r>
              <a:r>
                <a:rPr lang="de-DE" sz="1400" b="1" dirty="0">
                  <a:solidFill>
                    <a:schemeClr val="bg1"/>
                  </a:solidFill>
                </a:rPr>
                <a:t> Research, </a:t>
              </a:r>
              <a:r>
                <a:rPr lang="de-DE" sz="1400" b="1" dirty="0" err="1">
                  <a:solidFill>
                    <a:schemeClr val="bg1"/>
                  </a:solidFill>
                </a:rPr>
                <a:t>Enforcement</a:t>
              </a:r>
              <a:endParaRPr lang="de-DE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Rechteck 21">
              <a:extLst>
                <a:ext uri="{FF2B5EF4-FFF2-40B4-BE49-F238E27FC236}">
                  <a16:creationId xmlns:a16="http://schemas.microsoft.com/office/drawing/2014/main" id="{F0694093-CA87-480B-9CAE-68DD5033BBC1}"/>
                </a:ext>
              </a:extLst>
            </p:cNvPr>
            <p:cNvSpPr/>
            <p:nvPr/>
          </p:nvSpPr>
          <p:spPr>
            <a:xfrm>
              <a:off x="10229082" y="4609916"/>
              <a:ext cx="1620000" cy="727960"/>
            </a:xfrm>
            <a:prstGeom prst="rect">
              <a:avLst/>
            </a:prstGeom>
            <a:solidFill>
              <a:srgbClr val="00608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</a:rPr>
                <a:t>AI Use Cases</a:t>
              </a:r>
            </a:p>
          </p:txBody>
        </p:sp>
      </p:grpSp>
      <p:sp>
        <p:nvSpPr>
          <p:cNvPr id="21" name="Rechteck 20">
            <a:extLst>
              <a:ext uri="{FF2B5EF4-FFF2-40B4-BE49-F238E27FC236}">
                <a16:creationId xmlns:a16="http://schemas.microsoft.com/office/drawing/2014/main" id="{D9EE790F-543A-4D52-91C2-4F8D66AE3B6C}"/>
              </a:ext>
            </a:extLst>
          </p:cNvPr>
          <p:cNvSpPr/>
          <p:nvPr/>
        </p:nvSpPr>
        <p:spPr>
          <a:xfrm>
            <a:off x="0" y="0"/>
            <a:ext cx="5976730" cy="6857999"/>
          </a:xfrm>
          <a:prstGeom prst="rect">
            <a:avLst/>
          </a:prstGeom>
          <a:solidFill>
            <a:srgbClr val="FAF0E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8A7C366-DDB9-4228-95D9-8DF75DF5EB82}"/>
              </a:ext>
            </a:extLst>
          </p:cNvPr>
          <p:cNvSpPr/>
          <p:nvPr/>
        </p:nvSpPr>
        <p:spPr>
          <a:xfrm>
            <a:off x="651375" y="2088175"/>
            <a:ext cx="4610857" cy="3371721"/>
          </a:xfrm>
          <a:prstGeom prst="rect">
            <a:avLst/>
          </a:prstGeom>
          <a:noFill/>
          <a:ln w="19050">
            <a:solidFill>
              <a:srgbClr val="009B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719851ED-7F7D-478D-A127-A16739B7DD93}"/>
              </a:ext>
            </a:extLst>
          </p:cNvPr>
          <p:cNvPicPr>
            <a:picLocks noChangeAspect="1"/>
          </p:cNvPicPr>
          <p:nvPr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11099" y="2623175"/>
            <a:ext cx="1649548" cy="824774"/>
          </a:xfrm>
          <a:prstGeom prst="rect">
            <a:avLst/>
          </a:prstGeom>
        </p:spPr>
      </p:pic>
      <p:sp>
        <p:nvSpPr>
          <p:cNvPr id="35" name="Rechteck 34">
            <a:extLst>
              <a:ext uri="{FF2B5EF4-FFF2-40B4-BE49-F238E27FC236}">
                <a16:creationId xmlns:a16="http://schemas.microsoft.com/office/drawing/2014/main" id="{ABF8AF89-DC88-45FE-9422-53C4571A7D04}"/>
              </a:ext>
            </a:extLst>
          </p:cNvPr>
          <p:cNvSpPr/>
          <p:nvPr/>
        </p:nvSpPr>
        <p:spPr>
          <a:xfrm>
            <a:off x="753855" y="3461917"/>
            <a:ext cx="4364035" cy="357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Federal E</a:t>
            </a:r>
            <a:r>
              <a:rPr lang="de-DE" sz="1600" dirty="0" err="1">
                <a:solidFill>
                  <a:schemeClr val="tx1"/>
                </a:solidFill>
              </a:rPr>
              <a:t>nvironment</a:t>
            </a:r>
            <a:r>
              <a:rPr lang="de-DE" sz="1600" dirty="0">
                <a:solidFill>
                  <a:schemeClr val="tx1"/>
                </a:solidFill>
              </a:rPr>
              <a:t> Agency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7EB72BD6-E627-41AF-ADC6-DB7AF4915070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012" y="1036168"/>
            <a:ext cx="3610705" cy="1191603"/>
          </a:xfrm>
          <a:prstGeom prst="rect">
            <a:avLst/>
          </a:prstGeom>
          <a:ln>
            <a:solidFill>
              <a:schemeClr val="accent3"/>
            </a:solidFill>
          </a:ln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7BB32A36-A64B-4D83-9AD6-5863544AFE24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15" y="4148001"/>
            <a:ext cx="3782576" cy="90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1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Bildplatzhalter 8">
            <a:extLst>
              <a:ext uri="{FF2B5EF4-FFF2-40B4-BE49-F238E27FC236}">
                <a16:creationId xmlns:a16="http://schemas.microsoft.com/office/drawing/2014/main" id="{63FFC985-88CD-4A3C-8FA3-9F34A4E7126D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F7D582B8-8989-4FE4-8A28-E2862F097F26}"/>
              </a:ext>
            </a:extLst>
          </p:cNvPr>
          <p:cNvPicPr>
            <a:picLocks noChangeAspect="1"/>
          </p:cNvPicPr>
          <p:nvPr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3056" y="204606"/>
            <a:ext cx="1121383" cy="559163"/>
          </a:xfrm>
          <a:prstGeom prst="rect">
            <a:avLst/>
          </a:prstGeom>
          <a:effectLst/>
        </p:spPr>
      </p:pic>
      <p:sp>
        <p:nvSpPr>
          <p:cNvPr id="24" name="Multiplikationszeichen 23">
            <a:extLst>
              <a:ext uri="{FF2B5EF4-FFF2-40B4-BE49-F238E27FC236}">
                <a16:creationId xmlns:a16="http://schemas.microsoft.com/office/drawing/2014/main" id="{A5AC1AA0-79E7-41D6-984E-C2298B637AFD}"/>
              </a:ext>
            </a:extLst>
          </p:cNvPr>
          <p:cNvSpPr/>
          <p:nvPr/>
        </p:nvSpPr>
        <p:spPr>
          <a:xfrm>
            <a:off x="9134888" y="139465"/>
            <a:ext cx="711163" cy="689444"/>
          </a:xfrm>
          <a:prstGeom prst="mathMultiply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B7B615A-C4CC-4A96-87FD-763495136881}"/>
              </a:ext>
            </a:extLst>
          </p:cNvPr>
          <p:cNvSpPr/>
          <p:nvPr/>
        </p:nvSpPr>
        <p:spPr>
          <a:xfrm>
            <a:off x="2423858" y="3877294"/>
            <a:ext cx="9768142" cy="298070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alpha val="2000"/>
                </a:schemeClr>
              </a:gs>
              <a:gs pos="80000">
                <a:schemeClr val="tx1">
                  <a:alpha val="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62BD9B2-2F90-4D96-9017-2D902D192A26}"/>
              </a:ext>
            </a:extLst>
          </p:cNvPr>
          <p:cNvSpPr/>
          <p:nvPr/>
        </p:nvSpPr>
        <p:spPr>
          <a:xfrm>
            <a:off x="-13342" y="0"/>
            <a:ext cx="2437200" cy="6858000"/>
          </a:xfrm>
          <a:prstGeom prst="rect">
            <a:avLst/>
          </a:prstGeom>
          <a:solidFill>
            <a:srgbClr val="009BD9"/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AI Supporting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Energy Transformation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50AB3CD-607D-45E4-B26E-D1AF8FD51A08}"/>
              </a:ext>
            </a:extLst>
          </p:cNvPr>
          <p:cNvSpPr txBox="1"/>
          <p:nvPr/>
        </p:nvSpPr>
        <p:spPr>
          <a:xfrm>
            <a:off x="8134066" y="3811728"/>
            <a:ext cx="36931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Use Case: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Detection of Wind Turbines and Photovoltaic Systems</a:t>
            </a:r>
            <a:endParaRPr lang="de-DE" sz="3200" b="1" dirty="0">
              <a:solidFill>
                <a:schemeClr val="bg1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0997030-019E-4464-957F-6BFB7B76611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852" y="197705"/>
            <a:ext cx="2363489" cy="56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8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ildplatzhalter 8">
            <a:extLst>
              <a:ext uri="{FF2B5EF4-FFF2-40B4-BE49-F238E27FC236}">
                <a16:creationId xmlns:a16="http://schemas.microsoft.com/office/drawing/2014/main" id="{1717229B-CF0F-4644-BCB3-8E1E2B1905F1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15356048-FC09-423B-B91A-4810CD046C21}"/>
              </a:ext>
            </a:extLst>
          </p:cNvPr>
          <p:cNvSpPr/>
          <p:nvPr/>
        </p:nvSpPr>
        <p:spPr>
          <a:xfrm>
            <a:off x="-13342" y="0"/>
            <a:ext cx="12205342" cy="6858001"/>
          </a:xfrm>
          <a:prstGeom prst="roundRect">
            <a:avLst>
              <a:gd name="adj" fmla="val 0"/>
            </a:avLst>
          </a:prstGeom>
          <a:solidFill>
            <a:srgbClr val="F2F2F2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9AB62888-5363-4EEC-AB67-FF7F5DAC15EF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2814849" y="1003671"/>
            <a:ext cx="8998480" cy="5205549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762BD9B2-2F90-4D96-9017-2D902D192A26}"/>
              </a:ext>
            </a:extLst>
          </p:cNvPr>
          <p:cNvSpPr/>
          <p:nvPr/>
        </p:nvSpPr>
        <p:spPr>
          <a:xfrm>
            <a:off x="-13342" y="0"/>
            <a:ext cx="2437200" cy="6857999"/>
          </a:xfrm>
          <a:prstGeom prst="rect">
            <a:avLst/>
          </a:prstGeom>
          <a:solidFill>
            <a:srgbClr val="009BD9"/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AI Supporting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Energy Transformation</a:t>
            </a:r>
            <a:endParaRPr lang="de-DE" sz="2400" dirty="0">
              <a:solidFill>
                <a:schemeClr val="bg1"/>
              </a:solidFill>
            </a:endParaRPr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B9612385-80D4-42B8-ADA1-DE9ECECEAABC}"/>
              </a:ext>
            </a:extLst>
          </p:cNvPr>
          <p:cNvGrpSpPr/>
          <p:nvPr/>
        </p:nvGrpSpPr>
        <p:grpSpPr>
          <a:xfrm>
            <a:off x="3137577" y="1207007"/>
            <a:ext cx="8202706" cy="4833462"/>
            <a:chOff x="3254906" y="740663"/>
            <a:chExt cx="8202706" cy="4833462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626E1535-9833-4F45-B85E-B78A9D7467AA}"/>
                </a:ext>
              </a:extLst>
            </p:cNvPr>
            <p:cNvSpPr/>
            <p:nvPr/>
          </p:nvSpPr>
          <p:spPr>
            <a:xfrm>
              <a:off x="4617541" y="1224758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86DAFA3D-BFA3-4FC1-A193-13A8883589C9}"/>
                </a:ext>
              </a:extLst>
            </p:cNvPr>
            <p:cNvSpPr/>
            <p:nvPr/>
          </p:nvSpPr>
          <p:spPr>
            <a:xfrm>
              <a:off x="4016905" y="740663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4FE8748A-DD2A-4A16-899C-21790E4D1578}"/>
                </a:ext>
              </a:extLst>
            </p:cNvPr>
            <p:cNvSpPr/>
            <p:nvPr/>
          </p:nvSpPr>
          <p:spPr>
            <a:xfrm>
              <a:off x="5603659" y="870651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2719AC27-F370-4B8E-B0BA-52894E84BDE4}"/>
                </a:ext>
              </a:extLst>
            </p:cNvPr>
            <p:cNvSpPr/>
            <p:nvPr/>
          </p:nvSpPr>
          <p:spPr>
            <a:xfrm>
              <a:off x="5130803" y="3358358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DC956706-D607-4336-980C-BBC1674155D4}"/>
                </a:ext>
              </a:extLst>
            </p:cNvPr>
            <p:cNvSpPr/>
            <p:nvPr/>
          </p:nvSpPr>
          <p:spPr>
            <a:xfrm>
              <a:off x="7088258" y="2076405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281B96F5-5782-47C1-AACB-E05C79A5DC8E}"/>
                </a:ext>
              </a:extLst>
            </p:cNvPr>
            <p:cNvSpPr/>
            <p:nvPr/>
          </p:nvSpPr>
          <p:spPr>
            <a:xfrm>
              <a:off x="7432520" y="803416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59F3B21C-9A48-4874-AA74-486D5F33AB71}"/>
                </a:ext>
              </a:extLst>
            </p:cNvPr>
            <p:cNvSpPr/>
            <p:nvPr/>
          </p:nvSpPr>
          <p:spPr>
            <a:xfrm>
              <a:off x="3712106" y="3358358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CDB3A403-D825-4AF2-B955-C9C9B0A5BAD4}"/>
                </a:ext>
              </a:extLst>
            </p:cNvPr>
            <p:cNvSpPr/>
            <p:nvPr/>
          </p:nvSpPr>
          <p:spPr>
            <a:xfrm>
              <a:off x="8588906" y="1085805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70C48719-BD0E-440A-A35A-F4BD3D57A1C3}"/>
                </a:ext>
              </a:extLst>
            </p:cNvPr>
            <p:cNvSpPr/>
            <p:nvPr/>
          </p:nvSpPr>
          <p:spPr>
            <a:xfrm>
              <a:off x="9915682" y="1789535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667C88FF-29E5-4D9D-A801-8BA020F7766B}"/>
                </a:ext>
              </a:extLst>
            </p:cNvPr>
            <p:cNvSpPr/>
            <p:nvPr/>
          </p:nvSpPr>
          <p:spPr>
            <a:xfrm>
              <a:off x="4429281" y="5278289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2EFE5869-D4D0-44DE-A4A7-78CF615B75FF}"/>
                </a:ext>
              </a:extLst>
            </p:cNvPr>
            <p:cNvSpPr/>
            <p:nvPr/>
          </p:nvSpPr>
          <p:spPr>
            <a:xfrm>
              <a:off x="4518929" y="4008299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124689F0-2009-4E67-935D-D483F0760FBB}"/>
                </a:ext>
              </a:extLst>
            </p:cNvPr>
            <p:cNvSpPr/>
            <p:nvPr/>
          </p:nvSpPr>
          <p:spPr>
            <a:xfrm>
              <a:off x="3254906" y="5403795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640B4948-1E0F-4482-AF6E-7AF59558F734}"/>
                </a:ext>
              </a:extLst>
            </p:cNvPr>
            <p:cNvSpPr/>
            <p:nvPr/>
          </p:nvSpPr>
          <p:spPr>
            <a:xfrm>
              <a:off x="3828646" y="4720993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85C5BB0B-10D0-46CF-86EF-780D6EA98F39}"/>
                </a:ext>
              </a:extLst>
            </p:cNvPr>
            <p:cNvSpPr/>
            <p:nvPr/>
          </p:nvSpPr>
          <p:spPr>
            <a:xfrm>
              <a:off x="11278317" y="3923134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F313E7F0-BCF9-48E9-AAD6-FFA8E67CF9E0}"/>
                </a:ext>
              </a:extLst>
            </p:cNvPr>
            <p:cNvSpPr/>
            <p:nvPr/>
          </p:nvSpPr>
          <p:spPr>
            <a:xfrm>
              <a:off x="8158600" y="4801676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D33BCB7C-A9A2-4118-9A3C-55F3FE62F1B4}"/>
                </a:ext>
              </a:extLst>
            </p:cNvPr>
            <p:cNvSpPr/>
            <p:nvPr/>
          </p:nvSpPr>
          <p:spPr>
            <a:xfrm>
              <a:off x="9568768" y="3923134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E0CE5CB-33CD-448E-9510-3A8A7BAECB7A}"/>
                </a:ext>
              </a:extLst>
            </p:cNvPr>
            <p:cNvSpPr/>
            <p:nvPr/>
          </p:nvSpPr>
          <p:spPr>
            <a:xfrm>
              <a:off x="8490294" y="2345708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80FB1FA4-6D09-48BB-8434-BD15CB3455FB}"/>
                </a:ext>
              </a:extLst>
            </p:cNvPr>
            <p:cNvSpPr/>
            <p:nvPr/>
          </p:nvSpPr>
          <p:spPr>
            <a:xfrm>
              <a:off x="6535988" y="4635828"/>
              <a:ext cx="179295" cy="17033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D5A699B-958E-4D28-8180-B618187094BB}"/>
              </a:ext>
            </a:extLst>
          </p:cNvPr>
          <p:cNvGrpSpPr/>
          <p:nvPr/>
        </p:nvGrpSpPr>
        <p:grpSpPr>
          <a:xfrm>
            <a:off x="3137577" y="1207007"/>
            <a:ext cx="8202706" cy="4833462"/>
            <a:chOff x="1846730" y="1371599"/>
            <a:chExt cx="8202706" cy="4833462"/>
          </a:xfrm>
        </p:grpSpPr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7BF5A5F7-144E-468A-8920-64CC8A9E4C0E}"/>
                </a:ext>
              </a:extLst>
            </p:cNvPr>
            <p:cNvSpPr/>
            <p:nvPr/>
          </p:nvSpPr>
          <p:spPr>
            <a:xfrm>
              <a:off x="3209365" y="1855694"/>
              <a:ext cx="179295" cy="17033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CF3A43E6-5322-4C55-841F-8ED42AEB735B}"/>
                </a:ext>
              </a:extLst>
            </p:cNvPr>
            <p:cNvSpPr/>
            <p:nvPr/>
          </p:nvSpPr>
          <p:spPr>
            <a:xfrm>
              <a:off x="2608729" y="1371599"/>
              <a:ext cx="179295" cy="170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719B8A1-99A4-4F1A-9E36-6F3DBC61E353}"/>
                </a:ext>
              </a:extLst>
            </p:cNvPr>
            <p:cNvSpPr/>
            <p:nvPr/>
          </p:nvSpPr>
          <p:spPr>
            <a:xfrm>
              <a:off x="4195483" y="1501587"/>
              <a:ext cx="179295" cy="170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6EB3E0DD-C6C2-4EE9-904D-2BEE1A797615}"/>
                </a:ext>
              </a:extLst>
            </p:cNvPr>
            <p:cNvSpPr/>
            <p:nvPr/>
          </p:nvSpPr>
          <p:spPr>
            <a:xfrm>
              <a:off x="3722627" y="3989294"/>
              <a:ext cx="179295" cy="170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0BA1B949-491C-4ECE-8C57-394D935D8891}"/>
                </a:ext>
              </a:extLst>
            </p:cNvPr>
            <p:cNvSpPr/>
            <p:nvPr/>
          </p:nvSpPr>
          <p:spPr>
            <a:xfrm>
              <a:off x="5680082" y="2707341"/>
              <a:ext cx="179295" cy="170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9BFC0477-434C-49B0-9217-F053841B2889}"/>
                </a:ext>
              </a:extLst>
            </p:cNvPr>
            <p:cNvSpPr/>
            <p:nvPr/>
          </p:nvSpPr>
          <p:spPr>
            <a:xfrm>
              <a:off x="6024344" y="1434352"/>
              <a:ext cx="179295" cy="170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42F044DD-C8FF-4D3E-8F8F-F49998D32711}"/>
                </a:ext>
              </a:extLst>
            </p:cNvPr>
            <p:cNvSpPr/>
            <p:nvPr/>
          </p:nvSpPr>
          <p:spPr>
            <a:xfrm>
              <a:off x="2303930" y="3989294"/>
              <a:ext cx="179295" cy="170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63111FE6-E159-4C38-80B1-2895BECF360B}"/>
                </a:ext>
              </a:extLst>
            </p:cNvPr>
            <p:cNvSpPr/>
            <p:nvPr/>
          </p:nvSpPr>
          <p:spPr>
            <a:xfrm>
              <a:off x="7180730" y="1716741"/>
              <a:ext cx="179295" cy="170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31C767EE-EB04-4E03-BF0E-4C40E21A3292}"/>
                </a:ext>
              </a:extLst>
            </p:cNvPr>
            <p:cNvSpPr/>
            <p:nvPr/>
          </p:nvSpPr>
          <p:spPr>
            <a:xfrm>
              <a:off x="8507506" y="2420471"/>
              <a:ext cx="179295" cy="17033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EABBCBC0-4DDC-4B0A-A9BA-21F65F23CCFF}"/>
                </a:ext>
              </a:extLst>
            </p:cNvPr>
            <p:cNvSpPr/>
            <p:nvPr/>
          </p:nvSpPr>
          <p:spPr>
            <a:xfrm>
              <a:off x="3021105" y="5909225"/>
              <a:ext cx="179295" cy="170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CCBF2DE8-D0EF-4B7D-A642-8E5FB99DE953}"/>
                </a:ext>
              </a:extLst>
            </p:cNvPr>
            <p:cNvSpPr/>
            <p:nvPr/>
          </p:nvSpPr>
          <p:spPr>
            <a:xfrm>
              <a:off x="3110753" y="4639235"/>
              <a:ext cx="179295" cy="170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5B620A69-37E5-40CB-915F-B945C9D6E6FF}"/>
                </a:ext>
              </a:extLst>
            </p:cNvPr>
            <p:cNvSpPr/>
            <p:nvPr/>
          </p:nvSpPr>
          <p:spPr>
            <a:xfrm>
              <a:off x="1846730" y="6034731"/>
              <a:ext cx="179295" cy="170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603715E6-AFF2-4989-9128-1B195EEE7297}"/>
                </a:ext>
              </a:extLst>
            </p:cNvPr>
            <p:cNvSpPr/>
            <p:nvPr/>
          </p:nvSpPr>
          <p:spPr>
            <a:xfrm>
              <a:off x="2420470" y="5351929"/>
              <a:ext cx="179295" cy="170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810F9362-0B42-40A7-9C89-E91AD0C4F1EF}"/>
                </a:ext>
              </a:extLst>
            </p:cNvPr>
            <p:cNvSpPr/>
            <p:nvPr/>
          </p:nvSpPr>
          <p:spPr>
            <a:xfrm>
              <a:off x="9870141" y="4554070"/>
              <a:ext cx="179295" cy="17033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D649EC5C-64D7-4D1E-88FE-B801910D2728}"/>
                </a:ext>
              </a:extLst>
            </p:cNvPr>
            <p:cNvSpPr/>
            <p:nvPr/>
          </p:nvSpPr>
          <p:spPr>
            <a:xfrm>
              <a:off x="6750424" y="5432612"/>
              <a:ext cx="179295" cy="17033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1535F0B5-1434-4F41-AEBA-69E6143FF721}"/>
                </a:ext>
              </a:extLst>
            </p:cNvPr>
            <p:cNvSpPr/>
            <p:nvPr/>
          </p:nvSpPr>
          <p:spPr>
            <a:xfrm>
              <a:off x="8160592" y="4554070"/>
              <a:ext cx="179295" cy="17033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4C922CE7-B4D0-4C57-8E10-5D582D3C98A4}"/>
                </a:ext>
              </a:extLst>
            </p:cNvPr>
            <p:cNvSpPr/>
            <p:nvPr/>
          </p:nvSpPr>
          <p:spPr>
            <a:xfrm>
              <a:off x="7082118" y="2976644"/>
              <a:ext cx="179295" cy="170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5E663C88-4B5D-4B08-9DBD-74EDFD665374}"/>
                </a:ext>
              </a:extLst>
            </p:cNvPr>
            <p:cNvSpPr/>
            <p:nvPr/>
          </p:nvSpPr>
          <p:spPr>
            <a:xfrm>
              <a:off x="5127812" y="5266764"/>
              <a:ext cx="179295" cy="17033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8" name="Gerade Verbindung mit Pfeil 57">
              <a:extLst>
                <a:ext uri="{FF2B5EF4-FFF2-40B4-BE49-F238E27FC236}">
                  <a16:creationId xmlns:a16="http://schemas.microsoft.com/office/drawing/2014/main" id="{8E299672-FFA5-4F82-823C-0B356921C8CD}"/>
                </a:ext>
              </a:extLst>
            </p:cNvPr>
            <p:cNvCxnSpPr/>
            <p:nvPr/>
          </p:nvCxnSpPr>
          <p:spPr>
            <a:xfrm flipH="1" flipV="1">
              <a:off x="5170314" y="4658264"/>
              <a:ext cx="74546" cy="50033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mit Pfeil 58">
              <a:extLst>
                <a:ext uri="{FF2B5EF4-FFF2-40B4-BE49-F238E27FC236}">
                  <a16:creationId xmlns:a16="http://schemas.microsoft.com/office/drawing/2014/main" id="{82EF1E61-1873-4B7A-83D9-41A6E7A9BA3C}"/>
                </a:ext>
              </a:extLst>
            </p:cNvPr>
            <p:cNvCxnSpPr/>
            <p:nvPr/>
          </p:nvCxnSpPr>
          <p:spPr>
            <a:xfrm flipH="1" flipV="1">
              <a:off x="6776931" y="4837053"/>
              <a:ext cx="74546" cy="50033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mit Pfeil 59">
              <a:extLst>
                <a:ext uri="{FF2B5EF4-FFF2-40B4-BE49-F238E27FC236}">
                  <a16:creationId xmlns:a16="http://schemas.microsoft.com/office/drawing/2014/main" id="{00FC73F6-8D03-418E-95B5-58C9703CA2F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230037" y="3972774"/>
              <a:ext cx="20202" cy="53739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mit Pfeil 60">
              <a:extLst>
                <a:ext uri="{FF2B5EF4-FFF2-40B4-BE49-F238E27FC236}">
                  <a16:creationId xmlns:a16="http://schemas.microsoft.com/office/drawing/2014/main" id="{33D2C181-AD09-4208-8C00-7D3D14CA1BF2}"/>
                </a:ext>
              </a:extLst>
            </p:cNvPr>
            <p:cNvCxnSpPr/>
            <p:nvPr/>
          </p:nvCxnSpPr>
          <p:spPr>
            <a:xfrm flipH="1" flipV="1">
              <a:off x="9852872" y="3962499"/>
              <a:ext cx="74546" cy="50033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 Verbindung mit Pfeil 61">
              <a:extLst>
                <a:ext uri="{FF2B5EF4-FFF2-40B4-BE49-F238E27FC236}">
                  <a16:creationId xmlns:a16="http://schemas.microsoft.com/office/drawing/2014/main" id="{E5FAF679-9456-4D24-9A8C-CAE5F335876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553134" y="1834881"/>
              <a:ext cx="44019" cy="52004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mit Pfeil 62">
              <a:extLst>
                <a:ext uri="{FF2B5EF4-FFF2-40B4-BE49-F238E27FC236}">
                  <a16:creationId xmlns:a16="http://schemas.microsoft.com/office/drawing/2014/main" id="{25E37144-8491-4021-8F6E-DDBE04746A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98143" y="2020792"/>
              <a:ext cx="724619" cy="48372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 Verbindung mit Pfeil 63">
              <a:extLst>
                <a:ext uri="{FF2B5EF4-FFF2-40B4-BE49-F238E27FC236}">
                  <a16:creationId xmlns:a16="http://schemas.microsoft.com/office/drawing/2014/main" id="{60BB1972-868B-4069-813A-01944371AD48}"/>
                </a:ext>
              </a:extLst>
            </p:cNvPr>
            <p:cNvCxnSpPr>
              <a:cxnSpLocks/>
            </p:cNvCxnSpPr>
            <p:nvPr/>
          </p:nvCxnSpPr>
          <p:spPr>
            <a:xfrm>
              <a:off x="3366837" y="2079280"/>
              <a:ext cx="394280" cy="74019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Geschweifte Klammer links/rechts 64">
              <a:extLst>
                <a:ext uri="{FF2B5EF4-FFF2-40B4-BE49-F238E27FC236}">
                  <a16:creationId xmlns:a16="http://schemas.microsoft.com/office/drawing/2014/main" id="{F71A199E-EF86-41C7-BF5B-B9EF35AE887B}"/>
                </a:ext>
              </a:extLst>
            </p:cNvPr>
            <p:cNvSpPr/>
            <p:nvPr/>
          </p:nvSpPr>
          <p:spPr>
            <a:xfrm>
              <a:off x="5244860" y="3071004"/>
              <a:ext cx="851140" cy="915398"/>
            </a:xfrm>
            <a:prstGeom prst="bracePair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" name="Geschweifte Klammer links/rechts 65">
              <a:extLst>
                <a:ext uri="{FF2B5EF4-FFF2-40B4-BE49-F238E27FC236}">
                  <a16:creationId xmlns:a16="http://schemas.microsoft.com/office/drawing/2014/main" id="{3EB54DCF-ADBA-4D49-A9EA-507EF8DBCD26}"/>
                </a:ext>
              </a:extLst>
            </p:cNvPr>
            <p:cNvSpPr/>
            <p:nvPr/>
          </p:nvSpPr>
          <p:spPr>
            <a:xfrm>
              <a:off x="3810023" y="4671308"/>
              <a:ext cx="594255" cy="630108"/>
            </a:xfrm>
            <a:prstGeom prst="bracePair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7" name="Rechteck 66">
            <a:extLst>
              <a:ext uri="{FF2B5EF4-FFF2-40B4-BE49-F238E27FC236}">
                <a16:creationId xmlns:a16="http://schemas.microsoft.com/office/drawing/2014/main" id="{3E97BCF4-69B8-42A7-92FD-96377766EEEE}"/>
              </a:ext>
            </a:extLst>
          </p:cNvPr>
          <p:cNvSpPr/>
          <p:nvPr/>
        </p:nvSpPr>
        <p:spPr>
          <a:xfrm>
            <a:off x="6858194" y="6189325"/>
            <a:ext cx="5438583" cy="25391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1050" i="1" dirty="0"/>
              <a:t>© 2023 Microsoft Corporation, © 2023 </a:t>
            </a:r>
            <a:r>
              <a:rPr lang="fr-FR" sz="1050" i="1" dirty="0" err="1"/>
              <a:t>Maxar</a:t>
            </a:r>
            <a:r>
              <a:rPr lang="fr-FR" sz="1050" i="1" dirty="0"/>
              <a:t>, ©CNES (2023) Distribution Airbus DS</a:t>
            </a:r>
            <a:endParaRPr lang="de-DE" sz="1050" i="1" dirty="0"/>
          </a:p>
        </p:txBody>
      </p:sp>
      <p:pic>
        <p:nvPicPr>
          <p:cNvPr id="1026" name="Picture 2" descr="Marktstammdatenregister | Netze ODR GmbH">
            <a:extLst>
              <a:ext uri="{FF2B5EF4-FFF2-40B4-BE49-F238E27FC236}">
                <a16:creationId xmlns:a16="http://schemas.microsoft.com/office/drawing/2014/main" id="{3235E3D1-9FC1-4250-9C16-32B98A2798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814046" y="188310"/>
            <a:ext cx="1637542" cy="70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Grafik 67">
            <a:extLst>
              <a:ext uri="{FF2B5EF4-FFF2-40B4-BE49-F238E27FC236}">
                <a16:creationId xmlns:a16="http://schemas.microsoft.com/office/drawing/2014/main" id="{191921BC-0C43-48CE-A5CB-1A94E4D81B2F}"/>
              </a:ext>
            </a:extLst>
          </p:cNvPr>
          <p:cNvPicPr>
            <a:picLocks noChangeAspect="1"/>
          </p:cNvPicPr>
          <p:nvPr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3056" y="204606"/>
            <a:ext cx="1121383" cy="559163"/>
          </a:xfrm>
          <a:prstGeom prst="rect">
            <a:avLst/>
          </a:prstGeom>
          <a:effectLst/>
        </p:spPr>
      </p:pic>
      <p:sp>
        <p:nvSpPr>
          <p:cNvPr id="70" name="Multiplikationszeichen 69">
            <a:extLst>
              <a:ext uri="{FF2B5EF4-FFF2-40B4-BE49-F238E27FC236}">
                <a16:creationId xmlns:a16="http://schemas.microsoft.com/office/drawing/2014/main" id="{CEDE901B-E15F-4172-B26C-ACC9520C2958}"/>
              </a:ext>
            </a:extLst>
          </p:cNvPr>
          <p:cNvSpPr/>
          <p:nvPr/>
        </p:nvSpPr>
        <p:spPr>
          <a:xfrm>
            <a:off x="9134888" y="139465"/>
            <a:ext cx="711163" cy="689444"/>
          </a:xfrm>
          <a:prstGeom prst="mathMultiply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2ED15AF-6087-48FD-B3FE-B4543100B20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981" y="223061"/>
            <a:ext cx="2346910" cy="56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09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ildplatzhalter 8">
            <a:extLst>
              <a:ext uri="{FF2B5EF4-FFF2-40B4-BE49-F238E27FC236}">
                <a16:creationId xmlns:a16="http://schemas.microsoft.com/office/drawing/2014/main" id="{1717229B-CF0F-4644-BCB3-8E1E2B1905F1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15356048-FC09-423B-B91A-4810CD046C21}"/>
              </a:ext>
            </a:extLst>
          </p:cNvPr>
          <p:cNvSpPr/>
          <p:nvPr/>
        </p:nvSpPr>
        <p:spPr>
          <a:xfrm>
            <a:off x="-13342" y="0"/>
            <a:ext cx="12205342" cy="6858001"/>
          </a:xfrm>
          <a:prstGeom prst="roundRect">
            <a:avLst>
              <a:gd name="adj" fmla="val 0"/>
            </a:avLst>
          </a:prstGeom>
          <a:solidFill>
            <a:srgbClr val="F2F2F2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62BD9B2-2F90-4D96-9017-2D902D192A26}"/>
              </a:ext>
            </a:extLst>
          </p:cNvPr>
          <p:cNvSpPr/>
          <p:nvPr/>
        </p:nvSpPr>
        <p:spPr>
          <a:xfrm>
            <a:off x="-13342" y="0"/>
            <a:ext cx="2437200" cy="6857999"/>
          </a:xfrm>
          <a:prstGeom prst="rect">
            <a:avLst/>
          </a:prstGeom>
          <a:solidFill>
            <a:srgbClr val="009BD9"/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AI Supporting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Energy Transformation</a:t>
            </a:r>
            <a:endParaRPr lang="de-DE" sz="2400" dirty="0">
              <a:solidFill>
                <a:schemeClr val="bg1"/>
              </a:solidFill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875860E-87A5-480C-BA92-C3F5A8A3E0B0}"/>
              </a:ext>
            </a:extLst>
          </p:cNvPr>
          <p:cNvSpPr/>
          <p:nvPr/>
        </p:nvSpPr>
        <p:spPr>
          <a:xfrm>
            <a:off x="3377582" y="4797031"/>
            <a:ext cx="1913402" cy="15859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400" dirty="0">
                <a:solidFill>
                  <a:srgbClr val="009BD9"/>
                </a:solidFill>
              </a:rPr>
              <a:t>30.000 </a:t>
            </a:r>
            <a:r>
              <a:rPr lang="de-DE" sz="2400" dirty="0" err="1">
                <a:solidFill>
                  <a:srgbClr val="009BD9"/>
                </a:solidFill>
              </a:rPr>
              <a:t>Installations</a:t>
            </a:r>
            <a:endParaRPr lang="de-DE" sz="2400" dirty="0">
              <a:solidFill>
                <a:srgbClr val="009BD9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BEDEAB1-4674-42AF-B05E-23FE480FB891}"/>
              </a:ext>
            </a:extLst>
          </p:cNvPr>
          <p:cNvSpPr/>
          <p:nvPr/>
        </p:nvSpPr>
        <p:spPr>
          <a:xfrm>
            <a:off x="6351228" y="4784067"/>
            <a:ext cx="1913402" cy="15859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2400" dirty="0">
                <a:solidFill>
                  <a:srgbClr val="009BD9"/>
                </a:solidFill>
              </a:rPr>
              <a:t>97,5% </a:t>
            </a:r>
            <a:r>
              <a:rPr lang="de-DE" sz="2400" dirty="0" err="1">
                <a:solidFill>
                  <a:srgbClr val="009BD9"/>
                </a:solidFill>
              </a:rPr>
              <a:t>Accuracy</a:t>
            </a:r>
            <a:endParaRPr lang="de-DE" sz="2400" dirty="0">
              <a:solidFill>
                <a:srgbClr val="009BD9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5D176CC-8EA9-4422-BD5A-B2128E9E5E6A}"/>
              </a:ext>
            </a:extLst>
          </p:cNvPr>
          <p:cNvSpPr/>
          <p:nvPr/>
        </p:nvSpPr>
        <p:spPr>
          <a:xfrm>
            <a:off x="9324874" y="4797031"/>
            <a:ext cx="1913402" cy="15859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2400" dirty="0">
                <a:solidFill>
                  <a:srgbClr val="009BD9"/>
                </a:solidFill>
              </a:rPr>
              <a:t>2TB Data in 20min</a:t>
            </a:r>
          </a:p>
        </p:txBody>
      </p:sp>
      <p:sp>
        <p:nvSpPr>
          <p:cNvPr id="17" name="Fußzeilenplatzhalter 2">
            <a:extLst>
              <a:ext uri="{FF2B5EF4-FFF2-40B4-BE49-F238E27FC236}">
                <a16:creationId xmlns:a16="http://schemas.microsoft.com/office/drawing/2014/main" id="{C694CAC1-9CC5-4C38-9C61-6E52652557A5}"/>
              </a:ext>
            </a:extLst>
          </p:cNvPr>
          <p:cNvSpPr txBox="1">
            <a:spLocks/>
          </p:cNvSpPr>
          <p:nvPr/>
        </p:nvSpPr>
        <p:spPr>
          <a:xfrm>
            <a:off x="0" y="6513870"/>
            <a:ext cx="4319481" cy="3441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900" dirty="0">
                <a:solidFill>
                  <a:schemeClr val="bg1">
                    <a:lumMod val="50000"/>
                  </a:schemeClr>
                </a:solidFill>
              </a:rPr>
              <a:t>© Source: Masnke 2022 (UfZ Leipzig)</a:t>
            </a:r>
            <a:br>
              <a:rPr lang="de-DE" sz="9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900" dirty="0">
                <a:solidFill>
                  <a:schemeClr val="bg1">
                    <a:lumMod val="50000"/>
                  </a:schemeClr>
                </a:solidFill>
              </a:rPr>
              <a:t>© </a:t>
            </a:r>
            <a:r>
              <a:rPr lang="de-DE" sz="900" dirty="0" err="1">
                <a:solidFill>
                  <a:schemeClr val="bg1">
                    <a:lumMod val="50000"/>
                  </a:schemeClr>
                </a:solidFill>
              </a:rPr>
              <a:t>Souce</a:t>
            </a:r>
            <a:r>
              <a:rPr lang="de-DE" sz="900" dirty="0">
                <a:solidFill>
                  <a:schemeClr val="bg1">
                    <a:lumMod val="50000"/>
                  </a:schemeClr>
                </a:solidFill>
              </a:rPr>
              <a:t>:  Foto von Gonz DDL on Unsplash </a:t>
            </a:r>
          </a:p>
        </p:txBody>
      </p:sp>
      <p:pic>
        <p:nvPicPr>
          <p:cNvPr id="13" name="Grafik 2">
            <a:extLst>
              <a:ext uri="{FF2B5EF4-FFF2-40B4-BE49-F238E27FC236}">
                <a16:creationId xmlns:a16="http://schemas.microsoft.com/office/drawing/2014/main" id="{8A9889DB-4EA6-4963-92AE-E559DAA1D9B9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6439"/>
          <a:stretch/>
        </p:blipFill>
        <p:spPr>
          <a:xfrm>
            <a:off x="3377582" y="994362"/>
            <a:ext cx="3327488" cy="36128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2CF845CD-0803-4063-B46A-7AE2943C58E6}"/>
              </a:ext>
            </a:extLst>
          </p:cNvPr>
          <p:cNvPicPr>
            <a:picLocks noChangeAspect="1"/>
          </p:cNvPicPr>
          <p:nvPr/>
        </p:nvPicPr>
        <p:blipFill rotWithShape="1">
          <a:blip/>
          <a:srcRect l="22961"/>
          <a:stretch/>
        </p:blipFill>
        <p:spPr>
          <a:xfrm>
            <a:off x="8485270" y="994361"/>
            <a:ext cx="2801134" cy="3636000"/>
          </a:xfrm>
          <a:prstGeom prst="rect">
            <a:avLst/>
          </a:prstGeom>
        </p:spPr>
      </p:pic>
      <p:sp>
        <p:nvSpPr>
          <p:cNvPr id="20" name="Rechteck 19">
            <a:extLst>
              <a:ext uri="{FF2B5EF4-FFF2-40B4-BE49-F238E27FC236}">
                <a16:creationId xmlns:a16="http://schemas.microsoft.com/office/drawing/2014/main" id="{302F27F1-91D7-4FAE-A3D2-AE0FE49DA8F3}"/>
              </a:ext>
            </a:extLst>
          </p:cNvPr>
          <p:cNvSpPr/>
          <p:nvPr/>
        </p:nvSpPr>
        <p:spPr>
          <a:xfrm rot="704150">
            <a:off x="5812271" y="1002247"/>
            <a:ext cx="1389719" cy="4429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Manual Register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0A221C5C-A22F-4D8A-8C4E-7809F1EF0CB9}"/>
              </a:ext>
            </a:extLst>
          </p:cNvPr>
          <p:cNvSpPr/>
          <p:nvPr/>
        </p:nvSpPr>
        <p:spPr>
          <a:xfrm>
            <a:off x="9254533" y="2027799"/>
            <a:ext cx="497392" cy="942996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C6F4027-8A96-42AB-9C90-C59474A5828E}"/>
              </a:ext>
            </a:extLst>
          </p:cNvPr>
          <p:cNvSpPr/>
          <p:nvPr/>
        </p:nvSpPr>
        <p:spPr>
          <a:xfrm>
            <a:off x="9405297" y="2270555"/>
            <a:ext cx="422308" cy="7820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8D9BF90-8BAB-48B9-8720-EC7C99B5B6CC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270" y="994362"/>
            <a:ext cx="2801134" cy="3636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1" name="Rechteck 20">
            <a:extLst>
              <a:ext uri="{FF2B5EF4-FFF2-40B4-BE49-F238E27FC236}">
                <a16:creationId xmlns:a16="http://schemas.microsoft.com/office/drawing/2014/main" id="{FA1BA98B-CF73-49E9-BC92-9D4F4D99EC4F}"/>
              </a:ext>
            </a:extLst>
          </p:cNvPr>
          <p:cNvSpPr/>
          <p:nvPr/>
        </p:nvSpPr>
        <p:spPr>
          <a:xfrm rot="704150">
            <a:off x="10352824" y="1110242"/>
            <a:ext cx="1389719" cy="4429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b="1" dirty="0" err="1">
                <a:solidFill>
                  <a:schemeClr val="tx1"/>
                </a:solidFill>
              </a:rPr>
              <a:t>Based</a:t>
            </a:r>
            <a:r>
              <a:rPr lang="de-DE" b="1" dirty="0">
                <a:solidFill>
                  <a:schemeClr val="tx1"/>
                </a:solidFill>
              </a:rPr>
              <a:t> on AI</a:t>
            </a:r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5A90B574-1575-4E18-9A5F-3A7D8509299F}"/>
              </a:ext>
            </a:extLst>
          </p:cNvPr>
          <p:cNvPicPr>
            <a:picLocks noChangeAspect="1"/>
          </p:cNvPicPr>
          <p:nvPr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3056" y="204606"/>
            <a:ext cx="1121383" cy="559163"/>
          </a:xfrm>
          <a:prstGeom prst="rect">
            <a:avLst/>
          </a:prstGeom>
          <a:effectLst/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49BFCA31-D704-4F01-81B3-DB7EDC24BDD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843472" y="204606"/>
            <a:ext cx="2346909" cy="559163"/>
          </a:xfrm>
          <a:prstGeom prst="rect">
            <a:avLst/>
          </a:prstGeom>
        </p:spPr>
      </p:pic>
      <p:sp>
        <p:nvSpPr>
          <p:cNvPr id="27" name="Multiplikationszeichen 26">
            <a:extLst>
              <a:ext uri="{FF2B5EF4-FFF2-40B4-BE49-F238E27FC236}">
                <a16:creationId xmlns:a16="http://schemas.microsoft.com/office/drawing/2014/main" id="{18599A56-D7A8-4E69-AAB6-DE222B5F8CE1}"/>
              </a:ext>
            </a:extLst>
          </p:cNvPr>
          <p:cNvSpPr/>
          <p:nvPr/>
        </p:nvSpPr>
        <p:spPr>
          <a:xfrm>
            <a:off x="9134888" y="139465"/>
            <a:ext cx="711163" cy="689444"/>
          </a:xfrm>
          <a:prstGeom prst="mathMultiply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7E96185-31DF-49B6-9D83-3FA339992ED6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700" y="190453"/>
            <a:ext cx="2377737" cy="56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4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20" grpId="0" animBg="1"/>
      <p:bldP spid="22" grpId="0" animBg="1"/>
      <p:bldP spid="24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platzhalter 5">
            <a:extLst>
              <a:ext uri="{FF2B5EF4-FFF2-40B4-BE49-F238E27FC236}">
                <a16:creationId xmlns:a16="http://schemas.microsoft.com/office/drawing/2014/main" id="{6D6A49CB-701D-404E-A997-B33D2C94042B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2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23" name="Bildplatzhalter 5" hidden="1">
            <a:extLst>
              <a:ext uri="{FF2B5EF4-FFF2-40B4-BE49-F238E27FC236}">
                <a16:creationId xmlns:a16="http://schemas.microsoft.com/office/drawing/2014/main" id="{D853FAAD-69F1-4817-809E-6BD66A50819C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62"/>
          <a:stretch/>
        </p:blipFill>
        <p:spPr>
          <a:xfrm>
            <a:off x="0" y="0"/>
            <a:ext cx="12192000" cy="2431928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953C836C-114B-44F4-8B1E-F9FF41C853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843472" y="204606"/>
            <a:ext cx="2346909" cy="559163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55492DCB-2EA8-4193-AB9B-85CD6BBA325B}"/>
              </a:ext>
            </a:extLst>
          </p:cNvPr>
          <p:cNvPicPr>
            <a:picLocks noChangeAspect="1"/>
          </p:cNvPicPr>
          <p:nvPr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6640" y="204606"/>
            <a:ext cx="1311630" cy="559163"/>
          </a:xfrm>
          <a:prstGeom prst="rect">
            <a:avLst/>
          </a:prstGeom>
        </p:spPr>
      </p:pic>
      <p:sp>
        <p:nvSpPr>
          <p:cNvPr id="27" name="Rechteck 26">
            <a:extLst>
              <a:ext uri="{FF2B5EF4-FFF2-40B4-BE49-F238E27FC236}">
                <a16:creationId xmlns:a16="http://schemas.microsoft.com/office/drawing/2014/main" id="{852C43A1-F888-49AB-BA1C-E72CC671C5C7}"/>
              </a:ext>
            </a:extLst>
          </p:cNvPr>
          <p:cNvSpPr/>
          <p:nvPr/>
        </p:nvSpPr>
        <p:spPr>
          <a:xfrm>
            <a:off x="9112015" y="122237"/>
            <a:ext cx="723900" cy="723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4000" b="1" dirty="0"/>
          </a:p>
        </p:txBody>
      </p:sp>
      <p:sp>
        <p:nvSpPr>
          <p:cNvPr id="29" name="Multiplikationszeichen 28">
            <a:extLst>
              <a:ext uri="{FF2B5EF4-FFF2-40B4-BE49-F238E27FC236}">
                <a16:creationId xmlns:a16="http://schemas.microsoft.com/office/drawing/2014/main" id="{D94CBC8B-009E-4F1C-8C0A-653A6BEFF218}"/>
              </a:ext>
            </a:extLst>
          </p:cNvPr>
          <p:cNvSpPr/>
          <p:nvPr/>
        </p:nvSpPr>
        <p:spPr>
          <a:xfrm>
            <a:off x="9134888" y="139465"/>
            <a:ext cx="711163" cy="689444"/>
          </a:xfrm>
          <a:prstGeom prst="mathMultiply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8BA7D05-BE63-4948-BD0F-DE5B1D027F55}"/>
              </a:ext>
            </a:extLst>
          </p:cNvPr>
          <p:cNvSpPr/>
          <p:nvPr/>
        </p:nvSpPr>
        <p:spPr>
          <a:xfrm>
            <a:off x="2423858" y="3877294"/>
            <a:ext cx="9775698" cy="298070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alpha val="2000"/>
                </a:schemeClr>
              </a:gs>
              <a:gs pos="80000">
                <a:schemeClr val="tx1">
                  <a:alpha val="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D666A62-C476-4837-AE99-616D1F1E7235}"/>
              </a:ext>
            </a:extLst>
          </p:cNvPr>
          <p:cNvSpPr/>
          <p:nvPr/>
        </p:nvSpPr>
        <p:spPr>
          <a:xfrm>
            <a:off x="-13342" y="0"/>
            <a:ext cx="2437200" cy="6857999"/>
          </a:xfrm>
          <a:prstGeom prst="rect">
            <a:avLst/>
          </a:prstGeom>
          <a:solidFill>
            <a:srgbClr val="009BD9"/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2400" b="1" dirty="0"/>
              <a:t>AI </a:t>
            </a:r>
            <a:r>
              <a:rPr lang="de-DE" sz="2400" b="1" dirty="0" err="1"/>
              <a:t>Supporting</a:t>
            </a:r>
            <a:r>
              <a:rPr lang="de-DE" sz="2400" b="1" dirty="0"/>
              <a:t> </a:t>
            </a:r>
            <a:r>
              <a:rPr lang="de-DE" sz="2400" b="1" dirty="0" err="1"/>
              <a:t>Species</a:t>
            </a:r>
            <a:r>
              <a:rPr lang="de-DE" sz="2400" b="1" dirty="0"/>
              <a:t> </a:t>
            </a:r>
            <a:r>
              <a:rPr lang="de-DE" sz="2400" b="1" dirty="0" err="1"/>
              <a:t>Protection</a:t>
            </a:r>
            <a:endParaRPr lang="de-DE" sz="2400" b="1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D15131B-D75C-43B2-9981-7267CD46E5F3}"/>
              </a:ext>
            </a:extLst>
          </p:cNvPr>
          <p:cNvSpPr txBox="1"/>
          <p:nvPr/>
        </p:nvSpPr>
        <p:spPr>
          <a:xfrm>
            <a:off x="0" y="6642556"/>
            <a:ext cx="2480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 </a:t>
            </a:r>
            <a:r>
              <a:rPr lang="de-DE" sz="800" dirty="0">
                <a:solidFill>
                  <a:schemeClr val="bg1">
                    <a:lumMod val="50000"/>
                  </a:schemeClr>
                </a:solidFill>
              </a:rPr>
              <a:t>Quelle: Foto von </a:t>
            </a:r>
            <a:r>
              <a:rPr lang="de-DE" sz="800" dirty="0">
                <a:solidFill>
                  <a:schemeClr val="bg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David </a:t>
            </a:r>
            <a:r>
              <a:rPr lang="de-DE" sz="800" dirty="0" err="1">
                <a:solidFill>
                  <a:schemeClr val="bg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Courbit</a:t>
            </a:r>
            <a:r>
              <a:rPr lang="de-DE" sz="800" dirty="0">
                <a:solidFill>
                  <a:schemeClr val="bg1">
                    <a:lumMod val="50000"/>
                  </a:schemeClr>
                </a:solidFill>
              </a:rPr>
              <a:t> auf </a:t>
            </a:r>
            <a:r>
              <a:rPr lang="de-DE" sz="800" dirty="0" err="1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Unsplash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376FE54-1577-4BF5-9EEA-315B824E2F01}"/>
              </a:ext>
            </a:extLst>
          </p:cNvPr>
          <p:cNvSpPr txBox="1"/>
          <p:nvPr/>
        </p:nvSpPr>
        <p:spPr>
          <a:xfrm>
            <a:off x="8462455" y="3818531"/>
            <a:ext cx="3240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Use Case: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Identification of Illegally Traded, Protected Species </a:t>
            </a:r>
            <a:endParaRPr lang="de-DE" sz="3200" b="1" dirty="0">
              <a:solidFill>
                <a:schemeClr val="bg1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48C218E-77D3-4FF2-953D-06507F6DD4A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3471" y="208476"/>
            <a:ext cx="2346910" cy="56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092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platzhalter 5">
            <a:extLst>
              <a:ext uri="{FF2B5EF4-FFF2-40B4-BE49-F238E27FC236}">
                <a16:creationId xmlns:a16="http://schemas.microsoft.com/office/drawing/2014/main" id="{6D6A49CB-701D-404E-A997-B33D2C94042B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2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806825F0-3E5A-4BFB-94BE-988FA8FD5D0E}"/>
              </a:ext>
            </a:extLst>
          </p:cNvPr>
          <p:cNvSpPr/>
          <p:nvPr/>
        </p:nvSpPr>
        <p:spPr>
          <a:xfrm>
            <a:off x="-13342" y="0"/>
            <a:ext cx="12205342" cy="6858001"/>
          </a:xfrm>
          <a:prstGeom prst="roundRect">
            <a:avLst>
              <a:gd name="adj" fmla="val 0"/>
            </a:avLst>
          </a:prstGeom>
          <a:solidFill>
            <a:srgbClr val="F2F2F2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3" name="Bildplatzhalter 5" hidden="1">
            <a:extLst>
              <a:ext uri="{FF2B5EF4-FFF2-40B4-BE49-F238E27FC236}">
                <a16:creationId xmlns:a16="http://schemas.microsoft.com/office/drawing/2014/main" id="{D853FAAD-69F1-4817-809E-6BD66A50819C}"/>
              </a:ext>
            </a:extLst>
          </p:cNvPr>
          <p:cNvPicPr>
            <a:picLocks noChangeAspect="1"/>
          </p:cNvPicPr>
          <p:nvPr/>
        </p:nvPicPr>
        <p:blipFill rotWithShape="1">
          <a:blip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62"/>
          <a:stretch/>
        </p:blipFill>
        <p:spPr>
          <a:xfrm>
            <a:off x="0" y="0"/>
            <a:ext cx="12192000" cy="2431928"/>
          </a:xfrm>
          <a:prstGeom prst="rect">
            <a:avLst/>
          </a:prstGeom>
        </p:spPr>
      </p:pic>
      <p:sp>
        <p:nvSpPr>
          <p:cNvPr id="20" name="Rechteck 19">
            <a:extLst>
              <a:ext uri="{FF2B5EF4-FFF2-40B4-BE49-F238E27FC236}">
                <a16:creationId xmlns:a16="http://schemas.microsoft.com/office/drawing/2014/main" id="{1D666A62-C476-4837-AE99-616D1F1E7235}"/>
              </a:ext>
            </a:extLst>
          </p:cNvPr>
          <p:cNvSpPr/>
          <p:nvPr/>
        </p:nvSpPr>
        <p:spPr>
          <a:xfrm>
            <a:off x="-13342" y="0"/>
            <a:ext cx="2437200" cy="6857999"/>
          </a:xfrm>
          <a:prstGeom prst="rect">
            <a:avLst/>
          </a:prstGeom>
          <a:solidFill>
            <a:srgbClr val="009BD9"/>
          </a:soli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2400" b="1" dirty="0"/>
              <a:t>AI </a:t>
            </a:r>
            <a:r>
              <a:rPr lang="de-DE" sz="2400" b="1" dirty="0" err="1"/>
              <a:t>Supporting</a:t>
            </a:r>
            <a:r>
              <a:rPr lang="de-DE" sz="2400" b="1" dirty="0"/>
              <a:t> </a:t>
            </a:r>
            <a:r>
              <a:rPr lang="de-DE" sz="2400" b="1" dirty="0" err="1"/>
              <a:t>Species</a:t>
            </a:r>
            <a:r>
              <a:rPr lang="de-DE" sz="2400" b="1" dirty="0"/>
              <a:t> </a:t>
            </a:r>
            <a:r>
              <a:rPr lang="de-DE" sz="2400" b="1" dirty="0" err="1"/>
              <a:t>Protection</a:t>
            </a:r>
            <a:endParaRPr lang="de-DE" sz="2400" b="1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15A3500-8B2C-4BD7-A394-A5C5396A6964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757062" y="884922"/>
            <a:ext cx="3305195" cy="4020606"/>
          </a:xfrm>
          <a:prstGeom prst="rect">
            <a:avLst/>
          </a:prstGeom>
        </p:spPr>
      </p:pic>
      <p:sp>
        <p:nvSpPr>
          <p:cNvPr id="28" name="Rechteck 27">
            <a:extLst>
              <a:ext uri="{FF2B5EF4-FFF2-40B4-BE49-F238E27FC236}">
                <a16:creationId xmlns:a16="http://schemas.microsoft.com/office/drawing/2014/main" id="{AC3F283C-0CC7-4659-8E48-6E9B893A5F70}"/>
              </a:ext>
            </a:extLst>
          </p:cNvPr>
          <p:cNvSpPr/>
          <p:nvPr/>
        </p:nvSpPr>
        <p:spPr>
          <a:xfrm>
            <a:off x="8989646" y="3869363"/>
            <a:ext cx="1640796" cy="367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000" i="1" dirty="0">
                <a:solidFill>
                  <a:schemeClr val="tx1"/>
                </a:solidFill>
              </a:rPr>
              <a:t>96% </a:t>
            </a:r>
            <a:r>
              <a:rPr lang="de-DE" sz="1000" i="1" dirty="0" err="1">
                <a:solidFill>
                  <a:schemeClr val="tx1"/>
                </a:solidFill>
              </a:rPr>
              <a:t>Echinops</a:t>
            </a:r>
            <a:r>
              <a:rPr lang="de-DE" sz="1000" i="1" dirty="0">
                <a:solidFill>
                  <a:schemeClr val="tx1"/>
                </a:solidFill>
              </a:rPr>
              <a:t> </a:t>
            </a:r>
            <a:r>
              <a:rPr lang="de-DE" sz="1000" i="1" dirty="0" err="1">
                <a:solidFill>
                  <a:schemeClr val="tx1"/>
                </a:solidFill>
              </a:rPr>
              <a:t>telfairi</a:t>
            </a:r>
            <a:r>
              <a:rPr lang="de-DE" sz="1000" i="1" dirty="0">
                <a:solidFill>
                  <a:schemeClr val="tx1"/>
                </a:solidFill>
              </a:rPr>
              <a:t> </a:t>
            </a:r>
            <a:endParaRPr lang="de-DE" sz="1000" dirty="0">
              <a:solidFill>
                <a:schemeClr val="tx1"/>
              </a:solidFill>
            </a:endParaRP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Schutzstatus niedrig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D244A82-1E14-4633-9B34-115BED216F7D}"/>
              </a:ext>
            </a:extLst>
          </p:cNvPr>
          <p:cNvSpPr/>
          <p:nvPr/>
        </p:nvSpPr>
        <p:spPr>
          <a:xfrm>
            <a:off x="8989646" y="2530179"/>
            <a:ext cx="2685681" cy="1721143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38AD311E-2618-4E05-B5E6-4C5A28CBD60C}"/>
              </a:ext>
            </a:extLst>
          </p:cNvPr>
          <p:cNvSpPr/>
          <p:nvPr/>
        </p:nvSpPr>
        <p:spPr>
          <a:xfrm>
            <a:off x="11031662" y="1599327"/>
            <a:ext cx="795659" cy="168216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1825969-E2BE-4A7E-B06F-A59D6013B8CF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2656442" y="884922"/>
            <a:ext cx="3055132" cy="4020606"/>
          </a:xfrm>
          <a:prstGeom prst="rect">
            <a:avLst/>
          </a:prstGeom>
        </p:spPr>
      </p:pic>
      <p:sp>
        <p:nvSpPr>
          <p:cNvPr id="53" name="Rechteck 52">
            <a:extLst>
              <a:ext uri="{FF2B5EF4-FFF2-40B4-BE49-F238E27FC236}">
                <a16:creationId xmlns:a16="http://schemas.microsoft.com/office/drawing/2014/main" id="{453203BE-04BA-4542-9014-41DF616FA28D}"/>
              </a:ext>
            </a:extLst>
          </p:cNvPr>
          <p:cNvSpPr/>
          <p:nvPr/>
        </p:nvSpPr>
        <p:spPr>
          <a:xfrm>
            <a:off x="3394739" y="2776726"/>
            <a:ext cx="1637901" cy="1755058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2C201B2E-AFAD-4A5C-A800-9521B131E1A7}"/>
              </a:ext>
            </a:extLst>
          </p:cNvPr>
          <p:cNvSpPr/>
          <p:nvPr/>
        </p:nvSpPr>
        <p:spPr>
          <a:xfrm>
            <a:off x="2746998" y="1116765"/>
            <a:ext cx="1160358" cy="207243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45B6203A-5813-4290-8128-C741B9223CE0}"/>
              </a:ext>
            </a:extLst>
          </p:cNvPr>
          <p:cNvSpPr/>
          <p:nvPr/>
        </p:nvSpPr>
        <p:spPr>
          <a:xfrm>
            <a:off x="3413688" y="4165467"/>
            <a:ext cx="1618952" cy="367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000" i="1" dirty="0">
                <a:solidFill>
                  <a:schemeClr val="tx1"/>
                </a:solidFill>
              </a:rPr>
              <a:t>94% </a:t>
            </a:r>
            <a:r>
              <a:rPr lang="de-DE" sz="1000" i="1" dirty="0" err="1">
                <a:solidFill>
                  <a:schemeClr val="tx1"/>
                </a:solidFill>
              </a:rPr>
              <a:t>Dentrobates</a:t>
            </a:r>
            <a:r>
              <a:rPr lang="de-DE" sz="1000" i="1" dirty="0">
                <a:solidFill>
                  <a:schemeClr val="tx1"/>
                </a:solidFill>
              </a:rPr>
              <a:t> </a:t>
            </a:r>
            <a:r>
              <a:rPr lang="de-DE" sz="1000" i="1" dirty="0" err="1">
                <a:solidFill>
                  <a:schemeClr val="tx1"/>
                </a:solidFill>
              </a:rPr>
              <a:t>auratus</a:t>
            </a:r>
            <a:endParaRPr lang="de-DE" sz="1000" dirty="0">
              <a:solidFill>
                <a:schemeClr val="tx1"/>
              </a:solidFill>
            </a:endParaRP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Schutzstatus hoch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B50B28A-C8EA-4A68-800B-19C79229EF9A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5944158" y="884922"/>
            <a:ext cx="2636852" cy="4020606"/>
          </a:xfrm>
          <a:prstGeom prst="rect">
            <a:avLst/>
          </a:prstGeom>
        </p:spPr>
      </p:pic>
      <p:sp>
        <p:nvSpPr>
          <p:cNvPr id="29" name="Rechteck 28">
            <a:extLst>
              <a:ext uri="{FF2B5EF4-FFF2-40B4-BE49-F238E27FC236}">
                <a16:creationId xmlns:a16="http://schemas.microsoft.com/office/drawing/2014/main" id="{B8DBCD39-393F-445E-AF3A-E0FFFD5403F5}"/>
              </a:ext>
            </a:extLst>
          </p:cNvPr>
          <p:cNvSpPr/>
          <p:nvPr/>
        </p:nvSpPr>
        <p:spPr>
          <a:xfrm>
            <a:off x="6138626" y="2776726"/>
            <a:ext cx="2340466" cy="2013153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732E741C-7785-4068-9F6F-661378C0D14B}"/>
              </a:ext>
            </a:extLst>
          </p:cNvPr>
          <p:cNvSpPr/>
          <p:nvPr/>
        </p:nvSpPr>
        <p:spPr>
          <a:xfrm>
            <a:off x="6111137" y="4421896"/>
            <a:ext cx="1751584" cy="367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000" i="1" dirty="0">
                <a:solidFill>
                  <a:schemeClr val="tx1"/>
                </a:solidFill>
              </a:rPr>
              <a:t>93% </a:t>
            </a:r>
            <a:r>
              <a:rPr lang="de-DE" sz="1000" i="1" dirty="0" err="1">
                <a:solidFill>
                  <a:schemeClr val="tx1"/>
                </a:solidFill>
              </a:rPr>
              <a:t>Varanus</a:t>
            </a:r>
            <a:r>
              <a:rPr lang="de-DE" sz="1000" i="1" dirty="0">
                <a:solidFill>
                  <a:schemeClr val="tx1"/>
                </a:solidFill>
              </a:rPr>
              <a:t> </a:t>
            </a:r>
            <a:r>
              <a:rPr lang="de-DE" sz="1000" i="1" dirty="0" err="1">
                <a:solidFill>
                  <a:schemeClr val="tx1"/>
                </a:solidFill>
              </a:rPr>
              <a:t>storri</a:t>
            </a:r>
            <a:endParaRPr lang="de-DE" sz="1000" dirty="0">
              <a:solidFill>
                <a:schemeClr val="tx1"/>
              </a:solidFill>
            </a:endParaRP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Schutzstatus hoch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C9F2BA78-FCBD-4381-826B-E9B36A04C72E}"/>
              </a:ext>
            </a:extLst>
          </p:cNvPr>
          <p:cNvSpPr/>
          <p:nvPr/>
        </p:nvSpPr>
        <p:spPr>
          <a:xfrm>
            <a:off x="6191270" y="1090186"/>
            <a:ext cx="709593" cy="204321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60DA053B-89A3-44C5-8F71-738913285326}"/>
              </a:ext>
            </a:extLst>
          </p:cNvPr>
          <p:cNvSpPr/>
          <p:nvPr/>
        </p:nvSpPr>
        <p:spPr>
          <a:xfrm>
            <a:off x="6129410" y="1831295"/>
            <a:ext cx="295203" cy="159003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7A4EABFD-138F-4EFE-9A37-C53D4B704D09}"/>
              </a:ext>
            </a:extLst>
          </p:cNvPr>
          <p:cNvSpPr/>
          <p:nvPr/>
        </p:nvSpPr>
        <p:spPr>
          <a:xfrm>
            <a:off x="3069242" y="5066536"/>
            <a:ext cx="2286528" cy="15859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sz="2400" dirty="0">
                <a:solidFill>
                  <a:srgbClr val="009BD9"/>
                </a:solidFill>
              </a:rPr>
              <a:t>7</a:t>
            </a:r>
            <a:r>
              <a:rPr lang="de-DE" sz="2400">
                <a:solidFill>
                  <a:srgbClr val="009BD9"/>
                </a:solidFill>
              </a:rPr>
              <a:t>0.000 </a:t>
            </a:r>
            <a:r>
              <a:rPr lang="de-DE" sz="2400" dirty="0" err="1">
                <a:solidFill>
                  <a:srgbClr val="009BD9"/>
                </a:solidFill>
              </a:rPr>
              <a:t>Advertisements</a:t>
            </a:r>
            <a:endParaRPr lang="de-DE" sz="2400" dirty="0">
              <a:solidFill>
                <a:srgbClr val="009BD9"/>
              </a:solidFill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3D9A4704-9937-47A1-8182-C1C4A3274FDD}"/>
              </a:ext>
            </a:extLst>
          </p:cNvPr>
          <p:cNvSpPr/>
          <p:nvPr/>
        </p:nvSpPr>
        <p:spPr>
          <a:xfrm>
            <a:off x="6262430" y="5066536"/>
            <a:ext cx="2129574" cy="15859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2400" dirty="0">
                <a:solidFill>
                  <a:srgbClr val="009BD9"/>
                </a:solidFill>
              </a:rPr>
              <a:t>5  </a:t>
            </a:r>
            <a:r>
              <a:rPr lang="de-DE" sz="2400" dirty="0" err="1">
                <a:solidFill>
                  <a:srgbClr val="009BD9"/>
                </a:solidFill>
              </a:rPr>
              <a:t>Platforms</a:t>
            </a:r>
            <a:endParaRPr lang="de-DE" sz="2400" dirty="0">
              <a:solidFill>
                <a:srgbClr val="009BD9"/>
              </a:solidFill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0B2BE943-C229-4D80-8335-1EEB225A9681}"/>
              </a:ext>
            </a:extLst>
          </p:cNvPr>
          <p:cNvSpPr/>
          <p:nvPr/>
        </p:nvSpPr>
        <p:spPr>
          <a:xfrm>
            <a:off x="9357647" y="5066536"/>
            <a:ext cx="2153984" cy="15859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2400" dirty="0">
                <a:solidFill>
                  <a:srgbClr val="009BD9"/>
                </a:solidFill>
              </a:rPr>
              <a:t>1237 </a:t>
            </a:r>
            <a:r>
              <a:rPr lang="de-DE" sz="2400" dirty="0" err="1">
                <a:solidFill>
                  <a:srgbClr val="009BD9"/>
                </a:solidFill>
              </a:rPr>
              <a:t>Species</a:t>
            </a:r>
            <a:endParaRPr lang="de-DE" sz="2400" dirty="0">
              <a:solidFill>
                <a:srgbClr val="009BD9"/>
              </a:solidFill>
            </a:endParaRPr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9989A1ED-4BC2-4ADC-88BD-9F62DDAD546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843472" y="204606"/>
            <a:ext cx="2346909" cy="559163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E3868016-EF43-4F88-9680-86D3092395C0}"/>
              </a:ext>
            </a:extLst>
          </p:cNvPr>
          <p:cNvPicPr>
            <a:picLocks noChangeAspect="1"/>
          </p:cNvPicPr>
          <p:nvPr/>
        </p:nvPicPr>
        <p:blipFill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6640" y="204606"/>
            <a:ext cx="1311630" cy="559163"/>
          </a:xfrm>
          <a:prstGeom prst="rect">
            <a:avLst/>
          </a:prstGeom>
        </p:spPr>
      </p:pic>
      <p:sp>
        <p:nvSpPr>
          <p:cNvPr id="25" name="Rechteck 24">
            <a:extLst>
              <a:ext uri="{FF2B5EF4-FFF2-40B4-BE49-F238E27FC236}">
                <a16:creationId xmlns:a16="http://schemas.microsoft.com/office/drawing/2014/main" id="{F14EE1E9-4FD0-4594-AC28-425FA0D709C4}"/>
              </a:ext>
            </a:extLst>
          </p:cNvPr>
          <p:cNvSpPr/>
          <p:nvPr/>
        </p:nvSpPr>
        <p:spPr>
          <a:xfrm>
            <a:off x="9112015" y="122237"/>
            <a:ext cx="723900" cy="723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4000" b="1" dirty="0"/>
          </a:p>
        </p:txBody>
      </p:sp>
      <p:sp>
        <p:nvSpPr>
          <p:cNvPr id="27" name="Multiplikationszeichen 26">
            <a:extLst>
              <a:ext uri="{FF2B5EF4-FFF2-40B4-BE49-F238E27FC236}">
                <a16:creationId xmlns:a16="http://schemas.microsoft.com/office/drawing/2014/main" id="{63F155ED-903A-4A43-8BC3-163751D8B662}"/>
              </a:ext>
            </a:extLst>
          </p:cNvPr>
          <p:cNvSpPr/>
          <p:nvPr/>
        </p:nvSpPr>
        <p:spPr>
          <a:xfrm>
            <a:off x="9134888" y="139465"/>
            <a:ext cx="711163" cy="689444"/>
          </a:xfrm>
          <a:prstGeom prst="mathMultiply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06FE0A9-B92F-4304-81E8-6605D73D6CE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2669" y="204318"/>
            <a:ext cx="2337640" cy="55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29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49" grpId="0" animBg="1"/>
      <p:bldP spid="53" grpId="0" animBg="1"/>
      <p:bldP spid="55" grpId="0" animBg="1"/>
      <p:bldP spid="56" grpId="0" animBg="1"/>
      <p:bldP spid="29" grpId="0" animBg="1"/>
      <p:bldP spid="50" grpId="0" animBg="1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theme/theme1.xml><?xml version="1.0" encoding="utf-8"?>
<a:theme xmlns:a="http://schemas.openxmlformats.org/drawingml/2006/main" name="Vorlage vierspaltig">
  <a:themeElements>
    <a:clrScheme name="KI Ideenwerkstatt 1">
      <a:dk1>
        <a:srgbClr val="000000"/>
      </a:dk1>
      <a:lt1>
        <a:srgbClr val="FFFFFF"/>
      </a:lt1>
      <a:dk2>
        <a:srgbClr val="14144B"/>
      </a:dk2>
      <a:lt2>
        <a:srgbClr val="FFA019"/>
      </a:lt2>
      <a:accent1>
        <a:srgbClr val="FF9F19"/>
      </a:accent1>
      <a:accent2>
        <a:srgbClr val="37C346"/>
      </a:accent2>
      <a:accent3>
        <a:srgbClr val="0095C9"/>
      </a:accent3>
      <a:accent4>
        <a:srgbClr val="2264C7"/>
      </a:accent4>
      <a:accent5>
        <a:srgbClr val="13134A"/>
      </a:accent5>
      <a:accent6>
        <a:srgbClr val="000000"/>
      </a:accent6>
      <a:hlink>
        <a:srgbClr val="000000"/>
      </a:hlink>
      <a:folHlink>
        <a:srgbClr val="000000"/>
      </a:folHlink>
    </a:clrScheme>
    <a:fontScheme name="KI-Lab Schriften">
      <a:majorFont>
        <a:latin typeface="Meta Serif Offc"/>
        <a:ea typeface=""/>
        <a:cs typeface=""/>
      </a:majorFont>
      <a:minorFont>
        <a:latin typeface="Meta Off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RLAGE_PPT_KI Labor" id="{11C71C2A-F8CA-46B2-AA46-6C977DE5008B}" vid="{529340B7-9BD0-448D-A29D-17C1126E2748}"/>
    </a:ext>
  </a:extLst>
</a:theme>
</file>

<file path=ppt/theme/theme2.xml><?xml version="1.0" encoding="utf-8"?>
<a:theme xmlns:a="http://schemas.openxmlformats.org/drawingml/2006/main" name="1_Vorlage">
  <a:themeElements>
    <a:clrScheme name="KI Ideenwerkstatt 1">
      <a:dk1>
        <a:srgbClr val="000000"/>
      </a:dk1>
      <a:lt1>
        <a:srgbClr val="FFFFFF"/>
      </a:lt1>
      <a:dk2>
        <a:srgbClr val="14144B"/>
      </a:dk2>
      <a:lt2>
        <a:srgbClr val="FFA019"/>
      </a:lt2>
      <a:accent1>
        <a:srgbClr val="FF9F19"/>
      </a:accent1>
      <a:accent2>
        <a:srgbClr val="37C346"/>
      </a:accent2>
      <a:accent3>
        <a:srgbClr val="0095C9"/>
      </a:accent3>
      <a:accent4>
        <a:srgbClr val="2264C7"/>
      </a:accent4>
      <a:accent5>
        <a:srgbClr val="13134A"/>
      </a:accent5>
      <a:accent6>
        <a:srgbClr val="000000"/>
      </a:accent6>
      <a:hlink>
        <a:srgbClr val="000000"/>
      </a:hlink>
      <a:folHlink>
        <a:srgbClr val="000000"/>
      </a:folHlink>
    </a:clrScheme>
    <a:fontScheme name="Benutzerdefiniert 3">
      <a:majorFont>
        <a:latin typeface="Meta Serif Offc"/>
        <a:ea typeface=""/>
        <a:cs typeface=""/>
      </a:majorFont>
      <a:minorFont>
        <a:latin typeface="Meta Off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RLAGE_PPT_KI Labor" id="{11C71C2A-F8CA-46B2-AA46-6C977DE5008B}" vid="{D8CC57CF-653A-45D4-872F-93130E0BF916}"/>
    </a:ext>
  </a:extLst>
</a:theme>
</file>

<file path=ppt/theme/theme3.xml><?xml version="1.0" encoding="utf-8"?>
<a:theme xmlns:a="http://schemas.openxmlformats.org/drawingml/2006/main" name="1_Vorlage vierspaltig">
  <a:themeElements>
    <a:clrScheme name="KI Ideenwerkstatt 1">
      <a:dk1>
        <a:srgbClr val="000000"/>
      </a:dk1>
      <a:lt1>
        <a:srgbClr val="FFFFFF"/>
      </a:lt1>
      <a:dk2>
        <a:srgbClr val="14144B"/>
      </a:dk2>
      <a:lt2>
        <a:srgbClr val="FFA019"/>
      </a:lt2>
      <a:accent1>
        <a:srgbClr val="FF9F19"/>
      </a:accent1>
      <a:accent2>
        <a:srgbClr val="37C346"/>
      </a:accent2>
      <a:accent3>
        <a:srgbClr val="0095C9"/>
      </a:accent3>
      <a:accent4>
        <a:srgbClr val="2264C7"/>
      </a:accent4>
      <a:accent5>
        <a:srgbClr val="13134A"/>
      </a:accent5>
      <a:accent6>
        <a:srgbClr val="000000"/>
      </a:accent6>
      <a:hlink>
        <a:srgbClr val="000000"/>
      </a:hlink>
      <a:folHlink>
        <a:srgbClr val="000000"/>
      </a:folHlink>
    </a:clrScheme>
    <a:fontScheme name="BReg Font">
      <a:majorFont>
        <a:latin typeface="BundesSerif Office"/>
        <a:ea typeface=""/>
        <a:cs typeface=""/>
      </a:majorFont>
      <a:minorFont>
        <a:latin typeface="BundesSans Office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RLAGE_PPT_KI Labor" id="{11C71C2A-F8CA-46B2-AA46-6C977DE5008B}" vid="{529340B7-9BD0-448D-A29D-17C1126E2748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0D025FD93DED04E932DCA49C90CAC8F" ma:contentTypeVersion="3" ma:contentTypeDescription="Ein neues Dokument erstellen." ma:contentTypeScope="" ma:versionID="da67df12cea121dd42a090785b86c92f">
  <xsd:schema xmlns:xsd="http://www.w3.org/2001/XMLSchema" xmlns:xs="http://www.w3.org/2001/XMLSchema" xmlns:p="http://schemas.microsoft.com/office/2006/metadata/properties" xmlns:ns2="05ac9e7b-981d-4fe1-99ab-11dac8fef5bf" xmlns:ns3="7b175a76-765b-4d9f-a61f-953dba50e39e" targetNamespace="http://schemas.microsoft.com/office/2006/metadata/properties" ma:root="true" ma:fieldsID="9ff3e85ee03bca8ee354506fe59e68bb" ns2:_="" ns3:_="">
    <xsd:import namespace="05ac9e7b-981d-4fe1-99ab-11dac8fef5bf"/>
    <xsd:import namespace="7b175a76-765b-4d9f-a61f-953dba50e39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Auswah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ac9e7b-981d-4fe1-99ab-11dac8fef5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175a76-765b-4d9f-a61f-953dba50e39e" elementFormDefault="qualified">
    <xsd:import namespace="http://schemas.microsoft.com/office/2006/documentManagement/types"/>
    <xsd:import namespace="http://schemas.microsoft.com/office/infopath/2007/PartnerControls"/>
    <xsd:element name="Auswahl" ma:index="10" nillable="true" ma:displayName="Auswahl" ma:internalName="Auswahl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wahl xmlns="7b175a76-765b-4d9f-a61f-953dba50e39e" xsi:nil="true"/>
  </documentManagement>
</p:properties>
</file>

<file path=customXml/itemProps1.xml><?xml version="1.0" encoding="utf-8"?>
<ds:datastoreItem xmlns:ds="http://schemas.openxmlformats.org/officeDocument/2006/customXml" ds:itemID="{49E84D66-E122-4736-BE10-5C1124FB6C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5648EF-6838-4E45-8B30-D2B33AD2D6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ac9e7b-981d-4fe1-99ab-11dac8fef5bf"/>
    <ds:schemaRef ds:uri="7b175a76-765b-4d9f-a61f-953dba50e3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5243A07-6B7D-45FE-AC06-6F48AF024A2B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05ac9e7b-981d-4fe1-99ab-11dac8fef5bf"/>
    <ds:schemaRef ds:uri="http://schemas.microsoft.com/office/2006/documentManagement/types"/>
    <ds:schemaRef ds:uri="http://purl.org/dc/elements/1.1/"/>
    <ds:schemaRef ds:uri="http://schemas.microsoft.com/office/2006/metadata/properties"/>
    <ds:schemaRef ds:uri="7b175a76-765b-4d9f-a61f-953dba50e39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KI_Lab_Imagefilm_Screens_Vor_Abspann</Template>
  <TotalTime>0</TotalTime>
  <Words>1002</Words>
  <Application>Microsoft Office PowerPoint</Application>
  <PresentationFormat>Breitbild</PresentationFormat>
  <Paragraphs>178</Paragraphs>
  <Slides>19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19</vt:i4>
      </vt:variant>
    </vt:vector>
  </HeadingPairs>
  <TitlesOfParts>
    <vt:vector size="29" baseType="lpstr">
      <vt:lpstr>Arial</vt:lpstr>
      <vt:lpstr>BundesSans Office</vt:lpstr>
      <vt:lpstr>BundesSans Regular</vt:lpstr>
      <vt:lpstr>BundesSerif Office</vt:lpstr>
      <vt:lpstr>Calibri</vt:lpstr>
      <vt:lpstr>Meta Offc</vt:lpstr>
      <vt:lpstr>Meta Serif Offc</vt:lpstr>
      <vt:lpstr>Vorlage vierspaltig</vt:lpstr>
      <vt:lpstr>1_Vorlage</vt:lpstr>
      <vt:lpstr>1_Vorlage vierspaltig</vt:lpstr>
      <vt:lpstr> Application Lab for Artificial Intelligence &amp; Big Data (AI Lab) </vt:lpstr>
      <vt:lpstr>PowerPoint-Präsentation</vt:lpstr>
      <vt:lpstr>Team Work Makes The Dream Work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Shaping tomorrow. </vt:lpstr>
      <vt:lpstr>PowerPoint-Präsentation</vt:lpstr>
      <vt:lpstr>PowerPoint-Präsentation</vt:lpstr>
      <vt:lpstr>Data Used for Training</vt:lpstr>
      <vt:lpstr>Results</vt:lpstr>
      <vt:lpstr>Results</vt:lpstr>
    </vt:vector>
  </TitlesOfParts>
  <Company>ZUG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Beispieltitel für eine Präsentation</dc:title>
  <dc:creator>Hotz, Stephanie</dc:creator>
  <cp:lastModifiedBy>Bianca Schulte</cp:lastModifiedBy>
  <cp:revision>518</cp:revision>
  <dcterms:created xsi:type="dcterms:W3CDTF">2023-12-08T15:52:12Z</dcterms:created>
  <dcterms:modified xsi:type="dcterms:W3CDTF">2024-06-12T08:41:42Z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0x01010080D025FD93DED04E932DCA49C90CAC8F</vt:lpwstr>
  </property>
</Properties>
</file>