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notesSlides/_rels/notesSlide6.xml.rels" ContentType="application/vnd.openxmlformats-package.relationships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Masters/slideMaster13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26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27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slideLayout2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3.xml" ContentType="application/vnd.openxmlformats-officedocument.theme+xml"/>
  <Override PartName="/ppt/theme/theme21.xml" ContentType="application/vnd.openxmlformats-officedocument.theme+xml"/>
  <Override PartName="/ppt/theme/theme12.xml" ContentType="application/vnd.openxmlformats-officedocument.theme+xml"/>
  <Override PartName="/ppt/theme/theme20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28.xml" ContentType="application/vnd.openxmlformats-officedocument.theme+xml"/>
  <Override PartName="/ppt/theme/theme27.xml" ContentType="application/vnd.openxmlformats-officedocument.theme+xml"/>
  <Override PartName="/ppt/theme/theme19.xml" ContentType="application/vnd.openxmlformats-officedocument.theme+xml"/>
  <Override PartName="/ppt/theme/theme26.xml" ContentType="application/vnd.openxmlformats-officedocument.theme+xml"/>
  <Override PartName="/ppt/theme/theme18.xml" ContentType="application/vnd.openxmlformats-officedocument.theme+xml"/>
  <Override PartName="/ppt/theme/theme25.xml" ContentType="application/vnd.openxmlformats-officedocument.theme+xml"/>
  <Override PartName="/ppt/theme/theme17.xml" ContentType="application/vnd.openxmlformats-officedocument.theme+xml"/>
  <Override PartName="/ppt/theme/theme24.xml" ContentType="application/vnd.openxmlformats-officedocument.theme+xml"/>
  <Override PartName="/ppt/theme/theme16.xml" ContentType="application/vnd.openxmlformats-officedocument.theme+xml"/>
  <Override PartName="/ppt/theme/theme23.xml" ContentType="application/vnd.openxmlformats-officedocument.theme+xml"/>
  <Override PartName="/ppt/theme/theme15.xml" ContentType="application/vnd.openxmlformats-officedocument.theme+xml"/>
  <Override PartName="/ppt/theme/theme22.xml" ContentType="application/vnd.openxmlformats-officedocument.theme+xml"/>
  <Override PartName="/ppt/theme/theme14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54.jpeg" ContentType="image/jpeg"/>
  <Override PartName="/ppt/media/image36.png" ContentType="image/png"/>
  <Override PartName="/ppt/media/image49.png" ContentType="image/png"/>
  <Override PartName="/ppt/media/image1.png" ContentType="image/png"/>
  <Override PartName="/ppt/media/image48.png" ContentType="image/png"/>
  <Override PartName="/ppt/media/image47.png" ContentType="image/png"/>
  <Override PartName="/ppt/media/hdphoto3.wdp" ContentType="image/vnd.ms-photo"/>
  <Override PartName="/ppt/media/image53.png" ContentType="image/png"/>
  <Override PartName="/ppt/media/image2.svg" ContentType="image/svg"/>
  <Override PartName="/ppt/media/image41.png" ContentType="image/png"/>
  <Override PartName="/ppt/media/image39.png" ContentType="image/png"/>
  <Override PartName="/ppt/media/media60.mp4" ContentType="video/mp4"/>
  <Override PartName="/ppt/media/image55.png" ContentType="image/png"/>
  <Override PartName="/ppt/media/image4.svg" ContentType="image/svg"/>
  <Override PartName="/ppt/media/hdphoto5.wdp" ContentType="image/vnd.ms-photo"/>
  <Override PartName="/ppt/media/image38.png" ContentType="image/png"/>
  <Override PartName="/ppt/media/image37.png" ContentType="image/png"/>
  <Override PartName="/ppt/media/image52.png" ContentType="image/png"/>
  <Override PartName="/ppt/media/hdphoto2.wdp" ContentType="image/vnd.ms-photo"/>
  <Override PartName="/ppt/media/image35.png" ContentType="image/png"/>
  <Override PartName="/ppt/media/image3.png" ContentType="image/png"/>
  <Override PartName="/ppt/media/image29.svg" ContentType="image/svg"/>
  <Override PartName="/ppt/media/image32.png" ContentType="image/png"/>
  <Override PartName="/ppt/media/image15.png" ContentType="image/png"/>
  <Override PartName="/ppt/media/image40.png" ContentType="image/png"/>
  <Override PartName="/ppt/media/image23.png" ContentType="image/png"/>
  <Override PartName="/ppt/media/image66.png" ContentType="image/png"/>
  <Override PartName="/ppt/media/media58.mp4" ContentType="video/mp4"/>
  <Override PartName="/ppt/media/image19.png" ContentType="image/png"/>
  <Override PartName="/ppt/media/hdphoto1.wdp" ContentType="image/vnd.ms-photo"/>
  <Override PartName="/ppt/media/image51.png" ContentType="image/png"/>
  <Override PartName="/ppt/media/image34.png" ContentType="image/png"/>
  <Override PartName="/ppt/media/image17.png" ContentType="image/png"/>
  <Override PartName="/ppt/media/image72.jpeg" ContentType="image/jpeg"/>
  <Override PartName="/ppt/media/image12.svg" ContentType="image/svg"/>
  <Override PartName="/ppt/media/image18.jpeg" ContentType="image/jpeg"/>
  <Override PartName="/ppt/media/image20.png" ContentType="image/png"/>
  <Override PartName="/ppt/media/image63.png" ContentType="image/png"/>
  <Override PartName="/ppt/media/image46.png" ContentType="image/png"/>
  <Override PartName="/ppt/media/image14.svg" ContentType="image/svg"/>
  <Override PartName="/ppt/media/image71.png" ContentType="image/png"/>
  <Override PartName="/ppt/media/image67.png" ContentType="image/png"/>
  <Override PartName="/ppt/media/image61.png" ContentType="image/png"/>
  <Override PartName="/ppt/media/image44.png" ContentType="image/png"/>
  <Override PartName="/ppt/media/image28.png" ContentType="image/png"/>
  <Override PartName="/ppt/media/image62.png" ContentType="image/png"/>
  <Override PartName="/ppt/media/image42.png" ContentType="image/png"/>
  <Override PartName="/ppt/media/image70.png" ContentType="image/png"/>
  <Override PartName="/ppt/media/image24.svg" ContentType="image/svg"/>
  <Override PartName="/ppt/media/image45.wmf" ContentType="image/x-wmf"/>
  <Override PartName="/ppt/media/image25.png" ContentType="image/png"/>
  <Override PartName="/ppt/media/image68.png" ContentType="image/png"/>
  <Override PartName="/ppt/media/image10.svg" ContentType="image/svg"/>
  <Override PartName="/ppt/media/image65.png" ContentType="image/png"/>
  <Override PartName="/ppt/media/image22.png" ContentType="image/png"/>
  <Override PartName="/ppt/media/image5.png" ContentType="image/png"/>
  <Override PartName="/ppt/media/image33.png" ContentType="image/png"/>
  <Override PartName="/ppt/media/image50.png" ContentType="image/png"/>
  <Override PartName="/ppt/media/image6.svg" ContentType="image/svg"/>
  <Override PartName="/ppt/media/image57.png" ContentType="image/png"/>
  <Override PartName="/ppt/media/image7.png" ContentType="image/png"/>
  <Override PartName="/ppt/media/image69.png" ContentType="image/png"/>
  <Override PartName="/ppt/media/image26.png" ContentType="image/png"/>
  <Override PartName="/ppt/media/image43.png" ContentType="image/png"/>
  <Override PartName="/ppt/media/image8.svg" ContentType="image/svg"/>
  <Override PartName="/ppt/media/image16.png" ContentType="image/png"/>
  <Override PartName="/ppt/media/image59.png" ContentType="image/png"/>
  <Override PartName="/ppt/media/image9.png" ContentType="image/png"/>
  <Override PartName="/ppt/media/image64.png" ContentType="image/png"/>
  <Override PartName="/ppt/media/image21.png" ContentType="image/png"/>
  <Override PartName="/ppt/media/image56.png" ContentType="image/png"/>
  <Override PartName="/ppt/media/image13.png" ContentType="image/png"/>
  <Override PartName="/ppt/media/image73.png" ContentType="image/png"/>
  <Override PartName="/ppt/media/image30.png" ContentType="image/png"/>
  <Override PartName="/ppt/media/image27.svg" ContentType="image/svg"/>
  <Override PartName="/ppt/media/hdphoto4.wdp" ContentType="image/vnd.ms-photo"/>
  <Override PartName="/ppt/media/image11.png" ContentType="image/png"/>
  <Override PartName="/ppt/media/image74.png" ContentType="image/png"/>
  <Override PartName="/ppt/media/image31.png" ContentType="image/pn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2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  <p:sldMasterId id="2147483698" r:id="rId27"/>
    <p:sldMasterId id="2147483700" r:id="rId28"/>
  </p:sldMasterIdLst>
  <p:notesMasterIdLst>
    <p:notesMasterId r:id="rId29"/>
  </p:notesMasterIdLst>
  <p:sldIdLst>
    <p:sldId id="256" r:id="rId30"/>
    <p:sldId id="257" r:id="rId31"/>
    <p:sldId id="258" r:id="rId32"/>
    <p:sldId id="259" r:id="rId33"/>
    <p:sldId id="260" r:id="rId34"/>
    <p:sldId id="261" r:id="rId35"/>
    <p:sldId id="262" r:id="rId36"/>
    <p:sldId id="263" r:id="rId37"/>
    <p:sldId id="264" r:id="rId38"/>
    <p:sldId id="265" r:id="rId39"/>
    <p:sldId id="266" r:id="rId40"/>
    <p:sldId id="267" r:id="rId41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notesMaster" Target="notesMasters/notesMaster1.xml"/><Relationship Id="rId30" Type="http://schemas.openxmlformats.org/officeDocument/2006/relationships/slide" Target="slides/slide1.xml"/><Relationship Id="rId31" Type="http://schemas.openxmlformats.org/officeDocument/2006/relationships/slide" Target="slides/slide2.xml"/><Relationship Id="rId32" Type="http://schemas.openxmlformats.org/officeDocument/2006/relationships/slide" Target="slides/slide3.xml"/><Relationship Id="rId33" Type="http://schemas.openxmlformats.org/officeDocument/2006/relationships/slide" Target="slides/slide4.xml"/><Relationship Id="rId34" Type="http://schemas.openxmlformats.org/officeDocument/2006/relationships/slide" Target="slides/slide5.xml"/><Relationship Id="rId35" Type="http://schemas.openxmlformats.org/officeDocument/2006/relationships/slide" Target="slides/slide6.xml"/><Relationship Id="rId36" Type="http://schemas.openxmlformats.org/officeDocument/2006/relationships/slide" Target="slides/slide7.xml"/><Relationship Id="rId37" Type="http://schemas.openxmlformats.org/officeDocument/2006/relationships/slide" Target="slides/slide8.xml"/><Relationship Id="rId38" Type="http://schemas.openxmlformats.org/officeDocument/2006/relationships/slide" Target="slides/slide9.xml"/><Relationship Id="rId39" Type="http://schemas.openxmlformats.org/officeDocument/2006/relationships/slide" Target="slides/slide10.xml"/><Relationship Id="rId40" Type="http://schemas.openxmlformats.org/officeDocument/2006/relationships/slide" Target="slides/slide11.xml"/><Relationship Id="rId41" Type="http://schemas.openxmlformats.org/officeDocument/2006/relationships/slide" Target="slides/slide12.xml"/><Relationship Id="rId42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Verkauf</c:v>
                </c:pt>
              </c:strCache>
            </c:strRef>
          </c:tx>
          <c:spPr>
            <a:solidFill>
              <a:srgbClr val="00467d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00467d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00aae6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2"/>
            <c:spPr>
              <a:solidFill>
                <a:srgbClr val="0091a0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3"/>
            <c:spPr>
              <a:solidFill>
                <a:srgbClr val="e60046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4"/>
            <c:spPr>
              <a:solidFill>
                <a:srgbClr val="8c5ab4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5"/>
            <c:spPr>
              <a:solidFill>
                <a:srgbClr val="0078d2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6"/>
            <c:spPr>
              <a:solidFill>
                <a:srgbClr val="96b919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7"/>
            <c:spPr>
              <a:solidFill>
                <a:srgbClr val="af193c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8"/>
            <c:spPr>
              <a:solidFill>
                <a:srgbClr val="fa7350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9"/>
            <c:spPr>
              <a:solidFill>
                <a:srgbClr val="fab423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9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10"/>
                <c:pt idx="0">
                  <c:v>Datenreihe 1</c:v>
                </c:pt>
                <c:pt idx="1">
                  <c:v>Datenreihe 2</c:v>
                </c:pt>
                <c:pt idx="2">
                  <c:v>Datenreihe 3</c:v>
                </c:pt>
                <c:pt idx="3">
                  <c:v>Datenreihe 4</c:v>
                </c:pt>
                <c:pt idx="4">
                  <c:v>Datenreihe 5</c:v>
                </c:pt>
                <c:pt idx="5">
                  <c:v>Datenreihe 6</c:v>
                </c:pt>
                <c:pt idx="6">
                  <c:v>Datenreihe 7</c:v>
                </c:pt>
                <c:pt idx="7">
                  <c:v>Datenreihe 8</c:v>
                </c:pt>
                <c:pt idx="8">
                  <c:v>Datenreihe 9</c:v>
                </c:pt>
                <c:pt idx="9">
                  <c:v>Datenreihe 10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0"/>
                <c:pt idx="0">
                  <c:v>4.3</c:v>
                </c:pt>
                <c:pt idx="1">
                  <c:v>2.4</c:v>
                </c:pt>
                <c:pt idx="2">
                  <c:v>2.1</c:v>
                </c:pt>
                <c:pt idx="3">
                  <c:v>3.9</c:v>
                </c:pt>
                <c:pt idx="4">
                  <c:v>2.4</c:v>
                </c:pt>
                <c:pt idx="5">
                  <c:v>1.6</c:v>
                </c:pt>
                <c:pt idx="6">
                  <c:v>2.6</c:v>
                </c:pt>
                <c:pt idx="7">
                  <c:v>2.3</c:v>
                </c:pt>
                <c:pt idx="8">
                  <c:v>3.6</c:v>
                </c:pt>
                <c:pt idx="9">
                  <c:v>2.8</c:v>
                </c:pt>
              </c:numCache>
            </c:numRef>
          </c:val>
        </c:ser>
        <c:firstSliceAng val="0"/>
        <c:holeSize val="50"/>
      </c:doughnutChart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00467d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rgbClr val="00aae6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rgbClr val="0091a0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"/>
                <c:pt idx="0">
                  <c:v>2.1</c:v>
                </c:pt>
              </c:numCache>
            </c:numRef>
          </c:val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rgbClr val="e60046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1"/>
                <c:pt idx="0">
                  <c:v>3.9</c:v>
                </c:pt>
              </c:numCache>
            </c:numRef>
          </c:val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rgbClr val="8c5ab4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Datenreihe 6</c:v>
                </c:pt>
              </c:strCache>
            </c:strRef>
          </c:tx>
          <c:spPr>
            <a:solidFill>
              <a:srgbClr val="0078d2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1"/>
                <c:pt idx="0">
                  <c:v>1.6</c:v>
                </c:pt>
              </c:numCache>
            </c:numRef>
          </c:val>
        </c:ser>
        <c:ser>
          <c:idx val="6"/>
          <c:order val="6"/>
          <c:tx>
            <c:strRef>
              <c:f>label 6</c:f>
              <c:strCache>
                <c:ptCount val="1"/>
                <c:pt idx="0">
                  <c:v>Datenreihe 7</c:v>
                </c:pt>
              </c:strCache>
            </c:strRef>
          </c:tx>
          <c:spPr>
            <a:solidFill>
              <a:srgbClr val="96b919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6</c:f>
              <c:numCache>
                <c:formatCode>General</c:formatCode>
                <c:ptCount val="1"/>
                <c:pt idx="0">
                  <c:v>2.6</c:v>
                </c:pt>
              </c:numCache>
            </c:numRef>
          </c:val>
        </c:ser>
        <c:ser>
          <c:idx val="7"/>
          <c:order val="7"/>
          <c:tx>
            <c:strRef>
              <c:f>label 7</c:f>
              <c:strCache>
                <c:ptCount val="1"/>
                <c:pt idx="0">
                  <c:v>Datenreihe 8</c:v>
                </c:pt>
              </c:strCache>
            </c:strRef>
          </c:tx>
          <c:spPr>
            <a:solidFill>
              <a:srgbClr val="af193c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7</c:f>
              <c:numCache>
                <c:formatCode>General</c:formatCode>
                <c:ptCount val="1"/>
                <c:pt idx="0">
                  <c:v>2.3</c:v>
                </c:pt>
              </c:numCache>
            </c:numRef>
          </c:val>
        </c:ser>
        <c:ser>
          <c:idx val="8"/>
          <c:order val="8"/>
          <c:tx>
            <c:strRef>
              <c:f>label 8</c:f>
              <c:strCache>
                <c:ptCount val="1"/>
                <c:pt idx="0">
                  <c:v>Datenreihe 9</c:v>
                </c:pt>
              </c:strCache>
            </c:strRef>
          </c:tx>
          <c:spPr>
            <a:solidFill>
              <a:srgbClr val="fa7350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8</c:f>
              <c:numCache>
                <c:formatCode>General</c:formatCode>
                <c:ptCount val="1"/>
                <c:pt idx="0">
                  <c:v>3.6</c:v>
                </c:pt>
              </c:numCache>
            </c:numRef>
          </c:val>
        </c:ser>
        <c:ser>
          <c:idx val="9"/>
          <c:order val="9"/>
          <c:tx>
            <c:strRef>
              <c:f>label 9</c:f>
              <c:strCache>
                <c:ptCount val="1"/>
                <c:pt idx="0">
                  <c:v>Datenreihe 10</c:v>
                </c:pt>
              </c:strCache>
            </c:strRef>
          </c:tx>
          <c:spPr>
            <a:solidFill>
              <a:srgbClr val="fab423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9</c:f>
              <c:numCache>
                <c:formatCode>General</c:formatCode>
                <c:ptCount val="1"/>
                <c:pt idx="0">
                  <c:v>2.8</c:v>
                </c:pt>
              </c:numCache>
            </c:numRef>
          </c:val>
        </c:ser>
        <c:gapWidth val="219"/>
        <c:overlap val="-30"/>
        <c:axId val="23240867"/>
        <c:axId val="84368534"/>
      </c:barChart>
      <c:catAx>
        <c:axId val="2324086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96a0aa"/>
            </a:solidFill>
            <a:round/>
          </a:ln>
        </c:spPr>
        <c:txPr>
          <a:bodyPr/>
          <a:lstStyle/>
          <a:p>
            <a:pPr>
              <a:defRPr b="0" sz="1197" spc="-1" strike="noStrike">
                <a:solidFill>
                  <a:srgbClr val="96a0aa"/>
                </a:solidFill>
                <a:latin typeface="Arial"/>
              </a:defRPr>
            </a:pPr>
          </a:p>
        </c:txPr>
        <c:crossAx val="84368534"/>
        <c:crosses val="autoZero"/>
        <c:auto val="1"/>
        <c:lblAlgn val="ctr"/>
        <c:lblOffset val="100"/>
        <c:noMultiLvlLbl val="0"/>
      </c:catAx>
      <c:valAx>
        <c:axId val="84368534"/>
        <c:scaling>
          <c:orientation val="minMax"/>
        </c:scaling>
        <c:delete val="0"/>
        <c:axPos val="l"/>
        <c:majorGridlines>
          <c:spPr>
            <a:ln w="9360">
              <a:solidFill>
                <a:srgbClr val="96a0aa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96a0aa"/>
                </a:solidFill>
                <a:latin typeface="Arial"/>
              </a:defRPr>
            </a:pPr>
          </a:p>
        </c:txPr>
        <c:crossAx val="23240867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387903225806452"/>
          <c:y val="0.071406347230865"/>
          <c:w val="0.595887096774194"/>
          <c:h val="0.785780958307405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00467d"/>
            </a:solidFill>
            <a:ln cap="rnd" w="28440">
              <a:solidFill>
                <a:srgbClr val="00467d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3.8</c:v>
                </c:pt>
                <c:pt idx="4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rgbClr val="00aae6"/>
            </a:solidFill>
            <a:ln cap="rnd" w="28440">
              <a:solidFill>
                <a:srgbClr val="00aae6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2.9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  <c:pt idx="4">
                  <c:v>1.4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rgbClr val="0091a0"/>
            </a:solidFill>
            <a:ln cap="rnd" w="28440">
              <a:solidFill>
                <a:srgbClr val="0091a0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1.7</c:v>
                </c:pt>
                <c:pt idx="1">
                  <c:v>1.8</c:v>
                </c:pt>
                <c:pt idx="2">
                  <c:v>2.5</c:v>
                </c:pt>
                <c:pt idx="3">
                  <c:v>3.4</c:v>
                </c:pt>
                <c:pt idx="4">
                  <c:v>4.2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rgbClr val="e60046"/>
            </a:solidFill>
            <a:ln cap="rnd" w="28440">
              <a:solidFill>
                <a:srgbClr val="e60046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2.5</c:v>
                </c:pt>
                <c:pt idx="1">
                  <c:v>2.8</c:v>
                </c:pt>
                <c:pt idx="2">
                  <c:v>4.1</c:v>
                </c:pt>
                <c:pt idx="3">
                  <c:v>4.5</c:v>
                </c:pt>
                <c:pt idx="4">
                  <c:v>5.5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rgbClr val="8c5ab4"/>
            </a:solidFill>
            <a:ln cap="rnd" w="28440">
              <a:solidFill>
                <a:srgbClr val="8c5ab4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5"/>
                <c:pt idx="0">
                  <c:v>2.2</c:v>
                </c:pt>
                <c:pt idx="1">
                  <c:v>3.2</c:v>
                </c:pt>
                <c:pt idx="2">
                  <c:v>1.7</c:v>
                </c:pt>
                <c:pt idx="3">
                  <c:v>2</c:v>
                </c:pt>
                <c:pt idx="4">
                  <c:v>1.1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Datenreihe 6</c:v>
                </c:pt>
              </c:strCache>
            </c:strRef>
          </c:tx>
          <c:spPr>
            <a:solidFill>
              <a:srgbClr val="0078d2"/>
            </a:solidFill>
            <a:ln cap="rnd" w="28440">
              <a:solidFill>
                <a:srgbClr val="0078d2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5.3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label 6</c:f>
              <c:strCache>
                <c:ptCount val="1"/>
                <c:pt idx="0">
                  <c:v>Datenreihe 7</c:v>
                </c:pt>
              </c:strCache>
            </c:strRef>
          </c:tx>
          <c:spPr>
            <a:solidFill>
              <a:srgbClr val="96b919"/>
            </a:solidFill>
            <a:ln cap="rnd" w="28440">
              <a:solidFill>
                <a:srgbClr val="96b919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6</c:f>
              <c:numCache>
                <c:formatCode>General</c:formatCode>
                <c:ptCount val="5"/>
                <c:pt idx="0">
                  <c:v>2.6</c:v>
                </c:pt>
                <c:pt idx="1">
                  <c:v>3.7</c:v>
                </c:pt>
                <c:pt idx="2">
                  <c:v>1.5</c:v>
                </c:pt>
                <c:pt idx="3">
                  <c:v>2.5</c:v>
                </c:pt>
                <c:pt idx="4">
                  <c:v>1.4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label 7</c:f>
              <c:strCache>
                <c:ptCount val="1"/>
                <c:pt idx="0">
                  <c:v>Datenreihe 8</c:v>
                </c:pt>
              </c:strCache>
            </c:strRef>
          </c:tx>
          <c:spPr>
            <a:solidFill>
              <a:srgbClr val="af193c"/>
            </a:solidFill>
            <a:ln cap="rnd" w="28440">
              <a:solidFill>
                <a:srgbClr val="af193c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7</c:f>
              <c:numCache>
                <c:formatCode>General</c:formatCode>
                <c:ptCount val="5"/>
                <c:pt idx="0">
                  <c:v>0.4</c:v>
                </c:pt>
                <c:pt idx="1">
                  <c:v>1.7</c:v>
                </c:pt>
                <c:pt idx="2">
                  <c:v>1.1</c:v>
                </c:pt>
                <c:pt idx="3">
                  <c:v>3.1</c:v>
                </c:pt>
                <c:pt idx="4">
                  <c:v>3.4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label 8</c:f>
              <c:strCache>
                <c:ptCount val="1"/>
                <c:pt idx="0">
                  <c:v>Datenreihe 9</c:v>
                </c:pt>
              </c:strCache>
            </c:strRef>
          </c:tx>
          <c:spPr>
            <a:solidFill>
              <a:srgbClr val="fa7350"/>
            </a:solidFill>
            <a:ln cap="rnd" w="28440">
              <a:solidFill>
                <a:srgbClr val="fa7350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8</c:f>
              <c:numCache>
                <c:formatCode>General</c:formatCode>
                <c:ptCount val="5"/>
                <c:pt idx="0">
                  <c:v>3.9</c:v>
                </c:pt>
                <c:pt idx="1">
                  <c:v>2.2</c:v>
                </c:pt>
                <c:pt idx="2">
                  <c:v>3.8</c:v>
                </c:pt>
                <c:pt idx="3">
                  <c:v>4.1</c:v>
                </c:pt>
                <c:pt idx="4">
                  <c:v>5.2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label 9</c:f>
              <c:strCache>
                <c:ptCount val="1"/>
                <c:pt idx="0">
                  <c:v>Datenreihe 10</c:v>
                </c:pt>
              </c:strCache>
            </c:strRef>
          </c:tx>
          <c:spPr>
            <a:solidFill>
              <a:srgbClr val="fab423"/>
            </a:solidFill>
            <a:ln cap="rnd" w="28440">
              <a:solidFill>
                <a:srgbClr val="fab423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9</c:f>
              <c:numCache>
                <c:formatCode>General</c:formatCode>
                <c:ptCount val="5"/>
                <c:pt idx="0">
                  <c:v>2.4</c:v>
                </c:pt>
                <c:pt idx="1">
                  <c:v>4</c:v>
                </c:pt>
                <c:pt idx="2">
                  <c:v>5.3</c:v>
                </c:pt>
                <c:pt idx="3">
                  <c:v>4.7</c:v>
                </c:pt>
                <c:pt idx="4">
                  <c:v>5.1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73118083"/>
        <c:axId val="92547651"/>
      </c:lineChart>
      <c:catAx>
        <c:axId val="7311808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6480">
            <a:solidFill>
              <a:srgbClr val="96a0aa"/>
            </a:solidFill>
            <a:round/>
          </a:ln>
        </c:spPr>
        <c:txPr>
          <a:bodyPr/>
          <a:lstStyle/>
          <a:p>
            <a:pPr>
              <a:defRPr b="0" sz="1197" spc="-1" strike="noStrike">
                <a:solidFill>
                  <a:srgbClr val="96a0aa"/>
                </a:solidFill>
                <a:latin typeface="Arial"/>
              </a:defRPr>
            </a:pPr>
          </a:p>
        </c:txPr>
        <c:crossAx val="92547651"/>
        <c:crosses val="autoZero"/>
        <c:auto val="1"/>
        <c:lblAlgn val="ctr"/>
        <c:lblOffset val="100"/>
        <c:noMultiLvlLbl val="0"/>
      </c:catAx>
      <c:valAx>
        <c:axId val="92547651"/>
        <c:scaling>
          <c:orientation val="minMax"/>
        </c:scaling>
        <c:delete val="0"/>
        <c:axPos val="l"/>
        <c:majorGridlines>
          <c:spPr>
            <a:ln w="6480">
              <a:solidFill>
                <a:srgbClr val="96a0aa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one"/>
        <c:spPr>
          <a:ln w="648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96a0aa"/>
                </a:solidFill>
                <a:latin typeface="Arial"/>
              </a:defRPr>
            </a:pPr>
          </a:p>
        </c:txPr>
        <c:crossAx val="73118083"/>
        <c:crosses val="autoZero"/>
        <c:crossBetween val="between"/>
      </c:valAx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694708253051809"/>
          <c:y val="0.0294084220251597"/>
          <c:w val="0.305291746948191"/>
          <c:h val="0.847885073196955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900" spc="-1" strike="noStrike">
              <a:solidFill>
                <a:srgbClr val="96a0aa"/>
              </a:solidFill>
              <a:latin typeface="Arial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00467d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rgbClr val="00aae6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rgbClr val="0091a0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"/>
                <c:pt idx="0">
                  <c:v>2.1</c:v>
                </c:pt>
              </c:numCache>
            </c:numRef>
          </c:val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rgbClr val="e60046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1"/>
                <c:pt idx="0">
                  <c:v>3.9</c:v>
                </c:pt>
              </c:numCache>
            </c:numRef>
          </c:val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rgbClr val="8c5ab4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Datenreihe 6</c:v>
                </c:pt>
              </c:strCache>
            </c:strRef>
          </c:tx>
          <c:spPr>
            <a:solidFill>
              <a:srgbClr val="0078d2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1"/>
                <c:pt idx="0">
                  <c:v>1.6</c:v>
                </c:pt>
              </c:numCache>
            </c:numRef>
          </c:val>
        </c:ser>
        <c:ser>
          <c:idx val="6"/>
          <c:order val="6"/>
          <c:tx>
            <c:strRef>
              <c:f>label 6</c:f>
              <c:strCache>
                <c:ptCount val="1"/>
                <c:pt idx="0">
                  <c:v>Datenreihe 7</c:v>
                </c:pt>
              </c:strCache>
            </c:strRef>
          </c:tx>
          <c:spPr>
            <a:solidFill>
              <a:srgbClr val="96b919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6</c:f>
              <c:numCache>
                <c:formatCode>General</c:formatCode>
                <c:ptCount val="1"/>
                <c:pt idx="0">
                  <c:v>2.6</c:v>
                </c:pt>
              </c:numCache>
            </c:numRef>
          </c:val>
        </c:ser>
        <c:ser>
          <c:idx val="7"/>
          <c:order val="7"/>
          <c:tx>
            <c:strRef>
              <c:f>label 7</c:f>
              <c:strCache>
                <c:ptCount val="1"/>
                <c:pt idx="0">
                  <c:v>Datenreihe 8</c:v>
                </c:pt>
              </c:strCache>
            </c:strRef>
          </c:tx>
          <c:spPr>
            <a:solidFill>
              <a:srgbClr val="af193c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7</c:f>
              <c:numCache>
                <c:formatCode>General</c:formatCode>
                <c:ptCount val="1"/>
                <c:pt idx="0">
                  <c:v>2.3</c:v>
                </c:pt>
              </c:numCache>
            </c:numRef>
          </c:val>
        </c:ser>
        <c:ser>
          <c:idx val="8"/>
          <c:order val="8"/>
          <c:tx>
            <c:strRef>
              <c:f>label 8</c:f>
              <c:strCache>
                <c:ptCount val="1"/>
                <c:pt idx="0">
                  <c:v>Datenreihe 9</c:v>
                </c:pt>
              </c:strCache>
            </c:strRef>
          </c:tx>
          <c:spPr>
            <a:solidFill>
              <a:srgbClr val="fa7350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8</c:f>
              <c:numCache>
                <c:formatCode>General</c:formatCode>
                <c:ptCount val="1"/>
                <c:pt idx="0">
                  <c:v>3.6</c:v>
                </c:pt>
              </c:numCache>
            </c:numRef>
          </c:val>
        </c:ser>
        <c:ser>
          <c:idx val="9"/>
          <c:order val="9"/>
          <c:tx>
            <c:strRef>
              <c:f>label 9</c:f>
              <c:strCache>
                <c:ptCount val="1"/>
                <c:pt idx="0">
                  <c:v>Datenreihe 10</c:v>
                </c:pt>
              </c:strCache>
            </c:strRef>
          </c:tx>
          <c:spPr>
            <a:solidFill>
              <a:srgbClr val="fab423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Kat 1</c:v>
                </c:pt>
              </c:strCache>
            </c:strRef>
          </c:cat>
          <c:val>
            <c:numRef>
              <c:f>9</c:f>
              <c:numCache>
                <c:formatCode>General</c:formatCode>
                <c:ptCount val="1"/>
                <c:pt idx="0">
                  <c:v>2.8</c:v>
                </c:pt>
              </c:numCache>
            </c:numRef>
          </c:val>
        </c:ser>
        <c:gapWidth val="219"/>
        <c:overlap val="-30"/>
        <c:axId val="25575388"/>
        <c:axId val="98029287"/>
      </c:barChart>
      <c:catAx>
        <c:axId val="255753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96a0aa"/>
            </a:solidFill>
            <a:round/>
          </a:ln>
        </c:spPr>
        <c:txPr>
          <a:bodyPr/>
          <a:lstStyle/>
          <a:p>
            <a:pPr>
              <a:defRPr b="0" sz="1197" spc="-1" strike="noStrike">
                <a:solidFill>
                  <a:srgbClr val="96a0aa"/>
                </a:solidFill>
                <a:latin typeface="Arial"/>
              </a:defRPr>
            </a:pPr>
          </a:p>
        </c:txPr>
        <c:crossAx val="98029287"/>
        <c:crosses val="autoZero"/>
        <c:auto val="1"/>
        <c:lblAlgn val="ctr"/>
        <c:lblOffset val="100"/>
        <c:noMultiLvlLbl val="0"/>
      </c:catAx>
      <c:valAx>
        <c:axId val="98029287"/>
        <c:scaling>
          <c:orientation val="minMax"/>
        </c:scaling>
        <c:delete val="0"/>
        <c:axPos val="l"/>
        <c:majorGridlines>
          <c:spPr>
            <a:ln w="9360">
              <a:solidFill>
                <a:srgbClr val="96a0aa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96a0aa"/>
                </a:solidFill>
                <a:latin typeface="Arial"/>
              </a:defRPr>
            </a:pPr>
          </a:p>
        </c:txPr>
        <c:crossAx val="25575388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Verkauf</c:v>
                </c:pt>
              </c:strCache>
            </c:strRef>
          </c:tx>
          <c:spPr>
            <a:solidFill>
              <a:srgbClr val="00467d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00467d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00aae6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2"/>
            <c:spPr>
              <a:solidFill>
                <a:srgbClr val="0091a0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3"/>
            <c:spPr>
              <a:solidFill>
                <a:srgbClr val="e60046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4"/>
            <c:spPr>
              <a:solidFill>
                <a:srgbClr val="8c5ab4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5"/>
            <c:spPr>
              <a:solidFill>
                <a:srgbClr val="0078d2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6"/>
            <c:spPr>
              <a:solidFill>
                <a:srgbClr val="96b919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7"/>
            <c:spPr>
              <a:solidFill>
                <a:srgbClr val="af193c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8"/>
            <c:spPr>
              <a:solidFill>
                <a:srgbClr val="fa7350"/>
              </a:solidFill>
              <a:ln w="19080">
                <a:solidFill>
                  <a:srgbClr val="ffffff"/>
                </a:solidFill>
                <a:round/>
              </a:ln>
            </c:spPr>
          </c:dPt>
          <c:dPt>
            <c:idx val="9"/>
            <c:spPr>
              <a:solidFill>
                <a:srgbClr val="fab423"/>
              </a:solidFill>
              <a:ln w="19080">
                <a:solidFill>
                  <a:srgbClr val="ffffff"/>
                </a:solidFill>
                <a:round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9"/>
              <c:numFmt formatCode="General" sourceLinked="0"/>
              <c:txPr>
                <a:bodyPr wrap="square"/>
                <a:lstStyle/>
                <a:p>
                  <a:pPr>
                    <a:defRPr b="0" sz="1197" spc="-1" strike="noStrike">
                      <a:solidFill>
                        <a:srgbClr val="96a0aa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10"/>
                <c:pt idx="0">
                  <c:v>Datenreihe 1</c:v>
                </c:pt>
                <c:pt idx="1">
                  <c:v>Datenreihe 2</c:v>
                </c:pt>
                <c:pt idx="2">
                  <c:v>Datenreihe 3</c:v>
                </c:pt>
                <c:pt idx="3">
                  <c:v>Datenreihe 4</c:v>
                </c:pt>
                <c:pt idx="4">
                  <c:v>Datenreihe 5</c:v>
                </c:pt>
                <c:pt idx="5">
                  <c:v>Datenreihe 6</c:v>
                </c:pt>
                <c:pt idx="6">
                  <c:v>Datenreihe 7</c:v>
                </c:pt>
                <c:pt idx="7">
                  <c:v>Datenreihe 8</c:v>
                </c:pt>
                <c:pt idx="8">
                  <c:v>Datenreihe 9</c:v>
                </c:pt>
                <c:pt idx="9">
                  <c:v>Datenreihe 10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0"/>
                <c:pt idx="0">
                  <c:v>4.3</c:v>
                </c:pt>
                <c:pt idx="1">
                  <c:v>2.4</c:v>
                </c:pt>
                <c:pt idx="2">
                  <c:v>2.1</c:v>
                </c:pt>
                <c:pt idx="3">
                  <c:v>3.9</c:v>
                </c:pt>
                <c:pt idx="4">
                  <c:v>2.4</c:v>
                </c:pt>
                <c:pt idx="5">
                  <c:v>1.6</c:v>
                </c:pt>
                <c:pt idx="6">
                  <c:v>2.6</c:v>
                </c:pt>
                <c:pt idx="7">
                  <c:v>2.3</c:v>
                </c:pt>
                <c:pt idx="8">
                  <c:v>3.6</c:v>
                </c:pt>
                <c:pt idx="9">
                  <c:v>2.8</c:v>
                </c:pt>
              </c:numCache>
            </c:numRef>
          </c:val>
        </c:ser>
        <c:firstSliceAng val="0"/>
        <c:holeSize val="50"/>
      </c:doughnutChart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00467d"/>
            </a:solidFill>
            <a:ln cap="rnd" w="28440">
              <a:solidFill>
                <a:srgbClr val="00467d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3.8</c:v>
                </c:pt>
                <c:pt idx="4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rgbClr val="00aae6"/>
            </a:solidFill>
            <a:ln cap="rnd" w="28440">
              <a:solidFill>
                <a:srgbClr val="00aae6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2.9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  <c:pt idx="4">
                  <c:v>1.4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rgbClr val="0091a0"/>
            </a:solidFill>
            <a:ln cap="rnd" w="28440">
              <a:solidFill>
                <a:srgbClr val="0091a0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1.7</c:v>
                </c:pt>
                <c:pt idx="1">
                  <c:v>1.8</c:v>
                </c:pt>
                <c:pt idx="2">
                  <c:v>2.5</c:v>
                </c:pt>
                <c:pt idx="3">
                  <c:v>3.4</c:v>
                </c:pt>
                <c:pt idx="4">
                  <c:v>4.2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rgbClr val="e60046"/>
            </a:solidFill>
            <a:ln cap="rnd" w="28440">
              <a:solidFill>
                <a:srgbClr val="e60046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2.5</c:v>
                </c:pt>
                <c:pt idx="1">
                  <c:v>2.8</c:v>
                </c:pt>
                <c:pt idx="2">
                  <c:v>4.1</c:v>
                </c:pt>
                <c:pt idx="3">
                  <c:v>4.5</c:v>
                </c:pt>
                <c:pt idx="4">
                  <c:v>5.5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rgbClr val="8c5ab4"/>
            </a:solidFill>
            <a:ln cap="rnd" w="28440">
              <a:solidFill>
                <a:srgbClr val="8c5ab4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5"/>
                <c:pt idx="0">
                  <c:v>2.2</c:v>
                </c:pt>
                <c:pt idx="1">
                  <c:v>3.2</c:v>
                </c:pt>
                <c:pt idx="2">
                  <c:v>1.7</c:v>
                </c:pt>
                <c:pt idx="3">
                  <c:v>2</c:v>
                </c:pt>
                <c:pt idx="4">
                  <c:v>1.1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Datenreihe 6</c:v>
                </c:pt>
              </c:strCache>
            </c:strRef>
          </c:tx>
          <c:spPr>
            <a:solidFill>
              <a:srgbClr val="0078d2"/>
            </a:solidFill>
            <a:ln cap="rnd" w="28440">
              <a:solidFill>
                <a:srgbClr val="0078d2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5.3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label 6</c:f>
              <c:strCache>
                <c:ptCount val="1"/>
                <c:pt idx="0">
                  <c:v>Datenreihe 7</c:v>
                </c:pt>
              </c:strCache>
            </c:strRef>
          </c:tx>
          <c:spPr>
            <a:solidFill>
              <a:srgbClr val="96b919"/>
            </a:solidFill>
            <a:ln cap="rnd" w="28440">
              <a:solidFill>
                <a:srgbClr val="96b919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6</c:f>
              <c:numCache>
                <c:formatCode>General</c:formatCode>
                <c:ptCount val="5"/>
                <c:pt idx="0">
                  <c:v>2.6</c:v>
                </c:pt>
                <c:pt idx="1">
                  <c:v>3.7</c:v>
                </c:pt>
                <c:pt idx="2">
                  <c:v>1.5</c:v>
                </c:pt>
                <c:pt idx="3">
                  <c:v>2.5</c:v>
                </c:pt>
                <c:pt idx="4">
                  <c:v>1.4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label 7</c:f>
              <c:strCache>
                <c:ptCount val="1"/>
                <c:pt idx="0">
                  <c:v>Datenreihe 8</c:v>
                </c:pt>
              </c:strCache>
            </c:strRef>
          </c:tx>
          <c:spPr>
            <a:solidFill>
              <a:srgbClr val="af193c"/>
            </a:solidFill>
            <a:ln cap="rnd" w="28440">
              <a:solidFill>
                <a:srgbClr val="af193c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7</c:f>
              <c:numCache>
                <c:formatCode>General</c:formatCode>
                <c:ptCount val="5"/>
                <c:pt idx="0">
                  <c:v>0.4</c:v>
                </c:pt>
                <c:pt idx="1">
                  <c:v>1.7</c:v>
                </c:pt>
                <c:pt idx="2">
                  <c:v>1.1</c:v>
                </c:pt>
                <c:pt idx="3">
                  <c:v>3.1</c:v>
                </c:pt>
                <c:pt idx="4">
                  <c:v>3.4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label 8</c:f>
              <c:strCache>
                <c:ptCount val="1"/>
                <c:pt idx="0">
                  <c:v>Datenreihe 9</c:v>
                </c:pt>
              </c:strCache>
            </c:strRef>
          </c:tx>
          <c:spPr>
            <a:solidFill>
              <a:srgbClr val="fa7350"/>
            </a:solidFill>
            <a:ln cap="rnd" w="28440">
              <a:solidFill>
                <a:srgbClr val="fa7350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8</c:f>
              <c:numCache>
                <c:formatCode>General</c:formatCode>
                <c:ptCount val="5"/>
                <c:pt idx="0">
                  <c:v>3.9</c:v>
                </c:pt>
                <c:pt idx="1">
                  <c:v>2.2</c:v>
                </c:pt>
                <c:pt idx="2">
                  <c:v>3.8</c:v>
                </c:pt>
                <c:pt idx="3">
                  <c:v>4.1</c:v>
                </c:pt>
                <c:pt idx="4">
                  <c:v>5.2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label 9</c:f>
              <c:strCache>
                <c:ptCount val="1"/>
                <c:pt idx="0">
                  <c:v>Datenreihe 10</c:v>
                </c:pt>
              </c:strCache>
            </c:strRef>
          </c:tx>
          <c:spPr>
            <a:solidFill>
              <a:srgbClr val="fab423"/>
            </a:solidFill>
            <a:ln cap="rnd" w="28440">
              <a:solidFill>
                <a:srgbClr val="fab423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96a0aa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</c:strCache>
            </c:strRef>
          </c:cat>
          <c:val>
            <c:numRef>
              <c:f>9</c:f>
              <c:numCache>
                <c:formatCode>General</c:formatCode>
                <c:ptCount val="5"/>
                <c:pt idx="0">
                  <c:v>2.4</c:v>
                </c:pt>
                <c:pt idx="1">
                  <c:v>4</c:v>
                </c:pt>
                <c:pt idx="2">
                  <c:v>5.3</c:v>
                </c:pt>
                <c:pt idx="3">
                  <c:v>4.7</c:v>
                </c:pt>
                <c:pt idx="4">
                  <c:v>5.1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97170651"/>
        <c:axId val="34929025"/>
      </c:lineChart>
      <c:catAx>
        <c:axId val="9717065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6480">
            <a:solidFill>
              <a:srgbClr val="96a0aa"/>
            </a:solidFill>
            <a:round/>
          </a:ln>
        </c:spPr>
        <c:txPr>
          <a:bodyPr/>
          <a:lstStyle/>
          <a:p>
            <a:pPr>
              <a:defRPr b="0" sz="1197" spc="-1" strike="noStrike">
                <a:solidFill>
                  <a:srgbClr val="96a0aa"/>
                </a:solidFill>
                <a:latin typeface="Arial"/>
              </a:defRPr>
            </a:pPr>
          </a:p>
        </c:txPr>
        <c:crossAx val="34929025"/>
        <c:crosses val="autoZero"/>
        <c:auto val="1"/>
        <c:lblAlgn val="ctr"/>
        <c:lblOffset val="100"/>
        <c:noMultiLvlLbl val="0"/>
      </c:catAx>
      <c:valAx>
        <c:axId val="34929025"/>
        <c:scaling>
          <c:orientation val="minMax"/>
        </c:scaling>
        <c:delete val="0"/>
        <c:axPos val="l"/>
        <c:majorGridlines>
          <c:spPr>
            <a:ln w="6480">
              <a:solidFill>
                <a:srgbClr val="96a0aa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one"/>
        <c:spPr>
          <a:ln w="6480">
            <a:noFill/>
          </a:ln>
        </c:spPr>
        <c:txPr>
          <a:bodyPr/>
          <a:lstStyle/>
          <a:p>
            <a:pPr>
              <a:defRPr b="0" sz="1197" spc="-1" strike="noStrike">
                <a:solidFill>
                  <a:srgbClr val="96a0aa"/>
                </a:solidFill>
                <a:latin typeface="Arial"/>
              </a:defRPr>
            </a:pPr>
          </a:p>
        </c:txPr>
        <c:crossAx val="97170651"/>
        <c:crosses val="autoZero"/>
        <c:crossBetween val="between"/>
      </c:valAx>
      <c:spPr>
        <a:noFill/>
        <a:ln w="0">
          <a:noFill/>
        </a:ln>
      </c:spPr>
    </c:plotArea>
    <c:legend>
      <c:legendPos val="r"/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96a0aa"/>
              </a:solidFill>
              <a:latin typeface="Arial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Folie mittels Klicken verschieben</a:t>
            </a:r>
            <a:endParaRPr b="0" lang="de-D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Format der Notizen mittels Klicken bearbeiten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&lt;Kopfzeile&gt;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dt" idx="39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 type="ftr" idx="40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1" name="PlaceHolder 6"/>
          <p:cNvSpPr>
            <a:spLocks noGrp="1"/>
          </p:cNvSpPr>
          <p:nvPr>
            <p:ph type="sldNum" idx="41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A85B63A9-6B7A-4B6B-BEF3-DC15726D4AF6}" type="slidenum">
              <a:rPr b="0" lang="de-DE" sz="1400" spc="-1" strike="noStrike">
                <a:solidFill>
                  <a:srgbClr val="000000"/>
                </a:solidFill>
                <a:latin typeface="Calibri"/>
              </a:rPr>
              <a:t>&lt;Foliennummer&gt;</a:t>
            </a:fld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9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Recorded 2000 projections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1" name="PlaceHolder 3"/>
          <p:cNvSpPr>
            <a:spLocks noGrp="1"/>
          </p:cNvSpPr>
          <p:nvPr>
            <p:ph type="sldNum" idx="4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921EDEE-E586-438E-8561-3FFAE8592752}" type="slidenum">
              <a:rPr b="0" lang="de-DE" sz="1200" spc="-1" strike="noStrike">
                <a:solidFill>
                  <a:srgbClr val="000000"/>
                </a:solidFill>
                <a:latin typeface="Calibri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07520" y="332640"/>
            <a:ext cx="748836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1C4F9361-96FB-4A65-8CF6-1D6817C00F98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E89F567-5084-48BE-827B-A0413D80B9C7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07520" y="332640"/>
            <a:ext cx="748836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07880" y="2637000"/>
            <a:ext cx="3600000" cy="388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1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C0E93975-EA72-4357-B09E-DB4F0EF53242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p>
            <a:fld id="{FEA8079F-4630-4EF1-90AB-5C832A14A5DA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CC16C6E5-3FB9-4C6B-91C7-8A2CA61A53E4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7E99BF7F-9D9E-4EF6-8825-8F7B0D96DB6A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2"/>
          </p:nvPr>
        </p:nvSpPr>
        <p:spPr/>
        <p:txBody>
          <a:bodyPr/>
          <a:p>
            <a:fld id="{C17CE9C2-E35E-4A38-B412-38B29FE02947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AE584BB3-09C4-435B-84F3-84064292CC2C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17E6F901-C6A4-49A6-BCFA-B7F84A7B6063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8"/>
          </p:nvPr>
        </p:nvSpPr>
        <p:spPr/>
        <p:txBody>
          <a:bodyPr/>
          <a:p>
            <a:fld id="{5600A779-7AB0-432A-9464-1D756C209260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. 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E148DAC-1AB6-4A11-9642-CDFF2DA9DA45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FE78ED49-C10F-4152-8546-BF04AAB111EA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folie -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folie mi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folie mit Grafik -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728A6F99-36C4-4533-88AE-DA766D3587D4}" type="slidenum">
              <a:t>&lt;#&gt;</a:t>
            </a:fld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bschnittsüberschrift -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4"/>
          </p:nvPr>
        </p:nvSpPr>
        <p:spPr/>
        <p:txBody>
          <a:bodyPr/>
          <a:p>
            <a:fld id="{FDCE2BAF-03F5-4516-8F55-3B1548DAFFAC}" type="slidenum">
              <a:t>&lt;#&gt;</a:t>
            </a:fld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407520" y="332640"/>
            <a:ext cx="748836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/>
          </p:nvPr>
        </p:nvSpPr>
        <p:spPr>
          <a:xfrm>
            <a:off x="407880" y="2637000"/>
            <a:ext cx="1756440" cy="388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1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/>
          </p:nvPr>
        </p:nvSpPr>
        <p:spPr>
          <a:xfrm>
            <a:off x="2252520" y="2637000"/>
            <a:ext cx="1756440" cy="388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1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6"/>
          </p:nvPr>
        </p:nvSpPr>
        <p:spPr/>
        <p:txBody>
          <a:bodyPr/>
          <a:p>
            <a:fld id="{AC6E1254-9FFA-4873-B920-4E45D76927ED}" type="slidenum">
              <a:t>&lt;#&gt;</a:t>
            </a:fld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el. Grafik/Objek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07520" y="332640"/>
            <a:ext cx="748836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407880" y="2637000"/>
            <a:ext cx="1756440" cy="388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1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2252520" y="2637000"/>
            <a:ext cx="1756440" cy="388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1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4F3202CF-6FEA-45DB-B67C-1BED1E3419FC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 und 3 Grafiken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E54CBE42-1F39-47EF-8488-2F75518928CE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 und Inhalt - 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D0BA5B8-89E2-494D-A6F6-5B4B9C29821E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Zwei Inhalte - 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FB9741F-7BE0-4F89-806F-57678A750E6D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07520" y="332640"/>
            <a:ext cx="748836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407880" y="2637000"/>
            <a:ext cx="3600000" cy="388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1" lang="de-DE" sz="17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Abschlussfolie -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07520" y="332640"/>
            <a:ext cx="748836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407880" y="2637000"/>
            <a:ext cx="3600000" cy="388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1" lang="de-DE" sz="17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Abschlussfolie mi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07520" y="332640"/>
            <a:ext cx="748836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07880" y="2637000"/>
            <a:ext cx="3600000" cy="388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1" lang="de-DE" sz="17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Abschlussfolie mit Grafik -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07520" y="332640"/>
            <a:ext cx="748836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07880" y="2637000"/>
            <a:ext cx="3600000" cy="388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1" lang="de-DE" sz="17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6" Type="http://schemas.openxmlformats.org/officeDocument/2006/relationships/chart" Target="../charts/chart3.xml"/><Relationship Id="rId7" Type="http://schemas.openxmlformats.org/officeDocument/2006/relationships/image" Target="../media/image22.png"/><Relationship Id="rId8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chart" Target="../charts/chart4.xml"/><Relationship Id="rId5" Type="http://schemas.openxmlformats.org/officeDocument/2006/relationships/chart" Target="../charts/chart5.xml"/><Relationship Id="rId6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chart" Target="../charts/chart6.xml"/><Relationship Id="rId5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5.png"/><Relationship Id="rId5" Type="http://schemas.openxmlformats.org/officeDocument/2006/relationships/image" Target="../media/image6.svg"/><Relationship Id="rId6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23.png"/><Relationship Id="rId5" Type="http://schemas.openxmlformats.org/officeDocument/2006/relationships/image" Target="../media/image24.svg"/><Relationship Id="rId6" Type="http://schemas.openxmlformats.org/officeDocument/2006/relationships/image" Target="../media/image9.png"/><Relationship Id="rId7" Type="http://schemas.openxmlformats.org/officeDocument/2006/relationships/image" Target="../media/image10.svg"/><Relationship Id="rId8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25.png"/><Relationship Id="rId5" Type="http://schemas.openxmlformats.org/officeDocument/2006/relationships/image" Target="../media/image13.png"/><Relationship Id="rId6" Type="http://schemas.openxmlformats.org/officeDocument/2006/relationships/image" Target="../media/image14.svg"/><Relationship Id="rId7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26.png"/><Relationship Id="rId5" Type="http://schemas.openxmlformats.org/officeDocument/2006/relationships/image" Target="../media/image27.svg"/><Relationship Id="rId6" Type="http://schemas.openxmlformats.org/officeDocument/2006/relationships/image" Target="../media/image9.png"/><Relationship Id="rId7" Type="http://schemas.openxmlformats.org/officeDocument/2006/relationships/image" Target="../media/image10.svg"/><Relationship Id="rId8" Type="http://schemas.openxmlformats.org/officeDocument/2006/relationships/slideLayout" Target="../slideLayouts/slideLayout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28.png"/><Relationship Id="rId5" Type="http://schemas.openxmlformats.org/officeDocument/2006/relationships/image" Target="../media/image29.svg"/><Relationship Id="rId6" Type="http://schemas.openxmlformats.org/officeDocument/2006/relationships/image" Target="../media/image13.png"/><Relationship Id="rId7" Type="http://schemas.openxmlformats.org/officeDocument/2006/relationships/image" Target="../media/image14.svg"/><Relationship Id="rId8" Type="http://schemas.openxmlformats.org/officeDocument/2006/relationships/slideLayout" Target="../slideLayouts/slideLayout25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26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27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5.png"/><Relationship Id="rId5" Type="http://schemas.openxmlformats.org/officeDocument/2006/relationships/image" Target="../media/image6.svg"/><Relationship Id="rId6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7.png"/><Relationship Id="rId5" Type="http://schemas.openxmlformats.org/officeDocument/2006/relationships/image" Target="../media/image8.svg"/><Relationship Id="rId6" Type="http://schemas.openxmlformats.org/officeDocument/2006/relationships/image" Target="../media/image9.png"/><Relationship Id="rId7" Type="http://schemas.openxmlformats.org/officeDocument/2006/relationships/image" Target="../media/image10.svg"/><Relationship Id="rId8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11.png"/><Relationship Id="rId5" Type="http://schemas.openxmlformats.org/officeDocument/2006/relationships/image" Target="../media/image12.svg"/><Relationship Id="rId6" Type="http://schemas.openxmlformats.org/officeDocument/2006/relationships/image" Target="../media/image13.png"/><Relationship Id="rId7" Type="http://schemas.openxmlformats.org/officeDocument/2006/relationships/image" Target="../media/image14.svg"/><Relationship Id="rId8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407520" y="188640"/>
            <a:ext cx="9432720" cy="1439640"/>
          </a:xfrm>
          <a:prstGeom prst="rect">
            <a:avLst/>
          </a:prstGeom>
          <a:noFill/>
          <a:ln w="0">
            <a:noFill/>
          </a:ln>
        </p:spPr>
        <p:txBody>
          <a:bodyPr lIns="0" rIns="0" tIns="3600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4500" spc="-1" strike="noStrike">
                <a:solidFill>
                  <a:schemeClr val="dk1"/>
                </a:solidFill>
                <a:latin typeface="Arial"/>
              </a:rPr>
              <a:t>Titelmasterformat durch Klicken bearbeiten</a:t>
            </a:r>
            <a:endParaRPr b="0" lang="de-DE" sz="4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07520" y="2781000"/>
            <a:ext cx="3600720" cy="3744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" name="Grafik 11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9748440" y="4848480"/>
            <a:ext cx="2260440" cy="18129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Titelmasterformat durch Klicken bearbeiten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ftr" idx="9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sldNum" idx="10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719A7BBE-CC52-4F66-BF16-525016375DDF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Format des Gliederungstextes durch Klicken bearbeiten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Zweite Gliederungsebene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Dritte Gliederungsebene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Vierte Gliederungsebene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52000"/>
              </a:tabLst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52000"/>
              </a:tabLst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52000"/>
              </a:tabLst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64" name="PlaceHolder 1"/>
          <p:cNvSpPr>
            <a:spLocks noGrp="1"/>
          </p:cNvSpPr>
          <p:nvPr>
            <p:ph type="ftr" idx="11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ldNum" idx="12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810D8519-8745-4CC5-B8FF-C11A50C173BA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Titelmasterformat durch Klicken bearbeiten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055520" y="1628640"/>
            <a:ext cx="8064360" cy="431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ftr" idx="13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sldNum" idx="14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90509E3F-940E-4A6F-A59C-B22FE09C5570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4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74" name="PlaceHolder 1"/>
          <p:cNvSpPr>
            <a:spLocks noGrp="1"/>
          </p:cNvSpPr>
          <p:nvPr>
            <p:ph type="ftr" idx="15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ldNum" idx="16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119D05C5-10EE-46DE-9556-25BEB1D303E6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4500" spc="-1" strike="noStrike">
                <a:solidFill>
                  <a:schemeClr val="dk1"/>
                </a:solidFill>
                <a:latin typeface="Arial"/>
              </a:rPr>
              <a:t>Überschrift H1, Arial Bold 45 pt</a:t>
            </a:r>
            <a:endParaRPr b="0" lang="de-DE" sz="4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07520" y="1628640"/>
            <a:ext cx="5543640" cy="43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Überschrift H2, Arial Bold 28 pt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2800" spc="-1" strike="noStrike">
                <a:solidFill>
                  <a:schemeClr val="accent2"/>
                </a:solidFill>
                <a:latin typeface="Arial"/>
              </a:rPr>
              <a:t>Überschrift H2, Arial Bold 28 pt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2800" spc="-1" strike="noStrike">
                <a:solidFill>
                  <a:schemeClr val="accent3"/>
                </a:solidFill>
                <a:latin typeface="Arial"/>
              </a:rPr>
              <a:t>Überschrift H2, Arial Bold 28 pt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2800" spc="-1" strike="noStrike">
                <a:solidFill>
                  <a:schemeClr val="accent4"/>
                </a:solidFill>
                <a:latin typeface="Arial"/>
              </a:rPr>
              <a:t>Überschrift H2, Arial Bold 28 pt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1" lang="de-DE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dk1"/>
                </a:solidFill>
                <a:latin typeface="Arial"/>
              </a:rPr>
              <a:t>Überschrift H2, Arial Regular 28 pt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accent2"/>
                </a:solidFill>
                <a:latin typeface="Arial"/>
              </a:rPr>
              <a:t>Überschrift H2, Arial Regular 28 pt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accent3"/>
                </a:solidFill>
                <a:latin typeface="Arial"/>
              </a:rPr>
              <a:t>Überschrift H2, Arial Regular 28 pt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accent4"/>
                </a:solidFill>
                <a:latin typeface="Arial"/>
              </a:rPr>
              <a:t>Überschrift H2, Arial Regular 28 pt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240600" y="1628640"/>
            <a:ext cx="4895640" cy="43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Überschrift H3, Arial Bold 17 pt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accent2"/>
                </a:solidFill>
                <a:latin typeface="Arial"/>
              </a:rPr>
              <a:t>Überschrift H3, Arial Bold 17 pt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accent3"/>
                </a:solidFill>
                <a:latin typeface="Arial"/>
              </a:rPr>
              <a:t>Überschrift H3, Arial Bold 17 pt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accent4"/>
                </a:solidFill>
                <a:latin typeface="Arial"/>
              </a:rPr>
              <a:t>Überschrift H3, Arial Bold 17 pt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500" spc="-1" strike="noStrike">
                <a:solidFill>
                  <a:schemeClr val="dk1"/>
                </a:solidFill>
                <a:latin typeface="Arial"/>
              </a:rPr>
              <a:t>Überschrift H3, Arial Bold 15 pt</a:t>
            </a:r>
            <a:endParaRPr b="1" lang="de-DE" sz="15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500" spc="-1" strike="noStrike">
                <a:solidFill>
                  <a:schemeClr val="accent2"/>
                </a:solidFill>
                <a:latin typeface="Arial"/>
              </a:rPr>
              <a:t>Überschrift H3, Arial Bold 15 pt</a:t>
            </a:r>
            <a:endParaRPr b="1" lang="de-DE" sz="15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500" spc="-1" strike="noStrike">
                <a:solidFill>
                  <a:schemeClr val="accent3"/>
                </a:solidFill>
                <a:latin typeface="Arial"/>
              </a:rPr>
              <a:t>Überschrift H3, Arial Bold 15 pt</a:t>
            </a:r>
            <a:endParaRPr b="1" lang="de-DE" sz="15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500" spc="-1" strike="noStrike">
                <a:solidFill>
                  <a:schemeClr val="accent4"/>
                </a:solidFill>
                <a:latin typeface="Arial"/>
              </a:rPr>
              <a:t>Überschrift H3, Arial Bold 15 pt</a:t>
            </a:r>
            <a:endParaRPr b="1" lang="de-DE" sz="1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9" name="Fußzeilenplatzhalter 3"/>
          <p:cNvSpPr/>
          <p:nvPr/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dk2"/>
                </a:solidFill>
                <a:latin typeface="Arial"/>
              </a:rPr>
              <a:t>Titel der Präsentation, Z1, Arial Regular 9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Foliennummernplatzhalter 4"/>
          <p:cNvSpPr/>
          <p:nvPr/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0" bIns="0" anchor="t">
            <a:noAutofit/>
          </a:bodyPr>
          <a:p>
            <a:pPr defTabSz="914400">
              <a:lnSpc>
                <a:spcPct val="100000"/>
              </a:lnSpc>
            </a:pPr>
            <a:fld id="{0622A899-3A01-49EA-BDD3-03B54123A615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1" name="Grafik 10" descr=""/>
          <p:cNvPicPr/>
          <p:nvPr/>
        </p:nvPicPr>
        <p:blipFill>
          <a:blip r:embed="rId4"/>
          <a:stretch/>
        </p:blipFill>
        <p:spPr>
          <a:xfrm>
            <a:off x="10098360" y="2192400"/>
            <a:ext cx="1727640" cy="1833120"/>
          </a:xfrm>
          <a:prstGeom prst="rect">
            <a:avLst/>
          </a:prstGeom>
          <a:ln w="0">
            <a:noFill/>
          </a:ln>
        </p:spPr>
      </p:pic>
      <p:sp>
        <p:nvSpPr>
          <p:cNvPr id="82" name="Textfeld 11"/>
          <p:cNvSpPr/>
          <p:nvPr/>
        </p:nvSpPr>
        <p:spPr>
          <a:xfrm>
            <a:off x="10128240" y="1628640"/>
            <a:ext cx="1655280" cy="57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Schrift einfärben </a:t>
            </a:r>
            <a:br>
              <a:rPr sz="1200"/>
            </a:b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über:</a:t>
            </a:r>
            <a:br>
              <a:rPr sz="1200"/>
            </a:b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Akzentfarben 1 bis 4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5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ftr" idx="17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ldNum" idx="18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3F8BE7EF-949E-49F6-A582-A6686D96747A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Fließtext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407520" y="1628640"/>
            <a:ext cx="3600720" cy="43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Fließtext P1, Arial Bold 17 pt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Fließtext P1, Arial Regular 17 pt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Fließtext P1, Arial Bold 17 pt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aae6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accent2"/>
                </a:solidFill>
                <a:latin typeface="Arial"/>
              </a:rPr>
              <a:t>Fließtext P1, Arial Bold 17 pt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91a0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accent3"/>
                </a:solidFill>
                <a:latin typeface="Arial"/>
              </a:rPr>
              <a:t>Fließtext P1, Arial Bold 17 pt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e60046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accent4"/>
                </a:solidFill>
                <a:latin typeface="Arial"/>
              </a:rPr>
              <a:t>Fließtext P1, Arial Bold 17 pt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Fließtext P1, Arial Regular 17 pt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Fließtext P1, </a:t>
            </a:r>
            <a:br>
              <a:rPr sz="1700"/>
            </a:b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Arial Regular 17 pt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4296600" y="1628640"/>
            <a:ext cx="3600720" cy="43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500" spc="-1" strike="noStrike">
                <a:solidFill>
                  <a:schemeClr val="dk1"/>
                </a:solidFill>
                <a:latin typeface="Arial"/>
              </a:rPr>
              <a:t>Fließtext P2, Arial Bold 15 pt</a:t>
            </a:r>
            <a:endParaRPr b="1" lang="de-DE" sz="15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500" spc="-1" strike="noStrike">
                <a:solidFill>
                  <a:schemeClr val="dk1"/>
                </a:solidFill>
                <a:latin typeface="Arial"/>
              </a:rPr>
              <a:t>Fließtext P2, Arial Regular 15 pt</a:t>
            </a:r>
            <a:endParaRPr b="1" lang="de-DE" sz="15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500" spc="-1" strike="noStrike">
                <a:solidFill>
                  <a:schemeClr val="dk1"/>
                </a:solidFill>
                <a:latin typeface="Arial"/>
              </a:rPr>
              <a:t>Fließtext P2, Arial Bold 15 pt</a:t>
            </a:r>
            <a:endParaRPr b="0" lang="de-DE" sz="15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aae6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500" spc="-1" strike="noStrike">
                <a:solidFill>
                  <a:schemeClr val="accent2"/>
                </a:solidFill>
                <a:latin typeface="Arial"/>
              </a:rPr>
              <a:t>Fließtext P2, Arial Bold 15 pt</a:t>
            </a:r>
            <a:endParaRPr b="0" lang="de-DE" sz="15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91a0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500" spc="-1" strike="noStrike">
                <a:solidFill>
                  <a:schemeClr val="accent3"/>
                </a:solidFill>
                <a:latin typeface="Arial"/>
              </a:rPr>
              <a:t>Fließtext P2, Arial Bold 15 pt</a:t>
            </a:r>
            <a:endParaRPr b="0" lang="de-DE" sz="15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e60046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500" spc="-1" strike="noStrike">
                <a:solidFill>
                  <a:schemeClr val="accent4"/>
                </a:solidFill>
                <a:latin typeface="Arial"/>
              </a:rPr>
              <a:t>Fließtext P2, Arial Bold 15 pt</a:t>
            </a:r>
            <a:endParaRPr b="0" lang="de-DE" sz="15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500" spc="-1" strike="noStrike">
                <a:solidFill>
                  <a:schemeClr val="dk1"/>
                </a:solidFill>
                <a:latin typeface="Arial"/>
              </a:rPr>
              <a:t>Fließtext P2, Arial Regular 15 pt</a:t>
            </a:r>
            <a:endParaRPr b="0" lang="de-DE" sz="15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500" spc="-1" strike="noStrike">
                <a:solidFill>
                  <a:schemeClr val="dk1"/>
                </a:solidFill>
                <a:latin typeface="Arial"/>
              </a:rPr>
              <a:t>Fließtext P2, Arial Regular 15 pt</a:t>
            </a:r>
            <a:endParaRPr b="0" lang="de-DE" sz="1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9" name="Fußzeilenplatzhalter 2"/>
          <p:cNvSpPr/>
          <p:nvPr/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dk2"/>
                </a:solidFill>
                <a:latin typeface="Arial"/>
              </a:rPr>
              <a:t>Titel der Präsentation, Z1, Arial Regular 9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Foliennummernplatzhalter 3"/>
          <p:cNvSpPr/>
          <p:nvPr/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0" bIns="0" anchor="t">
            <a:noAutofit/>
          </a:bodyPr>
          <a:p>
            <a:pPr defTabSz="914400">
              <a:lnSpc>
                <a:spcPct val="100000"/>
              </a:lnSpc>
            </a:pPr>
            <a:fld id="{F5AE6BFD-4C01-4EEE-AD06-3FC2432367AD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Inhaltsplatzhalter 7"/>
          <p:cNvSpPr/>
          <p:nvPr/>
        </p:nvSpPr>
        <p:spPr>
          <a:xfrm>
            <a:off x="8184240" y="1628640"/>
            <a:ext cx="3600720" cy="432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Fließtext P3, Arial Bold 12 pt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Fließtext P3, Arial Regular 12 pt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Fließtext P3, Arial Bold 12 pt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aae6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200" spc="-1" strike="noStrike">
                <a:solidFill>
                  <a:schemeClr val="accent2"/>
                </a:solidFill>
                <a:latin typeface="Arial"/>
              </a:rPr>
              <a:t>Fließtext P3, Arial Bold 12 pt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91a0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200" spc="-1" strike="noStrike">
                <a:solidFill>
                  <a:schemeClr val="accent3"/>
                </a:solidFill>
                <a:latin typeface="Arial"/>
              </a:rPr>
              <a:t>Fließtext P3, Arial Bold 12 pt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e60046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200" spc="-1" strike="noStrike">
                <a:solidFill>
                  <a:schemeClr val="accent4"/>
                </a:solidFill>
                <a:latin typeface="Arial"/>
              </a:rPr>
              <a:t>Fließtext P3, Arial Bold 12 pt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Fließtext P3, Arial Regular 12 pt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Fließtext P3, Arial Regular 12 pt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Textfeld 11"/>
          <p:cNvSpPr/>
          <p:nvPr/>
        </p:nvSpPr>
        <p:spPr>
          <a:xfrm>
            <a:off x="8184240" y="260640"/>
            <a:ext cx="1655280" cy="93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Schrift einfärben </a:t>
            </a:r>
            <a:br>
              <a:rPr sz="1200"/>
            </a:b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über:</a:t>
            </a:r>
            <a:br>
              <a:rPr sz="1200"/>
            </a:b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Akzentfarben 1 bis 4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3" name="Grafik 12" descr=""/>
          <p:cNvPicPr/>
          <p:nvPr/>
        </p:nvPicPr>
        <p:blipFill>
          <a:blip r:embed="rId4"/>
          <a:stretch/>
        </p:blipFill>
        <p:spPr>
          <a:xfrm>
            <a:off x="10100880" y="188640"/>
            <a:ext cx="1714680" cy="10076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5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95" name="PlaceHolder 1"/>
          <p:cNvSpPr>
            <a:spLocks noGrp="1"/>
          </p:cNvSpPr>
          <p:nvPr>
            <p:ph type="ftr" idx="19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ldNum" idx="20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AF01CA65-45EB-429C-9EEA-24923E7CE1EE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Textformatierungen mit Hilfe der Listenebenen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1055520" y="1628640"/>
            <a:ext cx="8064360" cy="431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In der Registerkarte „Start“, in der Gruppe „Absatz“ die Funktion 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„</a:t>
            </a: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Listenebene erhöhen/verringern“ (den Einzug vergrößern/verkleinern) </a:t>
            </a:r>
            <a:br>
              <a:rPr sz="1700"/>
            </a:b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anwenden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Zwischenüberschrift  [1. Ebene]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Standardtext  [2. Ebene – 1 × „Einzug vergrößern“]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Nummerierung  [3. Ebene – 2 × „Einzug vergrößern“]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Aufzählung  [4. Ebene – 3 × „Einzug vergrößern“]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Aufzählung  [5. Ebene – 4 × „Einzug vergrößern“]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1" lang="de-DE" sz="9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900" spc="-1" strike="noStrike">
                <a:solidFill>
                  <a:schemeClr val="dk2"/>
                </a:solidFill>
                <a:latin typeface="Arial"/>
              </a:rPr>
              <a:t>Beschriftung/Quelle  [6. Ebene – 5 × „Einzug vergrößern“]</a:t>
            </a:r>
            <a:endParaRPr b="1" lang="de-DE" sz="9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900" spc="-1" strike="noStrike">
                <a:solidFill>
                  <a:schemeClr val="dk2"/>
                </a:solidFill>
                <a:latin typeface="Arial"/>
              </a:rPr>
              <a:t>Alle weiteren Ebenen wie Ebene 6</a:t>
            </a:r>
            <a:endParaRPr b="1" lang="de-DE" sz="9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1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9" name="Fußzeilenplatzhalter 3"/>
          <p:cNvSpPr/>
          <p:nvPr/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dk2"/>
                </a:solidFill>
                <a:latin typeface="Arial"/>
              </a:rPr>
              <a:t>Titel der Präsentation, Z1, Arial Regular 9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Foliennummernplatzhalter 4"/>
          <p:cNvSpPr/>
          <p:nvPr/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0" bIns="0" anchor="t">
            <a:noAutofit/>
          </a:bodyPr>
          <a:p>
            <a:pPr defTabSz="914400">
              <a:lnSpc>
                <a:spcPct val="100000"/>
              </a:lnSpc>
            </a:pPr>
            <a:fld id="{FCF9281E-F88D-4000-9696-93E222D1607B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" name="Grafik 9" descr=""/>
          <p:cNvPicPr/>
          <p:nvPr/>
        </p:nvPicPr>
        <p:blipFill>
          <a:blip r:embed="rId4"/>
          <a:stretch/>
        </p:blipFill>
        <p:spPr>
          <a:xfrm>
            <a:off x="8749080" y="1620000"/>
            <a:ext cx="2390400" cy="140940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5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103" name="PlaceHolder 1"/>
          <p:cNvSpPr>
            <a:spLocks noGrp="1"/>
          </p:cNvSpPr>
          <p:nvPr>
            <p:ph type="ftr" idx="21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sldNum" idx="22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07C70190-DE21-44BD-97F8-AE7EBCF243E7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Kästen, Linien, Pfeile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6" name="Fußzeilenplatzhalter 2"/>
          <p:cNvSpPr/>
          <p:nvPr/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dk2"/>
                </a:solidFill>
                <a:latin typeface="Arial"/>
              </a:rPr>
              <a:t>Titel der Präsentation, Z1, Arial Regular 9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Foliennummernplatzhalter 3"/>
          <p:cNvSpPr/>
          <p:nvPr/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0" bIns="0" anchor="t">
            <a:noAutofit/>
          </a:bodyPr>
          <a:p>
            <a:pPr defTabSz="914400">
              <a:lnSpc>
                <a:spcPct val="100000"/>
              </a:lnSpc>
            </a:pPr>
            <a:fld id="{8E7B93F9-27BF-4E24-A12D-D3CE22E1EEC7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08" name="Gruppieren 8"/>
          <p:cNvGrpSpPr/>
          <p:nvPr/>
        </p:nvGrpSpPr>
        <p:grpSpPr>
          <a:xfrm>
            <a:off x="407160" y="1124640"/>
            <a:ext cx="1656000" cy="2016000"/>
            <a:chOff x="407160" y="1124640"/>
            <a:chExt cx="1656000" cy="2016000"/>
          </a:xfrm>
        </p:grpSpPr>
        <p:sp>
          <p:nvSpPr>
            <p:cNvPr id="109" name="Textfeld 9"/>
            <p:cNvSpPr/>
            <p:nvPr/>
          </p:nvSpPr>
          <p:spPr>
            <a:xfrm>
              <a:off x="407520" y="1124640"/>
              <a:ext cx="1655640" cy="7196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8000" rIns="108000" tIns="72000" bIns="72000" anchor="t">
              <a:no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Hier ist Platz für die Überschrift des Kastens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0" name="Textfeld 10"/>
            <p:cNvSpPr/>
            <p:nvPr/>
          </p:nvSpPr>
          <p:spPr>
            <a:xfrm>
              <a:off x="407160" y="1845000"/>
              <a:ext cx="1656000" cy="1295640"/>
            </a:xfrm>
            <a:prstGeom prst="rect">
              <a:avLst/>
            </a:prstGeom>
            <a:solidFill>
              <a:srgbClr val="9bd7e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8000" rIns="108000" tIns="72000" bIns="72000" anchor="t">
              <a:noAutofit/>
            </a:bodyPr>
            <a:p>
              <a:pPr marL="171360" indent="-171360" defTabSz="914400">
                <a:lnSpc>
                  <a:spcPct val="100000"/>
                </a:lnSpc>
                <a:buClr>
                  <a:srgbClr val="00467d"/>
                </a:buClr>
                <a:buFont typeface="Arial"/>
                <a:buChar char="–"/>
              </a:pPr>
              <a:r>
                <a:rPr b="0" lang="de-DE" sz="1200" spc="-1" strike="noStrike">
                  <a:solidFill>
                    <a:schemeClr val="dk1"/>
                  </a:solidFill>
                  <a:latin typeface="Arial"/>
                </a:rPr>
                <a:t>Listenpunkt 1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  <a:p>
              <a:pPr marL="171360" indent="-171360" defTabSz="914400">
                <a:lnSpc>
                  <a:spcPct val="100000"/>
                </a:lnSpc>
                <a:buClr>
                  <a:srgbClr val="00467d"/>
                </a:buClr>
                <a:buFont typeface="Arial"/>
                <a:buChar char="–"/>
              </a:pPr>
              <a:r>
                <a:rPr b="0" lang="de-DE" sz="1200" spc="-1" strike="noStrike">
                  <a:solidFill>
                    <a:schemeClr val="dk1"/>
                  </a:solidFill>
                  <a:latin typeface="Arial"/>
                </a:rPr>
                <a:t>Listenpunkt 2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  <a:p>
              <a:pPr marL="171360" indent="-171360" defTabSz="914400">
                <a:lnSpc>
                  <a:spcPct val="100000"/>
                </a:lnSpc>
                <a:buClr>
                  <a:srgbClr val="00467d"/>
                </a:buClr>
                <a:buFont typeface="Arial"/>
                <a:buChar char="–"/>
              </a:pPr>
              <a:r>
                <a:rPr b="0" lang="de-DE" sz="1200" spc="-1" strike="noStrike">
                  <a:solidFill>
                    <a:schemeClr val="dk1"/>
                  </a:solidFill>
                  <a:latin typeface="Arial"/>
                </a:rPr>
                <a:t>Listenpunkt 3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1" name="Gruppieren 11"/>
          <p:cNvGrpSpPr/>
          <p:nvPr/>
        </p:nvGrpSpPr>
        <p:grpSpPr>
          <a:xfrm>
            <a:off x="407520" y="3645000"/>
            <a:ext cx="3600000" cy="2015640"/>
            <a:chOff x="407520" y="3645000"/>
            <a:chExt cx="3600000" cy="2015640"/>
          </a:xfrm>
        </p:grpSpPr>
        <p:sp>
          <p:nvSpPr>
            <p:cNvPr id="112" name="Textfeld 12"/>
            <p:cNvSpPr/>
            <p:nvPr/>
          </p:nvSpPr>
          <p:spPr>
            <a:xfrm>
              <a:off x="407880" y="3645000"/>
              <a:ext cx="3598920" cy="503640"/>
            </a:xfrm>
            <a:prstGeom prst="rect">
              <a:avLst/>
            </a:prstGeom>
            <a:solidFill>
              <a:schemeClr val="accent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8000" rIns="108000" tIns="72000" bIns="72000" anchor="t">
              <a:no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lt1"/>
                  </a:solidFill>
                  <a:latin typeface="Arial"/>
                </a:rPr>
                <a:t>Eine Infobox zum Thema Küste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lt1"/>
                  </a:solidFill>
                  <a:latin typeface="Arial"/>
                </a:rPr>
                <a:t>Hier kann noch eine Subheadline stehen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3" name="Textfeld 13"/>
            <p:cNvSpPr/>
            <p:nvPr/>
          </p:nvSpPr>
          <p:spPr>
            <a:xfrm>
              <a:off x="407520" y="4149000"/>
              <a:ext cx="1799640" cy="1511640"/>
            </a:xfrm>
            <a:prstGeom prst="rect">
              <a:avLst/>
            </a:prstGeom>
            <a:solidFill>
              <a:srgbClr val="9bd2d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8000" rIns="108000" tIns="72000" bIns="72000" anchor="t">
              <a:no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So sieht eine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Überschrift im </a:t>
              </a:r>
              <a:br>
                <a:rPr sz="1200"/>
              </a:b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Kasten aus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  <a:p>
              <a:pPr marL="171360" indent="-171360" defTabSz="914400">
                <a:lnSpc>
                  <a:spcPct val="100000"/>
                </a:lnSpc>
                <a:buClr>
                  <a:srgbClr val="00467d"/>
                </a:buClr>
                <a:buFont typeface="Arial"/>
                <a:buChar char="–"/>
              </a:pPr>
              <a:r>
                <a:rPr b="0" lang="de-DE" sz="1200" spc="-1" strike="noStrike">
                  <a:solidFill>
                    <a:schemeClr val="dk1"/>
                  </a:solidFill>
                  <a:latin typeface="Arial"/>
                </a:rPr>
                <a:t>Listenpunkt 1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  <a:p>
              <a:pPr marL="171360" indent="-171360" defTabSz="914400">
                <a:lnSpc>
                  <a:spcPct val="100000"/>
                </a:lnSpc>
                <a:buClr>
                  <a:srgbClr val="00467d"/>
                </a:buClr>
                <a:buFont typeface="Arial"/>
                <a:buChar char="–"/>
              </a:pPr>
              <a:r>
                <a:rPr b="0" lang="de-DE" sz="1200" spc="-1" strike="noStrike">
                  <a:solidFill>
                    <a:schemeClr val="dk1"/>
                  </a:solidFill>
                  <a:latin typeface="Arial"/>
                </a:rPr>
                <a:t>Listenpunkt 2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  <a:p>
              <a:pPr marL="171360" indent="-171360" defTabSz="914400">
                <a:lnSpc>
                  <a:spcPct val="100000"/>
                </a:lnSpc>
                <a:buClr>
                  <a:srgbClr val="00467d"/>
                </a:buClr>
                <a:buFont typeface="Arial"/>
                <a:buChar char="–"/>
              </a:pPr>
              <a:r>
                <a:rPr b="0" lang="de-DE" sz="1200" spc="-1" strike="noStrike">
                  <a:solidFill>
                    <a:schemeClr val="dk1"/>
                  </a:solidFill>
                  <a:latin typeface="Arial"/>
                </a:rPr>
                <a:t>Listenpunkt 3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4" name="Rechteck 14"/>
            <p:cNvSpPr/>
            <p:nvPr/>
          </p:nvSpPr>
          <p:spPr>
            <a:xfrm>
              <a:off x="2207520" y="4149000"/>
              <a:ext cx="1800000" cy="1511640"/>
            </a:xfrm>
            <a:prstGeom prst="rect">
              <a:avLst/>
            </a:prstGeom>
            <a:solidFill>
              <a:srgbClr val="9bd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pic>
          <p:nvPicPr>
            <p:cNvPr id="115" name="Grafik 15" descr=""/>
            <p:cNvPicPr/>
            <p:nvPr/>
          </p:nvPicPr>
          <p:blipFill>
            <a:blip r:embed="rId4"/>
            <a:srcRect l="0" t="0" r="4896" b="0"/>
            <a:stretch/>
          </p:blipFill>
          <p:spPr>
            <a:xfrm>
              <a:off x="2207880" y="4149000"/>
              <a:ext cx="1799280" cy="1511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16" name="Textfeld 16"/>
          <p:cNvSpPr/>
          <p:nvPr/>
        </p:nvSpPr>
        <p:spPr>
          <a:xfrm>
            <a:off x="10128960" y="1130040"/>
            <a:ext cx="1655280" cy="5036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108000" tIns="72000" bIns="72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lt1"/>
                </a:solidFill>
                <a:latin typeface="Arial"/>
              </a:rPr>
              <a:t>Hier steht Text für</a:t>
            </a:r>
            <a:endParaRPr b="0" lang="de-DE" sz="12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lt1"/>
                </a:solidFill>
                <a:latin typeface="Arial"/>
              </a:rPr>
              <a:t>Bereich 1</a:t>
            </a:r>
            <a:endParaRPr b="0" lang="de-DE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7" name="Textfeld 17"/>
          <p:cNvSpPr/>
          <p:nvPr/>
        </p:nvSpPr>
        <p:spPr>
          <a:xfrm>
            <a:off x="10128600" y="1772640"/>
            <a:ext cx="1655280" cy="50364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108000" tIns="72000" bIns="72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lt1"/>
                </a:solidFill>
                <a:latin typeface="Arial"/>
              </a:rPr>
              <a:t>Hier steht Text für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lt1"/>
                </a:solidFill>
                <a:latin typeface="Arial"/>
              </a:rPr>
              <a:t>Bereich 1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Textfeld 18"/>
          <p:cNvSpPr/>
          <p:nvPr/>
        </p:nvSpPr>
        <p:spPr>
          <a:xfrm>
            <a:off x="10149480" y="2421000"/>
            <a:ext cx="1655280" cy="50364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108000" tIns="72000" bIns="72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lt1"/>
                </a:solidFill>
                <a:latin typeface="Arial"/>
              </a:rPr>
              <a:t>Hier steht Text für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lt1"/>
                </a:solidFill>
                <a:latin typeface="Arial"/>
              </a:rPr>
              <a:t>Bereich 1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Textfeld 19"/>
          <p:cNvSpPr/>
          <p:nvPr/>
        </p:nvSpPr>
        <p:spPr>
          <a:xfrm>
            <a:off x="10128240" y="3069000"/>
            <a:ext cx="1655280" cy="50364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108000" tIns="72000" bIns="72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lt1"/>
                </a:solidFill>
                <a:latin typeface="Arial"/>
              </a:rPr>
              <a:t>Hier steht Text für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lt1"/>
                </a:solidFill>
                <a:latin typeface="Arial"/>
              </a:rPr>
              <a:t>Bereich 1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Flussdiagramm: Grenzstelle 20"/>
          <p:cNvSpPr/>
          <p:nvPr/>
        </p:nvSpPr>
        <p:spPr>
          <a:xfrm>
            <a:off x="10128600" y="3789000"/>
            <a:ext cx="1655640" cy="431640"/>
          </a:xfrm>
          <a:prstGeom prst="flowChartTerminator">
            <a:avLst/>
          </a:prstGeom>
          <a:solidFill>
            <a:srgbClr val="00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lt1"/>
                </a:solidFill>
                <a:latin typeface="Arial"/>
              </a:rPr>
              <a:t>Prozessschritt</a:t>
            </a:r>
            <a:endParaRPr b="0" lang="de-DE" sz="12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1" name="Flussdiagramm: Grenzstelle 21"/>
          <p:cNvSpPr/>
          <p:nvPr/>
        </p:nvSpPr>
        <p:spPr>
          <a:xfrm>
            <a:off x="10128600" y="4293000"/>
            <a:ext cx="1655640" cy="431640"/>
          </a:xfrm>
          <a:prstGeom prst="flowChartTermina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lt1"/>
                </a:solidFill>
                <a:latin typeface="Arial"/>
              </a:rPr>
              <a:t>Prozessschritt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Flussdiagramm: Grenzstelle 22"/>
          <p:cNvSpPr/>
          <p:nvPr/>
        </p:nvSpPr>
        <p:spPr>
          <a:xfrm>
            <a:off x="10128600" y="4797000"/>
            <a:ext cx="1655640" cy="431640"/>
          </a:xfrm>
          <a:prstGeom prst="flowChartTermina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lt1"/>
                </a:solidFill>
                <a:latin typeface="Arial"/>
              </a:rPr>
              <a:t>Prozessschritt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Flussdiagramm: Grenzstelle 23"/>
          <p:cNvSpPr/>
          <p:nvPr/>
        </p:nvSpPr>
        <p:spPr>
          <a:xfrm>
            <a:off x="10128600" y="5301360"/>
            <a:ext cx="1655640" cy="431640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lt1"/>
                </a:solidFill>
                <a:latin typeface="Arial"/>
              </a:rPr>
              <a:t>Prozessschritt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24" name="Gruppieren 24"/>
          <p:cNvGrpSpPr/>
          <p:nvPr/>
        </p:nvGrpSpPr>
        <p:grpSpPr>
          <a:xfrm>
            <a:off x="4295880" y="1124640"/>
            <a:ext cx="5544720" cy="2016000"/>
            <a:chOff x="4295880" y="1124640"/>
            <a:chExt cx="5544720" cy="2016000"/>
          </a:xfrm>
        </p:grpSpPr>
        <p:sp>
          <p:nvSpPr>
            <p:cNvPr id="125" name="Textfeld 25"/>
            <p:cNvSpPr/>
            <p:nvPr/>
          </p:nvSpPr>
          <p:spPr>
            <a:xfrm>
              <a:off x="4296240" y="1124640"/>
              <a:ext cx="5544360" cy="50364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8000" rIns="108000" tIns="72000" bIns="72000" anchor="t">
              <a:no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lt1"/>
                  </a:solidFill>
                  <a:latin typeface="Arial"/>
                </a:rPr>
                <a:t>Überschrift Infokasten zur Vorstellung von Kooperationen</a:t>
              </a:r>
              <a:endParaRPr b="0" lang="de-DE" sz="1200" spc="-1" strike="noStrike">
                <a:solidFill>
                  <a:srgbClr val="ffffff"/>
                </a:solidFill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lt1"/>
                  </a:solidFill>
                  <a:latin typeface="Arial"/>
                </a:rPr>
                <a:t>Hier kann noch eine Subheadline stehen</a:t>
              </a:r>
              <a:endParaRPr b="0" lang="de-DE" sz="12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6" name="Textfeld 26"/>
            <p:cNvSpPr/>
            <p:nvPr/>
          </p:nvSpPr>
          <p:spPr>
            <a:xfrm>
              <a:off x="4295880" y="1628640"/>
              <a:ext cx="1799640" cy="15116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8000" rIns="108000" tIns="72000" bIns="72000" anchor="t">
              <a:no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Kooperation 1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7" name="Textfeld 27"/>
            <p:cNvSpPr/>
            <p:nvPr/>
          </p:nvSpPr>
          <p:spPr>
            <a:xfrm>
              <a:off x="6168240" y="1629000"/>
              <a:ext cx="1799640" cy="15116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8000" rIns="108000" tIns="72000" bIns="72000" anchor="t">
              <a:no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Kooperation 2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8" name="Textfeld 28"/>
            <p:cNvSpPr/>
            <p:nvPr/>
          </p:nvSpPr>
          <p:spPr>
            <a:xfrm>
              <a:off x="8040240" y="1628640"/>
              <a:ext cx="1799640" cy="15116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8000" rIns="108000" tIns="72000" bIns="72000" anchor="t">
              <a:no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Kooperation 3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29" name="Grafik 29" descr=""/>
          <p:cNvPicPr/>
          <p:nvPr/>
        </p:nvPicPr>
        <p:blipFill>
          <a:blip r:embed="rId5"/>
          <a:srcRect l="0" t="0" r="1086" b="0"/>
          <a:stretch/>
        </p:blipFill>
        <p:spPr>
          <a:xfrm>
            <a:off x="4439880" y="2133000"/>
            <a:ext cx="1511280" cy="863640"/>
          </a:xfrm>
          <a:prstGeom prst="rect">
            <a:avLst/>
          </a:prstGeom>
          <a:ln w="0">
            <a:noFill/>
          </a:ln>
        </p:spPr>
      </p:pic>
      <p:pic>
        <p:nvPicPr>
          <p:cNvPr id="130" name="Grafik 30" descr=""/>
          <p:cNvPicPr/>
          <p:nvPr/>
        </p:nvPicPr>
        <p:blipFill>
          <a:blip r:embed="rId6"/>
          <a:srcRect l="0" t="0" r="1058" b="0"/>
          <a:stretch/>
        </p:blipFill>
        <p:spPr>
          <a:xfrm>
            <a:off x="8184240" y="2133000"/>
            <a:ext cx="1511640" cy="863640"/>
          </a:xfrm>
          <a:prstGeom prst="rect">
            <a:avLst/>
          </a:prstGeom>
          <a:ln w="0">
            <a:noFill/>
          </a:ln>
        </p:spPr>
      </p:pic>
      <p:pic>
        <p:nvPicPr>
          <p:cNvPr id="131" name="Grafik 31" descr=""/>
          <p:cNvPicPr/>
          <p:nvPr/>
        </p:nvPicPr>
        <p:blipFill>
          <a:blip r:embed="rId7"/>
          <a:srcRect l="0" t="0" r="1051" b="0"/>
          <a:stretch/>
        </p:blipFill>
        <p:spPr>
          <a:xfrm>
            <a:off x="6311880" y="2133000"/>
            <a:ext cx="1511640" cy="863640"/>
          </a:xfrm>
          <a:prstGeom prst="rect">
            <a:avLst/>
          </a:prstGeom>
          <a:ln w="0">
            <a:noFill/>
          </a:ln>
        </p:spPr>
      </p:pic>
      <p:sp>
        <p:nvSpPr>
          <p:cNvPr id="132" name="Textfeld 32"/>
          <p:cNvSpPr/>
          <p:nvPr/>
        </p:nvSpPr>
        <p:spPr>
          <a:xfrm>
            <a:off x="2351880" y="1124640"/>
            <a:ext cx="1655640" cy="20156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108000" tIns="72000" bIns="7200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4800" spc="-1" strike="noStrike">
                <a:solidFill>
                  <a:schemeClr val="lt1"/>
                </a:solidFill>
                <a:latin typeface="Arial"/>
              </a:rPr>
              <a:t>30%</a:t>
            </a:r>
            <a:endParaRPr b="0" lang="de-DE" sz="4800" spc="-1" strike="noStrike">
              <a:solidFill>
                <a:srgbClr val="ffffff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b="1" lang="de-DE" sz="1500" spc="-1" strike="noStrike">
                <a:solidFill>
                  <a:schemeClr val="lt1"/>
                </a:solidFill>
                <a:latin typeface="Arial"/>
              </a:rPr>
              <a:t>Platz für  Erläuterung zum  Prozentwert</a:t>
            </a:r>
            <a:endParaRPr b="0" lang="de-DE" sz="15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3" name="Textfeld 33"/>
          <p:cNvSpPr/>
          <p:nvPr/>
        </p:nvSpPr>
        <p:spPr>
          <a:xfrm>
            <a:off x="4943880" y="3645000"/>
            <a:ext cx="431640" cy="1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900" spc="-1" strike="noStrike">
                <a:solidFill>
                  <a:schemeClr val="dk1"/>
                </a:solidFill>
                <a:latin typeface="Arial"/>
              </a:rPr>
              <a:t>2,25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Textfeld 34"/>
          <p:cNvSpPr/>
          <p:nvPr/>
        </p:nvSpPr>
        <p:spPr>
          <a:xfrm>
            <a:off x="4943880" y="3861000"/>
            <a:ext cx="431640" cy="1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900" spc="-1" strike="noStrike">
                <a:solidFill>
                  <a:schemeClr val="dk1"/>
                </a:solidFill>
                <a:latin typeface="Arial"/>
              </a:rPr>
              <a:t>2,25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Textfeld 35"/>
          <p:cNvSpPr/>
          <p:nvPr/>
        </p:nvSpPr>
        <p:spPr>
          <a:xfrm>
            <a:off x="4943880" y="4077000"/>
            <a:ext cx="431640" cy="1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900" spc="-1" strike="noStrike">
                <a:solidFill>
                  <a:schemeClr val="dk1"/>
                </a:solidFill>
                <a:latin typeface="Arial"/>
              </a:rPr>
              <a:t>2,25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Textfeld 36"/>
          <p:cNvSpPr/>
          <p:nvPr/>
        </p:nvSpPr>
        <p:spPr>
          <a:xfrm>
            <a:off x="4943880" y="4293000"/>
            <a:ext cx="431640" cy="1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900" spc="-1" strike="noStrike">
                <a:solidFill>
                  <a:schemeClr val="dk1"/>
                </a:solidFill>
                <a:latin typeface="Arial"/>
              </a:rPr>
              <a:t>2,25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Textfeld 37"/>
          <p:cNvSpPr/>
          <p:nvPr/>
        </p:nvSpPr>
        <p:spPr>
          <a:xfrm>
            <a:off x="4943880" y="4509000"/>
            <a:ext cx="431640" cy="1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900" spc="-1" strike="noStrike">
                <a:solidFill>
                  <a:schemeClr val="dk1"/>
                </a:solidFill>
                <a:latin typeface="Arial"/>
              </a:rPr>
              <a:t>2,25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38" name="Gerader Verbinder 38"/>
          <p:cNvCxnSpPr/>
          <p:nvPr/>
        </p:nvCxnSpPr>
        <p:spPr>
          <a:xfrm>
            <a:off x="4295520" y="3701880"/>
            <a:ext cx="576360" cy="360"/>
          </a:xfrm>
          <a:prstGeom prst="straightConnector1">
            <a:avLst/>
          </a:prstGeom>
          <a:ln w="28575">
            <a:solidFill>
              <a:srgbClr val="00467d"/>
            </a:solidFill>
          </a:ln>
        </p:spPr>
      </p:cxnSp>
      <p:cxnSp>
        <p:nvCxnSpPr>
          <p:cNvPr id="139" name="Gerader Verbinder 39"/>
          <p:cNvCxnSpPr/>
          <p:nvPr/>
        </p:nvCxnSpPr>
        <p:spPr>
          <a:xfrm>
            <a:off x="4295520" y="3933000"/>
            <a:ext cx="576360" cy="360"/>
          </a:xfrm>
          <a:prstGeom prst="straightConnector1">
            <a:avLst/>
          </a:prstGeom>
          <a:ln w="28575">
            <a:solidFill>
              <a:srgbClr val="96a0aa"/>
            </a:solidFill>
          </a:ln>
        </p:spPr>
      </p:cxnSp>
      <p:cxnSp>
        <p:nvCxnSpPr>
          <p:cNvPr id="140" name="Gerader Verbinder 40"/>
          <p:cNvCxnSpPr/>
          <p:nvPr/>
        </p:nvCxnSpPr>
        <p:spPr>
          <a:xfrm>
            <a:off x="4295520" y="4149000"/>
            <a:ext cx="576360" cy="360"/>
          </a:xfrm>
          <a:prstGeom prst="straightConnector1">
            <a:avLst/>
          </a:prstGeom>
          <a:ln w="28575">
            <a:solidFill>
              <a:srgbClr val="e60046"/>
            </a:solidFill>
          </a:ln>
        </p:spPr>
      </p:cxnSp>
      <p:cxnSp>
        <p:nvCxnSpPr>
          <p:cNvPr id="141" name="Gerader Verbinder 41"/>
          <p:cNvCxnSpPr/>
          <p:nvPr/>
        </p:nvCxnSpPr>
        <p:spPr>
          <a:xfrm>
            <a:off x="4295520" y="4365000"/>
            <a:ext cx="576360" cy="360"/>
          </a:xfrm>
          <a:prstGeom prst="straightConnector1">
            <a:avLst/>
          </a:prstGeom>
          <a:ln w="28575">
            <a:solidFill>
              <a:srgbClr val="0091a0"/>
            </a:solidFill>
          </a:ln>
        </p:spPr>
      </p:cxnSp>
      <p:cxnSp>
        <p:nvCxnSpPr>
          <p:cNvPr id="142" name="Gerader Verbinder 42"/>
          <p:cNvCxnSpPr/>
          <p:nvPr/>
        </p:nvCxnSpPr>
        <p:spPr>
          <a:xfrm>
            <a:off x="4295520" y="4581000"/>
            <a:ext cx="576360" cy="360"/>
          </a:xfrm>
          <a:prstGeom prst="straightConnector1">
            <a:avLst/>
          </a:prstGeom>
          <a:ln w="28575">
            <a:solidFill>
              <a:srgbClr val="00aae6"/>
            </a:solidFill>
          </a:ln>
        </p:spPr>
      </p:cxnSp>
      <p:sp>
        <p:nvSpPr>
          <p:cNvPr id="143" name="Textfeld 43"/>
          <p:cNvSpPr/>
          <p:nvPr/>
        </p:nvSpPr>
        <p:spPr>
          <a:xfrm>
            <a:off x="6167880" y="3645000"/>
            <a:ext cx="431640" cy="1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900" spc="-1" strike="noStrike">
                <a:solidFill>
                  <a:schemeClr val="dk1"/>
                </a:solidFill>
                <a:latin typeface="Arial"/>
              </a:rPr>
              <a:t>1,50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Textfeld 44"/>
          <p:cNvSpPr/>
          <p:nvPr/>
        </p:nvSpPr>
        <p:spPr>
          <a:xfrm>
            <a:off x="6167880" y="3861000"/>
            <a:ext cx="431640" cy="1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900" spc="-1" strike="noStrike">
                <a:solidFill>
                  <a:schemeClr val="dk1"/>
                </a:solidFill>
                <a:latin typeface="Arial"/>
              </a:rPr>
              <a:t>1,50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Textfeld 45"/>
          <p:cNvSpPr/>
          <p:nvPr/>
        </p:nvSpPr>
        <p:spPr>
          <a:xfrm>
            <a:off x="6167880" y="4077000"/>
            <a:ext cx="431640" cy="1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900" spc="-1" strike="noStrike">
                <a:solidFill>
                  <a:schemeClr val="dk1"/>
                </a:solidFill>
                <a:latin typeface="Arial"/>
              </a:rPr>
              <a:t>1,50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Textfeld 46"/>
          <p:cNvSpPr/>
          <p:nvPr/>
        </p:nvSpPr>
        <p:spPr>
          <a:xfrm>
            <a:off x="6167880" y="4293000"/>
            <a:ext cx="431640" cy="1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900" spc="-1" strike="noStrike">
                <a:solidFill>
                  <a:schemeClr val="dk1"/>
                </a:solidFill>
                <a:latin typeface="Arial"/>
              </a:rPr>
              <a:t>1,50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Textfeld 47"/>
          <p:cNvSpPr/>
          <p:nvPr/>
        </p:nvSpPr>
        <p:spPr>
          <a:xfrm>
            <a:off x="6167880" y="4509000"/>
            <a:ext cx="431640" cy="1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900" spc="-1" strike="noStrike">
                <a:solidFill>
                  <a:schemeClr val="dk1"/>
                </a:solidFill>
                <a:latin typeface="Arial"/>
              </a:rPr>
              <a:t>1,50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48" name="Gerader Verbinder 48"/>
          <p:cNvCxnSpPr/>
          <p:nvPr/>
        </p:nvCxnSpPr>
        <p:spPr>
          <a:xfrm>
            <a:off x="5519880" y="3717000"/>
            <a:ext cx="576360" cy="360"/>
          </a:xfrm>
          <a:prstGeom prst="straightConnector1">
            <a:avLst/>
          </a:prstGeom>
          <a:ln w="19050">
            <a:solidFill>
              <a:srgbClr val="00467d"/>
            </a:solidFill>
          </a:ln>
        </p:spPr>
      </p:cxnSp>
      <p:cxnSp>
        <p:nvCxnSpPr>
          <p:cNvPr id="149" name="Gerader Verbinder 49"/>
          <p:cNvCxnSpPr/>
          <p:nvPr/>
        </p:nvCxnSpPr>
        <p:spPr>
          <a:xfrm>
            <a:off x="5519880" y="3933000"/>
            <a:ext cx="576360" cy="360"/>
          </a:xfrm>
          <a:prstGeom prst="straightConnector1">
            <a:avLst/>
          </a:prstGeom>
          <a:ln w="19050">
            <a:solidFill>
              <a:srgbClr val="96a0aa"/>
            </a:solidFill>
          </a:ln>
        </p:spPr>
      </p:cxnSp>
      <p:cxnSp>
        <p:nvCxnSpPr>
          <p:cNvPr id="150" name="Gerader Verbinder 50"/>
          <p:cNvCxnSpPr/>
          <p:nvPr/>
        </p:nvCxnSpPr>
        <p:spPr>
          <a:xfrm>
            <a:off x="5519880" y="4149000"/>
            <a:ext cx="576360" cy="360"/>
          </a:xfrm>
          <a:prstGeom prst="straightConnector1">
            <a:avLst/>
          </a:prstGeom>
          <a:ln w="19050">
            <a:solidFill>
              <a:srgbClr val="e60046"/>
            </a:solidFill>
          </a:ln>
        </p:spPr>
      </p:cxnSp>
      <p:cxnSp>
        <p:nvCxnSpPr>
          <p:cNvPr id="151" name="Gerader Verbinder 51"/>
          <p:cNvCxnSpPr/>
          <p:nvPr/>
        </p:nvCxnSpPr>
        <p:spPr>
          <a:xfrm>
            <a:off x="5519880" y="4365000"/>
            <a:ext cx="576360" cy="360"/>
          </a:xfrm>
          <a:prstGeom prst="straightConnector1">
            <a:avLst/>
          </a:prstGeom>
          <a:ln w="19050">
            <a:solidFill>
              <a:srgbClr val="0091a0"/>
            </a:solidFill>
          </a:ln>
        </p:spPr>
      </p:cxnSp>
      <p:cxnSp>
        <p:nvCxnSpPr>
          <p:cNvPr id="152" name="Gerader Verbinder 52"/>
          <p:cNvCxnSpPr/>
          <p:nvPr/>
        </p:nvCxnSpPr>
        <p:spPr>
          <a:xfrm>
            <a:off x="5519880" y="4581000"/>
            <a:ext cx="576360" cy="360"/>
          </a:xfrm>
          <a:prstGeom prst="straightConnector1">
            <a:avLst/>
          </a:prstGeom>
          <a:ln w="19050">
            <a:solidFill>
              <a:srgbClr val="00aae6"/>
            </a:solidFill>
          </a:ln>
        </p:spPr>
      </p:cxnSp>
      <p:cxnSp>
        <p:nvCxnSpPr>
          <p:cNvPr id="153" name="Gerader Verbinder 53"/>
          <p:cNvCxnSpPr/>
          <p:nvPr/>
        </p:nvCxnSpPr>
        <p:spPr>
          <a:xfrm>
            <a:off x="4295520" y="4941000"/>
            <a:ext cx="576360" cy="360"/>
          </a:xfrm>
          <a:prstGeom prst="straightConnector1">
            <a:avLst/>
          </a:prstGeom>
          <a:ln w="12700">
            <a:solidFill>
              <a:srgbClr val="96a0aa"/>
            </a:solidFill>
          </a:ln>
        </p:spPr>
      </p:cxnSp>
      <p:cxnSp>
        <p:nvCxnSpPr>
          <p:cNvPr id="154" name="Gerader Verbinder 54"/>
          <p:cNvCxnSpPr/>
          <p:nvPr/>
        </p:nvCxnSpPr>
        <p:spPr>
          <a:xfrm>
            <a:off x="4295520" y="5157000"/>
            <a:ext cx="576360" cy="360"/>
          </a:xfrm>
          <a:prstGeom prst="straightConnector1">
            <a:avLst/>
          </a:prstGeom>
          <a:ln w="9525">
            <a:solidFill>
              <a:srgbClr val="96a0aa"/>
            </a:solidFill>
          </a:ln>
        </p:spPr>
      </p:cxnSp>
      <p:cxnSp>
        <p:nvCxnSpPr>
          <p:cNvPr id="155" name="Gerader Verbinder 55"/>
          <p:cNvCxnSpPr/>
          <p:nvPr/>
        </p:nvCxnSpPr>
        <p:spPr>
          <a:xfrm>
            <a:off x="4295520" y="5373000"/>
            <a:ext cx="576360" cy="360"/>
          </a:xfrm>
          <a:prstGeom prst="straightConnector1">
            <a:avLst/>
          </a:prstGeom>
          <a:ln>
            <a:solidFill>
              <a:srgbClr val="96a0aa"/>
            </a:solidFill>
          </a:ln>
        </p:spPr>
      </p:cxnSp>
      <p:sp>
        <p:nvSpPr>
          <p:cNvPr id="156" name="Textfeld 56"/>
          <p:cNvSpPr/>
          <p:nvPr/>
        </p:nvSpPr>
        <p:spPr>
          <a:xfrm>
            <a:off x="4943880" y="4869000"/>
            <a:ext cx="431640" cy="1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900" spc="-1" strike="noStrike">
                <a:solidFill>
                  <a:schemeClr val="dk1"/>
                </a:solidFill>
                <a:latin typeface="Arial"/>
              </a:rPr>
              <a:t>1,00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Textfeld 57"/>
          <p:cNvSpPr/>
          <p:nvPr/>
        </p:nvSpPr>
        <p:spPr>
          <a:xfrm>
            <a:off x="4943880" y="5085360"/>
            <a:ext cx="431640" cy="1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900" spc="-1" strike="noStrike">
                <a:solidFill>
                  <a:schemeClr val="dk1"/>
                </a:solidFill>
                <a:latin typeface="Arial"/>
              </a:rPr>
              <a:t>0,75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Textfeld 58"/>
          <p:cNvSpPr/>
          <p:nvPr/>
        </p:nvSpPr>
        <p:spPr>
          <a:xfrm>
            <a:off x="4943880" y="5301360"/>
            <a:ext cx="431640" cy="1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900" spc="-1" strike="noStrike">
                <a:solidFill>
                  <a:schemeClr val="dk1"/>
                </a:solidFill>
                <a:latin typeface="Arial"/>
              </a:rPr>
              <a:t>0,50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59" name="Gerade Verbindung mit Pfeil 59"/>
          <p:cNvCxnSpPr/>
          <p:nvPr/>
        </p:nvCxnSpPr>
        <p:spPr>
          <a:xfrm>
            <a:off x="6815880" y="3644640"/>
            <a:ext cx="360" cy="1008360"/>
          </a:xfrm>
          <a:prstGeom prst="straightConnector1">
            <a:avLst/>
          </a:prstGeom>
          <a:ln w="12700">
            <a:solidFill>
              <a:srgbClr val="00467d"/>
            </a:solidFill>
            <a:tailEnd len="sm" type="arrow" w="med"/>
          </a:ln>
        </p:spPr>
      </p:cxnSp>
      <p:cxnSp>
        <p:nvCxnSpPr>
          <p:cNvPr id="160" name="Gerade Verbindung mit Pfeil 60"/>
          <p:cNvCxnSpPr/>
          <p:nvPr/>
        </p:nvCxnSpPr>
        <p:spPr>
          <a:xfrm>
            <a:off x="7031880" y="3645000"/>
            <a:ext cx="360" cy="1008360"/>
          </a:xfrm>
          <a:prstGeom prst="straightConnector1">
            <a:avLst/>
          </a:prstGeom>
          <a:ln w="12700">
            <a:solidFill>
              <a:srgbClr val="00aae6"/>
            </a:solidFill>
            <a:tailEnd len="sm" type="arrow" w="med"/>
          </a:ln>
        </p:spPr>
      </p:cxnSp>
      <p:cxnSp>
        <p:nvCxnSpPr>
          <p:cNvPr id="161" name="Gerade Verbindung mit Pfeil 61"/>
          <p:cNvCxnSpPr/>
          <p:nvPr/>
        </p:nvCxnSpPr>
        <p:spPr>
          <a:xfrm>
            <a:off x="7247880" y="3645000"/>
            <a:ext cx="360" cy="1008360"/>
          </a:xfrm>
          <a:prstGeom prst="straightConnector1">
            <a:avLst/>
          </a:prstGeom>
          <a:ln w="12700">
            <a:solidFill>
              <a:srgbClr val="0091a0"/>
            </a:solidFill>
            <a:tailEnd len="sm" type="arrow" w="med"/>
          </a:ln>
        </p:spPr>
      </p:cxnSp>
      <p:cxnSp>
        <p:nvCxnSpPr>
          <p:cNvPr id="162" name="Gerade Verbindung mit Pfeil 62"/>
          <p:cNvCxnSpPr/>
          <p:nvPr/>
        </p:nvCxnSpPr>
        <p:spPr>
          <a:xfrm>
            <a:off x="7463880" y="3645000"/>
            <a:ext cx="360" cy="1008360"/>
          </a:xfrm>
          <a:prstGeom prst="straightConnector1">
            <a:avLst/>
          </a:prstGeom>
          <a:ln w="12700">
            <a:solidFill>
              <a:srgbClr val="e60046"/>
            </a:solidFill>
            <a:tailEnd len="sm" type="arrow" w="med"/>
          </a:ln>
        </p:spPr>
      </p:cxnSp>
      <p:cxnSp>
        <p:nvCxnSpPr>
          <p:cNvPr id="163" name="Gerade Verbindung mit Pfeil 63"/>
          <p:cNvCxnSpPr/>
          <p:nvPr/>
        </p:nvCxnSpPr>
        <p:spPr>
          <a:xfrm>
            <a:off x="7679880" y="3645000"/>
            <a:ext cx="360" cy="1008360"/>
          </a:xfrm>
          <a:prstGeom prst="straightConnector1">
            <a:avLst/>
          </a:prstGeom>
          <a:ln w="12700">
            <a:solidFill>
              <a:srgbClr val="96a0aa"/>
            </a:solidFill>
            <a:tailEnd len="sm" type="arrow" w="med"/>
          </a:ln>
        </p:spPr>
      </p:cxnSp>
      <p:cxnSp>
        <p:nvCxnSpPr>
          <p:cNvPr id="164" name="Verbinder: gewinkelt 12"/>
          <p:cNvCxnSpPr/>
          <p:nvPr/>
        </p:nvCxnSpPr>
        <p:spPr>
          <a:xfrm>
            <a:off x="8183520" y="3645000"/>
            <a:ext cx="1657440" cy="288360"/>
          </a:xfrm>
          <a:prstGeom prst="bentConnector2">
            <a:avLst/>
          </a:prstGeom>
          <a:ln w="12700">
            <a:solidFill>
              <a:srgbClr val="00467d"/>
            </a:solidFill>
            <a:tailEnd len="med" type="triangle" w="med"/>
          </a:ln>
        </p:spPr>
      </p:cxnSp>
      <p:cxnSp>
        <p:nvCxnSpPr>
          <p:cNvPr id="165" name="Verbinder: gewinkelt 68"/>
          <p:cNvCxnSpPr/>
          <p:nvPr/>
        </p:nvCxnSpPr>
        <p:spPr>
          <a:xfrm>
            <a:off x="8182800" y="4077000"/>
            <a:ext cx="1657800" cy="288360"/>
          </a:xfrm>
          <a:prstGeom prst="bentConnector2">
            <a:avLst/>
          </a:prstGeom>
          <a:ln w="12700">
            <a:solidFill>
              <a:srgbClr val="00aae6"/>
            </a:solidFill>
            <a:tailEnd len="med" type="triangle" w="med"/>
          </a:ln>
        </p:spPr>
      </p:cxnSp>
      <p:cxnSp>
        <p:nvCxnSpPr>
          <p:cNvPr id="166" name="Verbinder: gewinkelt 86"/>
          <p:cNvCxnSpPr/>
          <p:nvPr/>
        </p:nvCxnSpPr>
        <p:spPr>
          <a:xfrm>
            <a:off x="8184600" y="4508640"/>
            <a:ext cx="1657800" cy="288720"/>
          </a:xfrm>
          <a:prstGeom prst="bentConnector2">
            <a:avLst/>
          </a:prstGeom>
          <a:ln w="12700">
            <a:solidFill>
              <a:srgbClr val="0091a0"/>
            </a:solidFill>
            <a:tailEnd len="med" type="triangle" w="med"/>
          </a:ln>
        </p:spPr>
      </p:cxnSp>
      <p:cxnSp>
        <p:nvCxnSpPr>
          <p:cNvPr id="167" name="Verbinder: gewinkelt 87"/>
          <p:cNvCxnSpPr/>
          <p:nvPr/>
        </p:nvCxnSpPr>
        <p:spPr>
          <a:xfrm>
            <a:off x="8183880" y="4941000"/>
            <a:ext cx="1657800" cy="288360"/>
          </a:xfrm>
          <a:prstGeom prst="bentConnector2">
            <a:avLst/>
          </a:prstGeom>
          <a:ln w="12700">
            <a:solidFill>
              <a:srgbClr val="e60046"/>
            </a:solidFill>
            <a:tailEnd len="med" type="triangle" w="med"/>
          </a:ln>
        </p:spPr>
      </p:cxnSp>
      <p:cxnSp>
        <p:nvCxnSpPr>
          <p:cNvPr id="168" name="Verbinder: gewinkelt 88"/>
          <p:cNvCxnSpPr/>
          <p:nvPr/>
        </p:nvCxnSpPr>
        <p:spPr>
          <a:xfrm>
            <a:off x="8183880" y="5373000"/>
            <a:ext cx="1657800" cy="288360"/>
          </a:xfrm>
          <a:prstGeom prst="bentConnector2">
            <a:avLst/>
          </a:prstGeom>
          <a:ln w="12700">
            <a:solidFill>
              <a:srgbClr val="96a0aa"/>
            </a:solidFill>
            <a:tailEnd len="med" type="triangle" w="med"/>
          </a:ln>
        </p:spPr>
      </p:cxn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8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170" name="PlaceHolder 1"/>
          <p:cNvSpPr>
            <a:spLocks noGrp="1"/>
          </p:cNvSpPr>
          <p:nvPr>
            <p:ph type="ftr" idx="23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ldNum" idx="24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4FDE298C-D570-4BB1-8C65-4983F14016EA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feil: Fünfeck 6"/>
          <p:cNvSpPr/>
          <p:nvPr/>
        </p:nvSpPr>
        <p:spPr>
          <a:xfrm>
            <a:off x="407880" y="3573000"/>
            <a:ext cx="11376360" cy="287640"/>
          </a:xfrm>
          <a:prstGeom prst="homePlate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cxnSp>
        <p:nvCxnSpPr>
          <p:cNvPr id="173" name="Gerader Verbinder 4"/>
          <p:cNvCxnSpPr/>
          <p:nvPr/>
        </p:nvCxnSpPr>
        <p:spPr>
          <a:xfrm>
            <a:off x="407160" y="3717000"/>
            <a:ext cx="11232360" cy="360"/>
          </a:xfrm>
          <a:prstGeom prst="straightConnector1">
            <a:avLst/>
          </a:prstGeom>
          <a:ln w="28575">
            <a:solidFill>
              <a:srgbClr val="00467d"/>
            </a:solidFill>
          </a:ln>
        </p:spPr>
      </p:cxnSp>
      <p:cxnSp>
        <p:nvCxnSpPr>
          <p:cNvPr id="174" name="Gerader Verbinder 5"/>
          <p:cNvCxnSpPr/>
          <p:nvPr/>
        </p:nvCxnSpPr>
        <p:spPr>
          <a:xfrm>
            <a:off x="983160" y="3140640"/>
            <a:ext cx="360" cy="576720"/>
          </a:xfrm>
          <a:prstGeom prst="straightConnector1">
            <a:avLst/>
          </a:prstGeom>
          <a:ln w="28575">
            <a:solidFill>
              <a:srgbClr val="00467d"/>
            </a:solidFill>
          </a:ln>
        </p:spPr>
      </p:cxnSp>
      <p:sp>
        <p:nvSpPr>
          <p:cNvPr id="175" name="PlaceHolder 3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Hier steht eine Headline in 28 pt</a:t>
            </a:r>
            <a:br>
              <a:rPr sz="2800"/>
            </a:br>
            <a:r>
              <a:rPr b="0" lang="de-DE" sz="2800" spc="-1" strike="noStrike">
                <a:solidFill>
                  <a:schemeClr val="dk1"/>
                </a:solidFill>
                <a:latin typeface="Arial"/>
              </a:rPr>
              <a:t>Hier ist optional Platz für eine Subheadline in 28 pt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6" name="Fußzeilenplatzhalter 2"/>
          <p:cNvSpPr/>
          <p:nvPr/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dk2"/>
                </a:solidFill>
                <a:latin typeface="Arial"/>
              </a:rPr>
              <a:t>Titel der Präsentation, Z1, Arial Regular 9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Foliennummernplatzhalter 3"/>
          <p:cNvSpPr/>
          <p:nvPr/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0" bIns="0" anchor="t">
            <a:noAutofit/>
          </a:bodyPr>
          <a:p>
            <a:pPr defTabSz="914400">
              <a:lnSpc>
                <a:spcPct val="100000"/>
              </a:lnSpc>
            </a:pPr>
            <a:fld id="{71398378-573E-457C-8F1E-01E9F56F84D1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Ellipse 11"/>
          <p:cNvSpPr/>
          <p:nvPr/>
        </p:nvSpPr>
        <p:spPr>
          <a:xfrm>
            <a:off x="911520" y="3645000"/>
            <a:ext cx="143640" cy="14364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96a0aa">
                <a:lumMod val="40000"/>
                <a:lumOff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cxnSp>
        <p:nvCxnSpPr>
          <p:cNvPr id="179" name="Gerader Verbinder 12"/>
          <p:cNvCxnSpPr/>
          <p:nvPr/>
        </p:nvCxnSpPr>
        <p:spPr>
          <a:xfrm>
            <a:off x="3575520" y="2636640"/>
            <a:ext cx="360" cy="1080360"/>
          </a:xfrm>
          <a:prstGeom prst="straightConnector1">
            <a:avLst/>
          </a:prstGeom>
          <a:ln w="28575">
            <a:solidFill>
              <a:srgbClr val="00467d"/>
            </a:solidFill>
          </a:ln>
        </p:spPr>
      </p:cxnSp>
      <p:sp>
        <p:nvSpPr>
          <p:cNvPr id="180" name="Ellipse 13"/>
          <p:cNvSpPr/>
          <p:nvPr/>
        </p:nvSpPr>
        <p:spPr>
          <a:xfrm>
            <a:off x="3503880" y="3645000"/>
            <a:ext cx="143640" cy="14364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96a0aa">
                <a:lumMod val="40000"/>
                <a:lumOff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cxnSp>
        <p:nvCxnSpPr>
          <p:cNvPr id="181" name="Gerader Verbinder 14"/>
          <p:cNvCxnSpPr/>
          <p:nvPr/>
        </p:nvCxnSpPr>
        <p:spPr>
          <a:xfrm>
            <a:off x="5735880" y="3140640"/>
            <a:ext cx="360" cy="576360"/>
          </a:xfrm>
          <a:prstGeom prst="straightConnector1">
            <a:avLst/>
          </a:prstGeom>
          <a:ln w="28575">
            <a:solidFill>
              <a:srgbClr val="00467d"/>
            </a:solidFill>
          </a:ln>
        </p:spPr>
      </p:cxnSp>
      <p:sp>
        <p:nvSpPr>
          <p:cNvPr id="182" name="Ellipse 15"/>
          <p:cNvSpPr/>
          <p:nvPr/>
        </p:nvSpPr>
        <p:spPr>
          <a:xfrm>
            <a:off x="5663880" y="3645000"/>
            <a:ext cx="143640" cy="14364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96a0aa">
                <a:lumMod val="40000"/>
                <a:lumOff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cxnSp>
        <p:nvCxnSpPr>
          <p:cNvPr id="183" name="Gerader Verbinder 16"/>
          <p:cNvCxnSpPr/>
          <p:nvPr/>
        </p:nvCxnSpPr>
        <p:spPr>
          <a:xfrm>
            <a:off x="7535880" y="2636640"/>
            <a:ext cx="360" cy="1080720"/>
          </a:xfrm>
          <a:prstGeom prst="straightConnector1">
            <a:avLst/>
          </a:prstGeom>
          <a:ln w="28575">
            <a:solidFill>
              <a:srgbClr val="e60046"/>
            </a:solidFill>
          </a:ln>
        </p:spPr>
      </p:cxnSp>
      <p:sp>
        <p:nvSpPr>
          <p:cNvPr id="184" name="Ellipse 17"/>
          <p:cNvSpPr/>
          <p:nvPr/>
        </p:nvSpPr>
        <p:spPr>
          <a:xfrm>
            <a:off x="7464240" y="3645000"/>
            <a:ext cx="143640" cy="143640"/>
          </a:xfrm>
          <a:prstGeom prst="ellipse">
            <a:avLst/>
          </a:prstGeom>
          <a:solidFill>
            <a:schemeClr val="accent4"/>
          </a:solidFill>
          <a:ln w="25400">
            <a:solidFill>
              <a:srgbClr val="96a0aa">
                <a:lumMod val="40000"/>
                <a:lumOff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cxnSp>
        <p:nvCxnSpPr>
          <p:cNvPr id="185" name="Gerader Verbinder 18"/>
          <p:cNvCxnSpPr/>
          <p:nvPr/>
        </p:nvCxnSpPr>
        <p:spPr>
          <a:xfrm>
            <a:off x="9480240" y="3140640"/>
            <a:ext cx="360" cy="576360"/>
          </a:xfrm>
          <a:prstGeom prst="straightConnector1">
            <a:avLst/>
          </a:prstGeom>
          <a:ln w="28575">
            <a:solidFill>
              <a:srgbClr val="00467d"/>
            </a:solidFill>
          </a:ln>
        </p:spPr>
      </p:cxnSp>
      <p:sp>
        <p:nvSpPr>
          <p:cNvPr id="186" name="Ellipse 19"/>
          <p:cNvSpPr/>
          <p:nvPr/>
        </p:nvSpPr>
        <p:spPr>
          <a:xfrm>
            <a:off x="9408240" y="3645000"/>
            <a:ext cx="143640" cy="14364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96a0aa">
                <a:lumMod val="40000"/>
                <a:lumOff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187" name="Textfeld 20"/>
          <p:cNvSpPr/>
          <p:nvPr/>
        </p:nvSpPr>
        <p:spPr>
          <a:xfrm>
            <a:off x="839520" y="2421000"/>
            <a:ext cx="1656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TT.MM.JJJJ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Hier steht ein kurzer Text zum Ereignis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Textfeld 21"/>
          <p:cNvSpPr/>
          <p:nvPr/>
        </p:nvSpPr>
        <p:spPr>
          <a:xfrm>
            <a:off x="3431880" y="1917000"/>
            <a:ext cx="1656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TT.MM.JJJJ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Hier steht ein kurzer Text zum Ereignis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Textfeld 22"/>
          <p:cNvSpPr/>
          <p:nvPr/>
        </p:nvSpPr>
        <p:spPr>
          <a:xfrm>
            <a:off x="5591880" y="2421000"/>
            <a:ext cx="1656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TT.MM.JJJJ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Hier steht ein kurzer Text zum Ereignis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Textfeld 23"/>
          <p:cNvSpPr/>
          <p:nvPr/>
        </p:nvSpPr>
        <p:spPr>
          <a:xfrm>
            <a:off x="7392240" y="1917000"/>
            <a:ext cx="1656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TT.MM.JJJJ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Hier steht ein kurzer Text zum Ereignis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Textfeld 24"/>
          <p:cNvSpPr/>
          <p:nvPr/>
        </p:nvSpPr>
        <p:spPr>
          <a:xfrm>
            <a:off x="9336240" y="2421000"/>
            <a:ext cx="1656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TT.MM.JJJJ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Hier steht ein kurzer Text zum Ereignis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Textfeld 25"/>
          <p:cNvSpPr/>
          <p:nvPr/>
        </p:nvSpPr>
        <p:spPr>
          <a:xfrm>
            <a:off x="2207520" y="4365000"/>
            <a:ext cx="1656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TT.MM.JJJJ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Hier steht ein kurzer Text zum Ereignis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Textfeld 26"/>
          <p:cNvSpPr/>
          <p:nvPr/>
        </p:nvSpPr>
        <p:spPr>
          <a:xfrm>
            <a:off x="5159880" y="4869000"/>
            <a:ext cx="1656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TT.MM.JJJJ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Hier steht ein kurzer Text zum Ereignis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Textfeld 27"/>
          <p:cNvSpPr/>
          <p:nvPr/>
        </p:nvSpPr>
        <p:spPr>
          <a:xfrm>
            <a:off x="7896240" y="4365000"/>
            <a:ext cx="1656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TT.MM.JJJJ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Hier steht ein kurzer Text zum Ereignis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95" name="Gerader Verbinder 28"/>
          <p:cNvCxnSpPr/>
          <p:nvPr/>
        </p:nvCxnSpPr>
        <p:spPr>
          <a:xfrm>
            <a:off x="2351520" y="3717000"/>
            <a:ext cx="360" cy="576360"/>
          </a:xfrm>
          <a:prstGeom prst="straightConnector1">
            <a:avLst/>
          </a:prstGeom>
          <a:ln w="28575">
            <a:solidFill>
              <a:srgbClr val="00467d"/>
            </a:solidFill>
          </a:ln>
        </p:spPr>
      </p:cxnSp>
      <p:sp>
        <p:nvSpPr>
          <p:cNvPr id="196" name="Ellipse 29"/>
          <p:cNvSpPr/>
          <p:nvPr/>
        </p:nvSpPr>
        <p:spPr>
          <a:xfrm>
            <a:off x="2279520" y="3645000"/>
            <a:ext cx="143640" cy="14364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96a0aa">
                <a:lumMod val="40000"/>
                <a:lumOff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cxnSp>
        <p:nvCxnSpPr>
          <p:cNvPr id="197" name="Gerader Verbinder 30"/>
          <p:cNvCxnSpPr/>
          <p:nvPr/>
        </p:nvCxnSpPr>
        <p:spPr>
          <a:xfrm>
            <a:off x="5303880" y="3717000"/>
            <a:ext cx="360" cy="1080360"/>
          </a:xfrm>
          <a:prstGeom prst="straightConnector1">
            <a:avLst/>
          </a:prstGeom>
          <a:ln w="28575">
            <a:solidFill>
              <a:srgbClr val="00467d"/>
            </a:solidFill>
          </a:ln>
        </p:spPr>
      </p:cxnSp>
      <p:sp>
        <p:nvSpPr>
          <p:cNvPr id="198" name="Ellipse 31"/>
          <p:cNvSpPr/>
          <p:nvPr/>
        </p:nvSpPr>
        <p:spPr>
          <a:xfrm>
            <a:off x="5231880" y="3645000"/>
            <a:ext cx="143640" cy="14364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96a0aa">
                <a:lumMod val="40000"/>
                <a:lumOff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  <p:cxnSp>
        <p:nvCxnSpPr>
          <p:cNvPr id="199" name="Gerader Verbinder 32"/>
          <p:cNvCxnSpPr/>
          <p:nvPr/>
        </p:nvCxnSpPr>
        <p:spPr>
          <a:xfrm>
            <a:off x="8039880" y="3717000"/>
            <a:ext cx="360" cy="576360"/>
          </a:xfrm>
          <a:prstGeom prst="straightConnector1">
            <a:avLst/>
          </a:prstGeom>
          <a:ln w="28575">
            <a:solidFill>
              <a:srgbClr val="00467d"/>
            </a:solidFill>
          </a:ln>
        </p:spPr>
      </p:cxnSp>
      <p:sp>
        <p:nvSpPr>
          <p:cNvPr id="200" name="Ellipse 33"/>
          <p:cNvSpPr/>
          <p:nvPr/>
        </p:nvSpPr>
        <p:spPr>
          <a:xfrm>
            <a:off x="7968240" y="3645000"/>
            <a:ext cx="143640" cy="14364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96a0aa">
                <a:lumMod val="40000"/>
                <a:lumOff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4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202" name="PlaceHolder 1"/>
          <p:cNvSpPr>
            <a:spLocks noGrp="1"/>
          </p:cNvSpPr>
          <p:nvPr>
            <p:ph type="ftr" idx="25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ldNum" idx="26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A06F1A20-69BC-4ECD-AEE2-C59E5ABDD3FC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Farben und Diagramme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5" name="Fußzeilenplatzhalter 2"/>
          <p:cNvSpPr/>
          <p:nvPr/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dk2"/>
                </a:solidFill>
                <a:latin typeface="Arial"/>
              </a:rPr>
              <a:t>Titel der Präsentation, Z1, Arial Regular 9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Foliennummernplatzhalter 3"/>
          <p:cNvSpPr/>
          <p:nvPr/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0" bIns="0" anchor="t">
            <a:noAutofit/>
          </a:bodyPr>
          <a:p>
            <a:pPr defTabSz="914400">
              <a:lnSpc>
                <a:spcPct val="100000"/>
              </a:lnSpc>
            </a:pPr>
            <a:fld id="{08B8EBE5-D234-413F-9241-3C0B414CB691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" name="Rechteck 8"/>
          <p:cNvSpPr/>
          <p:nvPr/>
        </p:nvSpPr>
        <p:spPr>
          <a:xfrm>
            <a:off x="407520" y="1628640"/>
            <a:ext cx="1007640" cy="359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0 / 70 / 125</a:t>
            </a:r>
            <a:endParaRPr b="0" lang="de-DE" sz="9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8" name="Rechteck 9"/>
          <p:cNvSpPr/>
          <p:nvPr/>
        </p:nvSpPr>
        <p:spPr>
          <a:xfrm>
            <a:off x="1559520" y="1628640"/>
            <a:ext cx="1007640" cy="359640"/>
          </a:xfrm>
          <a:prstGeom prst="rect">
            <a:avLst/>
          </a:prstGeom>
          <a:solidFill>
            <a:srgbClr val="00a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0 / 170 / 230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Rechteck 10"/>
          <p:cNvSpPr/>
          <p:nvPr/>
        </p:nvSpPr>
        <p:spPr>
          <a:xfrm>
            <a:off x="2711880" y="1628640"/>
            <a:ext cx="1007640" cy="359640"/>
          </a:xfrm>
          <a:prstGeom prst="rect">
            <a:avLst/>
          </a:prstGeom>
          <a:solidFill>
            <a:srgbClr val="009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0 / 145 / 160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Rechteck 11"/>
          <p:cNvSpPr/>
          <p:nvPr/>
        </p:nvSpPr>
        <p:spPr>
          <a:xfrm>
            <a:off x="3863880" y="1628640"/>
            <a:ext cx="1007640" cy="359640"/>
          </a:xfrm>
          <a:prstGeom prst="rect">
            <a:avLst/>
          </a:prstGeom>
          <a:solidFill>
            <a:srgbClr val="e6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230 / 0 / 70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Rechteck 12"/>
          <p:cNvSpPr/>
          <p:nvPr/>
        </p:nvSpPr>
        <p:spPr>
          <a:xfrm>
            <a:off x="5015880" y="1628640"/>
            <a:ext cx="1007640" cy="359640"/>
          </a:xfrm>
          <a:prstGeom prst="rect">
            <a:avLst/>
          </a:prstGeom>
          <a:solidFill>
            <a:srgbClr val="8c5a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140 / 90 / 180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Rechteck 13"/>
          <p:cNvSpPr/>
          <p:nvPr/>
        </p:nvSpPr>
        <p:spPr>
          <a:xfrm>
            <a:off x="6167880" y="1628640"/>
            <a:ext cx="1007640" cy="359640"/>
          </a:xfrm>
          <a:prstGeom prst="rect">
            <a:avLst/>
          </a:prstGeom>
          <a:solidFill>
            <a:srgbClr val="007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0 / 120 / 210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Rechteck 14"/>
          <p:cNvSpPr/>
          <p:nvPr/>
        </p:nvSpPr>
        <p:spPr>
          <a:xfrm>
            <a:off x="7320240" y="1628640"/>
            <a:ext cx="1007640" cy="359640"/>
          </a:xfrm>
          <a:prstGeom prst="rect">
            <a:avLst/>
          </a:prstGeom>
          <a:solidFill>
            <a:srgbClr val="96b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150 / 185 / 25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Rechteck 15"/>
          <p:cNvSpPr/>
          <p:nvPr/>
        </p:nvSpPr>
        <p:spPr>
          <a:xfrm>
            <a:off x="8472240" y="1628640"/>
            <a:ext cx="1007640" cy="359640"/>
          </a:xfrm>
          <a:prstGeom prst="rect">
            <a:avLst/>
          </a:prstGeom>
          <a:solidFill>
            <a:srgbClr val="af1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175 / 25 / 60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Rechteck 16"/>
          <p:cNvSpPr/>
          <p:nvPr/>
        </p:nvSpPr>
        <p:spPr>
          <a:xfrm>
            <a:off x="9624240" y="1628640"/>
            <a:ext cx="1007640" cy="359640"/>
          </a:xfrm>
          <a:prstGeom prst="rect">
            <a:avLst/>
          </a:prstGeom>
          <a:solidFill>
            <a:srgbClr val="fa7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250 / 115 / 80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Rechteck 17"/>
          <p:cNvSpPr/>
          <p:nvPr/>
        </p:nvSpPr>
        <p:spPr>
          <a:xfrm>
            <a:off x="10776600" y="1628640"/>
            <a:ext cx="1007640" cy="359640"/>
          </a:xfrm>
          <a:prstGeom prst="rect">
            <a:avLst/>
          </a:prstGeom>
          <a:solidFill>
            <a:srgbClr val="fab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250 / 180 / 35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Rechteck 18"/>
          <p:cNvSpPr/>
          <p:nvPr/>
        </p:nvSpPr>
        <p:spPr>
          <a:xfrm>
            <a:off x="407520" y="2061000"/>
            <a:ext cx="1007640" cy="359640"/>
          </a:xfrm>
          <a:prstGeom prst="rect">
            <a:avLst/>
          </a:prstGeom>
          <a:solidFill>
            <a:srgbClr val="326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50 / 105 / 150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Rechteck 19"/>
          <p:cNvSpPr/>
          <p:nvPr/>
        </p:nvSpPr>
        <p:spPr>
          <a:xfrm>
            <a:off x="1559520" y="2061000"/>
            <a:ext cx="1007640" cy="359640"/>
          </a:xfrm>
          <a:prstGeom prst="rect">
            <a:avLst/>
          </a:prstGeom>
          <a:solidFill>
            <a:srgbClr val="37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55 / 185 / 235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Rechteck 20"/>
          <p:cNvSpPr/>
          <p:nvPr/>
        </p:nvSpPr>
        <p:spPr>
          <a:xfrm>
            <a:off x="2711520" y="2061000"/>
            <a:ext cx="1007640" cy="359640"/>
          </a:xfrm>
          <a:prstGeom prst="rect">
            <a:avLst/>
          </a:prstGeom>
          <a:solidFill>
            <a:srgbClr val="32a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50 / 165 / 180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Rechteck 21"/>
          <p:cNvSpPr/>
          <p:nvPr/>
        </p:nvSpPr>
        <p:spPr>
          <a:xfrm>
            <a:off x="3863520" y="2061000"/>
            <a:ext cx="1007640" cy="359640"/>
          </a:xfrm>
          <a:prstGeom prst="rect">
            <a:avLst/>
          </a:prstGeom>
          <a:solidFill>
            <a:srgbClr val="e63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230 / 50 / 105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Rechteck 22"/>
          <p:cNvSpPr/>
          <p:nvPr/>
        </p:nvSpPr>
        <p:spPr>
          <a:xfrm>
            <a:off x="5015880" y="2061000"/>
            <a:ext cx="1007640" cy="359640"/>
          </a:xfrm>
          <a:prstGeom prst="rect">
            <a:avLst/>
          </a:prstGeom>
          <a:solidFill>
            <a:srgbClr val="9b7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155 / 120 / 180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Rechteck 23"/>
          <p:cNvSpPr/>
          <p:nvPr/>
        </p:nvSpPr>
        <p:spPr>
          <a:xfrm>
            <a:off x="6167880" y="2061000"/>
            <a:ext cx="1007640" cy="359640"/>
          </a:xfrm>
          <a:prstGeom prst="rect">
            <a:avLst/>
          </a:prstGeom>
          <a:solidFill>
            <a:srgbClr val="419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65 / 145 / 205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Rechteck 24"/>
          <p:cNvSpPr/>
          <p:nvPr/>
        </p:nvSpPr>
        <p:spPr>
          <a:xfrm>
            <a:off x="7319880" y="2061000"/>
            <a:ext cx="1007640" cy="359640"/>
          </a:xfrm>
          <a:prstGeom prst="rect">
            <a:avLst/>
          </a:prstGeom>
          <a:solidFill>
            <a:srgbClr val="aac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170 / 200 / 70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Rechteck 25"/>
          <p:cNvSpPr/>
          <p:nvPr/>
        </p:nvSpPr>
        <p:spPr>
          <a:xfrm>
            <a:off x="8472240" y="2061000"/>
            <a:ext cx="1007640" cy="359640"/>
          </a:xfrm>
          <a:prstGeom prst="rect">
            <a:avLst/>
          </a:prstGeom>
          <a:solidFill>
            <a:srgbClr val="be4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190 / 70 / 100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Rechteck 26"/>
          <p:cNvSpPr/>
          <p:nvPr/>
        </p:nvSpPr>
        <p:spPr>
          <a:xfrm>
            <a:off x="9624240" y="2061000"/>
            <a:ext cx="1007640" cy="359640"/>
          </a:xfrm>
          <a:prstGeom prst="rect">
            <a:avLst/>
          </a:prstGeom>
          <a:solidFill>
            <a:srgbClr val="f08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240 / 140 / 115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Rechteck 27"/>
          <p:cNvSpPr/>
          <p:nvPr/>
        </p:nvSpPr>
        <p:spPr>
          <a:xfrm>
            <a:off x="10776240" y="2061000"/>
            <a:ext cx="1007640" cy="359640"/>
          </a:xfrm>
          <a:prstGeom prst="rect">
            <a:avLst/>
          </a:prstGeom>
          <a:solidFill>
            <a:srgbClr val="fac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250 / 195 / 80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Rechteck 28"/>
          <p:cNvSpPr/>
          <p:nvPr/>
        </p:nvSpPr>
        <p:spPr>
          <a:xfrm>
            <a:off x="407520" y="2493000"/>
            <a:ext cx="1007640" cy="359640"/>
          </a:xfrm>
          <a:prstGeom prst="rect">
            <a:avLst/>
          </a:prstGeom>
          <a:solidFill>
            <a:srgbClr val="649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100 / 145 / 175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Rechteck 29"/>
          <p:cNvSpPr/>
          <p:nvPr/>
        </p:nvSpPr>
        <p:spPr>
          <a:xfrm>
            <a:off x="1559520" y="2493000"/>
            <a:ext cx="1007640" cy="359640"/>
          </a:xfrm>
          <a:prstGeom prst="rect">
            <a:avLst/>
          </a:prstGeom>
          <a:solidFill>
            <a:srgbClr val="69c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105 / 200 / 235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Rechteck 30"/>
          <p:cNvSpPr/>
          <p:nvPr/>
        </p:nvSpPr>
        <p:spPr>
          <a:xfrm>
            <a:off x="2711520" y="2493000"/>
            <a:ext cx="1007640" cy="359640"/>
          </a:xfrm>
          <a:prstGeom prst="rect">
            <a:avLst/>
          </a:prstGeom>
          <a:solidFill>
            <a:srgbClr val="69b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105 / 190 / 200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Rechteck 31"/>
          <p:cNvSpPr/>
          <p:nvPr/>
        </p:nvSpPr>
        <p:spPr>
          <a:xfrm>
            <a:off x="3863520" y="2493000"/>
            <a:ext cx="1007640" cy="359640"/>
          </a:xfrm>
          <a:prstGeom prst="rect">
            <a:avLst/>
          </a:prstGeom>
          <a:solidFill>
            <a:srgbClr val="eb6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235 / 100 / 140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Rechteck 32"/>
          <p:cNvSpPr/>
          <p:nvPr/>
        </p:nvSpPr>
        <p:spPr>
          <a:xfrm>
            <a:off x="5015880" y="2493000"/>
            <a:ext cx="1007640" cy="359640"/>
          </a:xfrm>
          <a:prstGeom prst="rect">
            <a:avLst/>
          </a:prstGeom>
          <a:solidFill>
            <a:srgbClr val="b49b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180 / 155 / 200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Rechteck 33"/>
          <p:cNvSpPr/>
          <p:nvPr/>
        </p:nvSpPr>
        <p:spPr>
          <a:xfrm>
            <a:off x="6167880" y="2493000"/>
            <a:ext cx="1007640" cy="359640"/>
          </a:xfrm>
          <a:prstGeom prst="rect">
            <a:avLst/>
          </a:prstGeom>
          <a:solidFill>
            <a:srgbClr val="66a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102 / 170 / 225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Rechteck 34"/>
          <p:cNvSpPr/>
          <p:nvPr/>
        </p:nvSpPr>
        <p:spPr>
          <a:xfrm>
            <a:off x="7319880" y="2493000"/>
            <a:ext cx="1007640" cy="359640"/>
          </a:xfrm>
          <a:prstGeom prst="rect">
            <a:avLst/>
          </a:prstGeom>
          <a:solidFill>
            <a:srgbClr val="bed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190 / 210 / 115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Rechteck 35"/>
          <p:cNvSpPr/>
          <p:nvPr/>
        </p:nvSpPr>
        <p:spPr>
          <a:xfrm>
            <a:off x="8472240" y="2493000"/>
            <a:ext cx="1007640" cy="359640"/>
          </a:xfrm>
          <a:prstGeom prst="rect">
            <a:avLst/>
          </a:prstGeom>
          <a:solidFill>
            <a:srgbClr val="cd7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205 / 115 / 140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Rechteck 36"/>
          <p:cNvSpPr/>
          <p:nvPr/>
        </p:nvSpPr>
        <p:spPr>
          <a:xfrm>
            <a:off x="9624240" y="2493000"/>
            <a:ext cx="1007640" cy="359640"/>
          </a:xfrm>
          <a:prstGeom prst="rect">
            <a:avLst/>
          </a:prstGeom>
          <a:solidFill>
            <a:srgbClr val="f5a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245 / 170 / 150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Rechteck 37"/>
          <p:cNvSpPr/>
          <p:nvPr/>
        </p:nvSpPr>
        <p:spPr>
          <a:xfrm>
            <a:off x="10776240" y="2493000"/>
            <a:ext cx="1007640" cy="359640"/>
          </a:xfrm>
          <a:prstGeom prst="rect">
            <a:avLst/>
          </a:prstGeom>
          <a:solidFill>
            <a:srgbClr val="fad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250 / 210 / 125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Rechteck 38"/>
          <p:cNvSpPr/>
          <p:nvPr/>
        </p:nvSpPr>
        <p:spPr>
          <a:xfrm>
            <a:off x="407520" y="2925000"/>
            <a:ext cx="1007640" cy="359640"/>
          </a:xfrm>
          <a:prstGeom prst="rect">
            <a:avLst/>
          </a:prstGeom>
          <a:solidFill>
            <a:srgbClr val="96b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150 / 180 / 200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Rechteck 39"/>
          <p:cNvSpPr/>
          <p:nvPr/>
        </p:nvSpPr>
        <p:spPr>
          <a:xfrm>
            <a:off x="1559520" y="2925000"/>
            <a:ext cx="1007640" cy="359640"/>
          </a:xfrm>
          <a:prstGeom prst="rect">
            <a:avLst/>
          </a:prstGeom>
          <a:solidFill>
            <a:srgbClr val="9bd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155 / 215 / 235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Rechteck 40"/>
          <p:cNvSpPr/>
          <p:nvPr/>
        </p:nvSpPr>
        <p:spPr>
          <a:xfrm>
            <a:off x="2711520" y="2925000"/>
            <a:ext cx="1007640" cy="359640"/>
          </a:xfrm>
          <a:prstGeom prst="rect">
            <a:avLst/>
          </a:prstGeom>
          <a:solidFill>
            <a:srgbClr val="9bd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155 / 210 / 215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Rechteck 41"/>
          <p:cNvSpPr/>
          <p:nvPr/>
        </p:nvSpPr>
        <p:spPr>
          <a:xfrm>
            <a:off x="3863520" y="2925000"/>
            <a:ext cx="1007640" cy="359640"/>
          </a:xfrm>
          <a:prstGeom prst="rect">
            <a:avLst/>
          </a:prstGeom>
          <a:solidFill>
            <a:srgbClr val="f09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240 / 155 / 180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Rechteck 42"/>
          <p:cNvSpPr/>
          <p:nvPr/>
        </p:nvSpPr>
        <p:spPr>
          <a:xfrm>
            <a:off x="5015880" y="2925000"/>
            <a:ext cx="1007640" cy="359640"/>
          </a:xfrm>
          <a:prstGeom prst="rect">
            <a:avLst/>
          </a:prstGeom>
          <a:solidFill>
            <a:srgbClr val="cdb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205 / 190 / 220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Rechteck 43"/>
          <p:cNvSpPr/>
          <p:nvPr/>
        </p:nvSpPr>
        <p:spPr>
          <a:xfrm>
            <a:off x="6167880" y="2925000"/>
            <a:ext cx="1007640" cy="359640"/>
          </a:xfrm>
          <a:prstGeom prst="rect">
            <a:avLst/>
          </a:prstGeom>
          <a:solidFill>
            <a:srgbClr val="9bc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155 / 200 / 240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Rechteck 44"/>
          <p:cNvSpPr/>
          <p:nvPr/>
        </p:nvSpPr>
        <p:spPr>
          <a:xfrm>
            <a:off x="7319880" y="2925000"/>
            <a:ext cx="1007640" cy="359640"/>
          </a:xfrm>
          <a:prstGeom prst="rect">
            <a:avLst/>
          </a:prstGeom>
          <a:solidFill>
            <a:srgbClr val="d2e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210 / 225 / 160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Rechteck 45"/>
          <p:cNvSpPr/>
          <p:nvPr/>
        </p:nvSpPr>
        <p:spPr>
          <a:xfrm>
            <a:off x="8472240" y="2925000"/>
            <a:ext cx="1007640" cy="359640"/>
          </a:xfrm>
          <a:prstGeom prst="rect">
            <a:avLst/>
          </a:prstGeom>
          <a:solidFill>
            <a:srgbClr val="e1a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225 / 165 / 180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Rechteck 46"/>
          <p:cNvSpPr/>
          <p:nvPr/>
        </p:nvSpPr>
        <p:spPr>
          <a:xfrm>
            <a:off x="9624240" y="2925000"/>
            <a:ext cx="1007640" cy="359640"/>
          </a:xfrm>
          <a:prstGeom prst="rect">
            <a:avLst/>
          </a:prstGeom>
          <a:solidFill>
            <a:srgbClr val="fac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250 / 200 / 185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Rechteck 47"/>
          <p:cNvSpPr/>
          <p:nvPr/>
        </p:nvSpPr>
        <p:spPr>
          <a:xfrm>
            <a:off x="10776240" y="2925000"/>
            <a:ext cx="1007640" cy="359640"/>
          </a:xfrm>
          <a:prstGeom prst="rect">
            <a:avLst/>
          </a:prstGeom>
          <a:solidFill>
            <a:srgbClr val="fae1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lt1"/>
                </a:solidFill>
                <a:latin typeface="Arial"/>
              </a:rPr>
              <a:t>250 / 225 / 165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47" name="Gerader Verbinder 48"/>
          <p:cNvCxnSpPr/>
          <p:nvPr/>
        </p:nvCxnSpPr>
        <p:spPr>
          <a:xfrm>
            <a:off x="407880" y="3356640"/>
            <a:ext cx="11376360" cy="360"/>
          </a:xfrm>
          <a:prstGeom prst="straightConnector1">
            <a:avLst/>
          </a:prstGeom>
          <a:ln w="12700">
            <a:solidFill>
              <a:srgbClr val="96a0aa"/>
            </a:solidFill>
          </a:ln>
        </p:spPr>
      </p:cxnSp>
      <p:sp>
        <p:nvSpPr>
          <p:cNvPr id="248" name="Textfeld 49"/>
          <p:cNvSpPr/>
          <p:nvPr/>
        </p:nvSpPr>
        <p:spPr>
          <a:xfrm>
            <a:off x="407520" y="3429000"/>
            <a:ext cx="1655640" cy="2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2"/>
                </a:solidFill>
                <a:latin typeface="Arial"/>
              </a:rPr>
              <a:t>Primärfarben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Textfeld 50"/>
          <p:cNvSpPr/>
          <p:nvPr/>
        </p:nvSpPr>
        <p:spPr>
          <a:xfrm>
            <a:off x="5016240" y="3429000"/>
            <a:ext cx="1655640" cy="2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2"/>
                </a:solidFill>
                <a:latin typeface="Arial"/>
              </a:rPr>
              <a:t>Sekundärfarben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50" name="Inhaltsplatzhalter 7"/>
          <p:cNvGraphicFramePr/>
          <p:nvPr/>
        </p:nvGraphicFramePr>
        <p:xfrm>
          <a:off x="407520" y="3647880"/>
          <a:ext cx="2808000" cy="230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1" name="Inhaltsplatzhalter 7"/>
          <p:cNvGraphicFramePr/>
          <p:nvPr/>
        </p:nvGraphicFramePr>
        <p:xfrm>
          <a:off x="3503880" y="3647880"/>
          <a:ext cx="3600720" cy="231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2" name="Inhaltsplatzhalter 7"/>
          <p:cNvGraphicFramePr/>
          <p:nvPr/>
        </p:nvGraphicFramePr>
        <p:xfrm>
          <a:off x="7319880" y="3636000"/>
          <a:ext cx="4463640" cy="231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3" name="Textfeld 54"/>
          <p:cNvSpPr/>
          <p:nvPr/>
        </p:nvSpPr>
        <p:spPr>
          <a:xfrm>
            <a:off x="407880" y="1268640"/>
            <a:ext cx="11376000" cy="2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b">
            <a:noAutofit/>
          </a:bodyPr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2"/>
                </a:solidFill>
                <a:latin typeface="Arial"/>
              </a:rPr>
              <a:t>Die hier dargestellten Farben sind als „Benutzerdefinierte Farben“ hinterlegt. 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4" name="Grafik 55" descr=""/>
          <p:cNvPicPr/>
          <p:nvPr/>
        </p:nvPicPr>
        <p:blipFill>
          <a:blip r:embed="rId7"/>
          <a:stretch/>
        </p:blipFill>
        <p:spPr>
          <a:xfrm>
            <a:off x="5855400" y="116640"/>
            <a:ext cx="1439640" cy="14396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8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256" name="PlaceHolder 1"/>
          <p:cNvSpPr>
            <a:spLocks noGrp="1"/>
          </p:cNvSpPr>
          <p:nvPr>
            <p:ph type="ftr" idx="27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sldNum" idx="28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0457C3E1-B0D7-4D5B-8D49-FBBE49C761CE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title"/>
          </p:nvPr>
        </p:nvSpPr>
        <p:spPr>
          <a:xfrm>
            <a:off x="559800" y="41292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Diagramme</a:t>
            </a:r>
            <a:br>
              <a:rPr sz="2800"/>
            </a:br>
            <a:r>
              <a:rPr b="0" lang="de-DE" sz="2800" spc="-1" strike="noStrike">
                <a:solidFill>
                  <a:schemeClr val="dk1"/>
                </a:solidFill>
                <a:latin typeface="Arial"/>
              </a:rPr>
              <a:t>Säulen – und Ringdiagramm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graphicFrame>
        <p:nvGraphicFramePr>
          <p:cNvPr id="259" name="Inhaltsplatzhalter 7"/>
          <p:cNvGraphicFramePr/>
          <p:nvPr/>
        </p:nvGraphicFramePr>
        <p:xfrm>
          <a:off x="1208160" y="1781280"/>
          <a:ext cx="4895640" cy="432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0" name="Inhaltsplatzhalter 7"/>
          <p:cNvGraphicFramePr/>
          <p:nvPr/>
        </p:nvGraphicFramePr>
        <p:xfrm>
          <a:off x="6392880" y="1781280"/>
          <a:ext cx="4895640" cy="432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1" name="Fußzeilenplatzhalter 4"/>
          <p:cNvSpPr/>
          <p:nvPr/>
        </p:nvSpPr>
        <p:spPr>
          <a:xfrm>
            <a:off x="1063800" y="6461640"/>
            <a:ext cx="4247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dk2"/>
                </a:solidFill>
                <a:latin typeface="Arial"/>
              </a:rPr>
              <a:t>Titel der Präsentation, Z1, Arial Regular 9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Foliennummernplatzhalter 5"/>
          <p:cNvSpPr/>
          <p:nvPr/>
        </p:nvSpPr>
        <p:spPr>
          <a:xfrm>
            <a:off x="559800" y="6461640"/>
            <a:ext cx="287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0" bIns="0" anchor="t">
            <a:noAutofit/>
          </a:bodyPr>
          <a:p>
            <a:pPr defTabSz="914400">
              <a:lnSpc>
                <a:spcPct val="100000"/>
              </a:lnSpc>
            </a:pPr>
            <a:fld id="{28868235-7D27-48A2-AC8C-47972F605CED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Titelmasterformat durch Klicken bearbeiten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sldNum" idx="2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09EB4278-6360-4173-ADD0-C50B23E88F74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body"/>
          </p:nvPr>
        </p:nvSpPr>
        <p:spPr>
          <a:xfrm>
            <a:off x="407880" y="1628640"/>
            <a:ext cx="5543280" cy="4320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Bild durch Klicken auf Symbol hinzufügen</a:t>
            </a:r>
            <a:endParaRPr b="1" lang="de-D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body"/>
          </p:nvPr>
        </p:nvSpPr>
        <p:spPr>
          <a:xfrm>
            <a:off x="6240600" y="1628640"/>
            <a:ext cx="4895640" cy="43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4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264" name="PlaceHolder 1"/>
          <p:cNvSpPr>
            <a:spLocks noGrp="1"/>
          </p:cNvSpPr>
          <p:nvPr>
            <p:ph type="ftr" idx="29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sldNum" idx="30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72F79675-058B-412D-A8B1-745D00CA04AD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title"/>
          </p:nvPr>
        </p:nvSpPr>
        <p:spPr>
          <a:xfrm>
            <a:off x="559800" y="41292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Diagramme</a:t>
            </a:r>
            <a:br>
              <a:rPr sz="2800"/>
            </a:br>
            <a:r>
              <a:rPr b="0" lang="de-DE" sz="2800" spc="-1" strike="noStrike">
                <a:solidFill>
                  <a:schemeClr val="dk1"/>
                </a:solidFill>
                <a:latin typeface="Arial"/>
              </a:rPr>
              <a:t>Liniendiagramm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graphicFrame>
        <p:nvGraphicFramePr>
          <p:cNvPr id="267" name="Inhaltsplatzhalter 7"/>
          <p:cNvGraphicFramePr/>
          <p:nvPr/>
        </p:nvGraphicFramePr>
        <p:xfrm>
          <a:off x="1208160" y="1781280"/>
          <a:ext cx="8064000" cy="431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8" name="Fußzeilenplatzhalter 3"/>
          <p:cNvSpPr/>
          <p:nvPr/>
        </p:nvSpPr>
        <p:spPr>
          <a:xfrm>
            <a:off x="1063800" y="6461640"/>
            <a:ext cx="4247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900" spc="-1" strike="noStrike">
                <a:solidFill>
                  <a:schemeClr val="dk2"/>
                </a:solidFill>
                <a:latin typeface="Arial"/>
              </a:rPr>
              <a:t>Titel der Präsentation, Z1, Arial Regular 9 pt</a:t>
            </a:r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Foliennummernplatzhalter 4"/>
          <p:cNvSpPr/>
          <p:nvPr/>
        </p:nvSpPr>
        <p:spPr>
          <a:xfrm>
            <a:off x="559800" y="6461640"/>
            <a:ext cx="287640" cy="21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7600" bIns="0" anchor="t">
            <a:noAutofit/>
          </a:bodyPr>
          <a:p>
            <a:pPr defTabSz="914400">
              <a:lnSpc>
                <a:spcPct val="100000"/>
              </a:lnSpc>
            </a:pPr>
            <a:fld id="{CCBA90BD-1358-48C4-AB11-F76868FCE821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5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07520" y="188640"/>
            <a:ext cx="9432720" cy="1439640"/>
          </a:xfrm>
          <a:prstGeom prst="rect">
            <a:avLst/>
          </a:prstGeom>
          <a:noFill/>
          <a:ln w="0">
            <a:noFill/>
          </a:ln>
        </p:spPr>
        <p:txBody>
          <a:bodyPr lIns="0" rIns="0" tIns="3600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4500" spc="-1" strike="noStrike">
                <a:solidFill>
                  <a:schemeClr val="lt1"/>
                </a:solidFill>
                <a:latin typeface="Arial"/>
              </a:rPr>
              <a:t>Titelmasterformat durch Klicken bearbeiten</a:t>
            </a:r>
            <a:endParaRPr b="0" lang="de-DE" sz="4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407520" y="2781000"/>
            <a:ext cx="3600720" cy="3744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lt1"/>
                </a:solidFill>
                <a:latin typeface="Arial"/>
              </a:rPr>
              <a:t>Formatvorlagen des Textmasters bearbeiten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lt1"/>
                </a:solidFill>
                <a:latin typeface="Arial"/>
              </a:rPr>
              <a:t>Zweite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ffffff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lt1"/>
                </a:solidFill>
                <a:latin typeface="Arial"/>
              </a:rPr>
              <a:t>Dritte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lt1"/>
                </a:solidFill>
                <a:latin typeface="Arial"/>
              </a:rPr>
              <a:t>Vierte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ffffff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lt1"/>
                </a:solidFill>
                <a:latin typeface="Arial"/>
              </a:rPr>
              <a:t>Fünfte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273" name="Grafik 10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9749160" y="4849560"/>
            <a:ext cx="2260440" cy="18129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89" r:id="rId6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pic>
        <p:nvPicPr>
          <p:cNvPr id="275" name="Grafik 23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407520" y="188640"/>
            <a:ext cx="9432720" cy="1439640"/>
          </a:xfrm>
          <a:prstGeom prst="rect">
            <a:avLst/>
          </a:prstGeom>
          <a:noFill/>
          <a:ln w="0">
            <a:noFill/>
          </a:ln>
        </p:spPr>
        <p:txBody>
          <a:bodyPr lIns="0" rIns="0" tIns="3600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4500" spc="-1" strike="noStrike">
                <a:solidFill>
                  <a:schemeClr val="dk1"/>
                </a:solidFill>
                <a:latin typeface="Arial"/>
              </a:rPr>
              <a:t>Titelmasterformat durch Klicken bearbeiten</a:t>
            </a:r>
            <a:endParaRPr b="0" lang="de-DE" sz="4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407520" y="2781000"/>
            <a:ext cx="3600720" cy="3744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278" name="Grafik 7" descr="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10382400" y="5974560"/>
            <a:ext cx="1626840" cy="6854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91" r:id="rId8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pic>
        <p:nvPicPr>
          <p:cNvPr id="280" name="Grafik 4" descr=""/>
          <p:cNvPicPr/>
          <p:nvPr/>
        </p:nvPicPr>
        <p:blipFill>
          <a:blip r:embed="rId4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07520" y="188640"/>
            <a:ext cx="9432720" cy="1439640"/>
          </a:xfrm>
          <a:prstGeom prst="rect">
            <a:avLst/>
          </a:prstGeom>
          <a:noFill/>
          <a:ln w="0">
            <a:noFill/>
          </a:ln>
        </p:spPr>
        <p:txBody>
          <a:bodyPr lIns="0" rIns="0" tIns="3600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4500" spc="-1" strike="noStrike">
                <a:solidFill>
                  <a:schemeClr val="lt1"/>
                </a:solidFill>
                <a:latin typeface="Arial"/>
              </a:rPr>
              <a:t>Titelmasterformat durch Klicken bearbeiten</a:t>
            </a:r>
            <a:endParaRPr b="0" lang="de-DE" sz="4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407520" y="2781000"/>
            <a:ext cx="3600720" cy="3744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lt1"/>
                </a:solidFill>
                <a:latin typeface="Arial"/>
              </a:rPr>
              <a:t>Formatvorlagen des Textmasters bearbeiten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lt1"/>
                </a:solidFill>
                <a:latin typeface="Arial"/>
              </a:rPr>
              <a:t>Zweite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ffffff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lt1"/>
                </a:solidFill>
                <a:latin typeface="Arial"/>
              </a:rPr>
              <a:t>Dritte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lt1"/>
                </a:solidFill>
                <a:latin typeface="Arial"/>
              </a:rPr>
              <a:t>Vierte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ffffff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lt1"/>
                </a:solidFill>
                <a:latin typeface="Arial"/>
              </a:rPr>
              <a:t>Fünfte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283" name="Grafik 5" descr="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10382400" y="5974560"/>
            <a:ext cx="1626840" cy="6854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93" r:id="rId7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pic>
        <p:nvPicPr>
          <p:cNvPr id="285" name="Grafik 15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07520" y="188640"/>
            <a:ext cx="9432720" cy="1439640"/>
          </a:xfrm>
          <a:prstGeom prst="rect">
            <a:avLst/>
          </a:prstGeom>
          <a:noFill/>
          <a:ln w="0">
            <a:noFill/>
          </a:ln>
        </p:spPr>
        <p:txBody>
          <a:bodyPr lIns="0" rIns="0" tIns="36000" bIns="0" anchor="t">
            <a:noAutofit/>
          </a:bodyPr>
          <a:p>
            <a:pPr marL="648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4500" spc="-1" strike="noStrike">
                <a:solidFill>
                  <a:schemeClr val="dk1"/>
                </a:solidFill>
                <a:latin typeface="Arial"/>
              </a:rPr>
              <a:t>Titelmasterformat durch Klicken bearbeiten</a:t>
            </a:r>
            <a:endParaRPr b="0" lang="de-DE" sz="4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1053000" y="1701000"/>
            <a:ext cx="878364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ftr" idx="31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 type="sldNum" idx="32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9A6FCB18-94F7-4157-A164-D434F6621FCD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0" name="Grafik 6" descr="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10990800" y="6192720"/>
            <a:ext cx="921240" cy="3880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95" r:id="rId8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pic>
        <p:nvPicPr>
          <p:cNvPr id="292" name="Grafik 4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07520" y="188640"/>
            <a:ext cx="9432720" cy="1367640"/>
          </a:xfrm>
          <a:prstGeom prst="rect">
            <a:avLst/>
          </a:prstGeom>
          <a:noFill/>
          <a:ln w="0">
            <a:noFill/>
          </a:ln>
        </p:spPr>
        <p:txBody>
          <a:bodyPr lIns="0" rIns="0" tIns="36000" bIns="0" anchor="t">
            <a:noAutofit/>
          </a:bodyPr>
          <a:p>
            <a:pPr marL="648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4500" spc="-1" strike="noStrike">
                <a:solidFill>
                  <a:schemeClr val="lt1"/>
                </a:solidFill>
                <a:latin typeface="Arial"/>
              </a:rPr>
              <a:t>Titelmasterformat durch Klicken bearbeiten</a:t>
            </a:r>
            <a:endParaRPr b="0" lang="de-DE" sz="4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1053000" y="1712880"/>
            <a:ext cx="878364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lt1"/>
                </a:solidFill>
                <a:latin typeface="Arial"/>
              </a:rPr>
              <a:t>Formatvorlagen des Textmasters bearbeiten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lt1"/>
                </a:solidFill>
                <a:latin typeface="Arial"/>
              </a:rPr>
              <a:t>Zweite Ebene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lt1"/>
                </a:solidFill>
                <a:latin typeface="Arial"/>
              </a:rPr>
              <a:t>Dritte Ebene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lt1"/>
                </a:solidFill>
                <a:latin typeface="Arial"/>
              </a:rPr>
              <a:t>Vierte Ebene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lt1"/>
                </a:solidFill>
                <a:latin typeface="Arial"/>
              </a:rPr>
              <a:t>Fünfte Ebene</a:t>
            </a:r>
            <a:endParaRPr b="1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ftr" idx="33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ffffff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sldNum" idx="34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AA93E5A1-CB99-41A5-8C82-7218A272B87D}" type="slidenum">
              <a:rPr b="0" lang="de-DE" sz="900" spc="-1" strike="noStrike">
                <a:solidFill>
                  <a:schemeClr val="lt1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97" name="Grafik 6" descr="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10990800" y="6195240"/>
            <a:ext cx="921240" cy="3880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97" r:id="rId8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Titelmasterformat durch Klicken bearbeiten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1055520" y="1628640"/>
            <a:ext cx="4895640" cy="43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6240600" y="1628640"/>
            <a:ext cx="4895640" cy="43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ftr" idx="35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5"/>
          <p:cNvSpPr>
            <a:spLocks noGrp="1"/>
          </p:cNvSpPr>
          <p:nvPr>
            <p:ph type="sldNum" idx="36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CAB99716-3F67-4D36-B782-9BF100DEE8EC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9" r:id="rId4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Titelmasterformat durch Klicken bearbeiten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407520" y="1628640"/>
            <a:ext cx="5543640" cy="43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6240600" y="1628640"/>
            <a:ext cx="4895640" cy="43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 type="ftr" idx="37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5"/>
          <p:cNvSpPr>
            <a:spLocks noGrp="1"/>
          </p:cNvSpPr>
          <p:nvPr>
            <p:ph type="sldNum" idx="38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1308F6FD-8ACE-4CB8-9C79-A68642354136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Titelmasterformat durch Klicken bearbeiten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ftr" idx="3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sldNum" idx="4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B5A74A0C-9AF1-424D-BC52-50BA8BDD0D21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07880" y="1628640"/>
            <a:ext cx="3600000" cy="2015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Bild durch Klicken auf Symbol hinzufügen</a:t>
            </a:r>
            <a:endParaRPr b="1" lang="de-D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body"/>
          </p:nvPr>
        </p:nvSpPr>
        <p:spPr>
          <a:xfrm>
            <a:off x="407880" y="3933720"/>
            <a:ext cx="3600000" cy="201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12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12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de-DE" sz="12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de-DE" sz="12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de-DE" sz="1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6" name="PlaceHolder 6"/>
          <p:cNvSpPr>
            <a:spLocks noGrp="1"/>
          </p:cNvSpPr>
          <p:nvPr>
            <p:ph type="body"/>
          </p:nvPr>
        </p:nvSpPr>
        <p:spPr>
          <a:xfrm>
            <a:off x="4295880" y="1628640"/>
            <a:ext cx="3600000" cy="2015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Bild durch Klicken auf Symbol hinzufügen</a:t>
            </a:r>
            <a:endParaRPr b="1" lang="de-D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" name="PlaceHolder 7"/>
          <p:cNvSpPr>
            <a:spLocks noGrp="1"/>
          </p:cNvSpPr>
          <p:nvPr>
            <p:ph type="body"/>
          </p:nvPr>
        </p:nvSpPr>
        <p:spPr>
          <a:xfrm>
            <a:off x="4295880" y="3933720"/>
            <a:ext cx="3600000" cy="201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12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12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de-DE" sz="12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de-DE" sz="12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de-DE" sz="1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8" name="PlaceHolder 8"/>
          <p:cNvSpPr>
            <a:spLocks noGrp="1"/>
          </p:cNvSpPr>
          <p:nvPr>
            <p:ph type="body"/>
          </p:nvPr>
        </p:nvSpPr>
        <p:spPr>
          <a:xfrm>
            <a:off x="8175600" y="1628640"/>
            <a:ext cx="3600000" cy="2015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Bild durch Klicken auf Symbol hinzufügen</a:t>
            </a:r>
            <a:endParaRPr b="1" lang="de-D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" name="PlaceHolder 9"/>
          <p:cNvSpPr>
            <a:spLocks noGrp="1"/>
          </p:cNvSpPr>
          <p:nvPr>
            <p:ph type="body"/>
          </p:nvPr>
        </p:nvSpPr>
        <p:spPr>
          <a:xfrm>
            <a:off x="8175600" y="3933720"/>
            <a:ext cx="3600000" cy="201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12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12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de-DE" sz="12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de-DE" sz="12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2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de-DE" sz="12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21" name="PlaceHolder 1"/>
          <p:cNvSpPr>
            <a:spLocks noGrp="1"/>
          </p:cNvSpPr>
          <p:nvPr>
            <p:ph type="body"/>
          </p:nvPr>
        </p:nvSpPr>
        <p:spPr>
          <a:xfrm>
            <a:off x="1055520" y="1124640"/>
            <a:ext cx="8064360" cy="482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5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15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5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15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5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de-DE" sz="15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5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de-DE" sz="15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5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de-DE" sz="1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ftr" idx="5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sldNum" idx="6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1133ED3B-7F5C-4C5E-A3EA-2CB9ACED8164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Titelmasterformat durch Klicken bearbeiten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26" name="PlaceHolder 1"/>
          <p:cNvSpPr>
            <a:spLocks noGrp="1"/>
          </p:cNvSpPr>
          <p:nvPr>
            <p:ph type="body"/>
          </p:nvPr>
        </p:nvSpPr>
        <p:spPr>
          <a:xfrm>
            <a:off x="1055520" y="1124640"/>
            <a:ext cx="4895640" cy="482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5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15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5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15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5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de-DE" sz="15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5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de-DE" sz="15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5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de-DE" sz="1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ftr" idx="7"/>
          </p:nvPr>
        </p:nvSpPr>
        <p:spPr>
          <a:xfrm>
            <a:off x="911520" y="6309360"/>
            <a:ext cx="424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sldNum" idx="8"/>
          </p:nvPr>
        </p:nvSpPr>
        <p:spPr>
          <a:xfrm>
            <a:off x="407520" y="6309360"/>
            <a:ext cx="287640" cy="215640"/>
          </a:xfrm>
          <a:prstGeom prst="rect">
            <a:avLst/>
          </a:prstGeom>
          <a:noFill/>
          <a:ln w="0">
            <a:noFill/>
          </a:ln>
        </p:spPr>
        <p:txBody>
          <a:bodyPr lIns="0" rIns="0" tIns="5760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de-DE" sz="900" spc="-1" strike="noStrike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715B88DE-95ED-4719-BD00-186DBEAEB19A}" type="slidenum">
              <a:rPr b="0" lang="de-DE" sz="900" spc="-1" strike="noStrike">
                <a:solidFill>
                  <a:schemeClr val="dk2"/>
                </a:solidFill>
                <a:latin typeface="Arial"/>
              </a:rPr>
              <a:t>&lt;Foliennummer&gt;</a:t>
            </a:fld>
            <a:endParaRPr b="0" lang="de-DE" sz="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40600" y="1131840"/>
            <a:ext cx="4895640" cy="482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5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15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5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15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5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de-DE" sz="15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5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de-DE" sz="1500" spc="-1" strike="noStrike">
              <a:solidFill>
                <a:schemeClr val="dk1"/>
              </a:solidFill>
              <a:latin typeface="Arial"/>
            </a:endParaRPr>
          </a:p>
          <a:p>
            <a:pPr lvl="4" marL="756000" indent="-252000" defTabSz="914400">
              <a:lnSpc>
                <a:spcPct val="100000"/>
              </a:lnSpc>
              <a:buClr>
                <a:srgbClr val="00467d"/>
              </a:buClr>
              <a:buFont typeface="Symbol"/>
              <a:buChar char="-"/>
              <a:tabLst>
                <a:tab algn="l" pos="252000"/>
              </a:tabLst>
            </a:pPr>
            <a:r>
              <a:rPr b="0" lang="de-DE" sz="15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0" lang="de-DE" sz="1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Titelmasterformat durch Klicken bearbeiten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07520" y="332640"/>
            <a:ext cx="748836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4500" spc="-1" strike="noStrike">
                <a:solidFill>
                  <a:schemeClr val="dk1"/>
                </a:solidFill>
                <a:latin typeface="Arial"/>
              </a:rPr>
              <a:t>Titelmasterformat durch Klicken bearbeiten</a:t>
            </a:r>
            <a:endParaRPr b="0" lang="de-DE" sz="4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07880" y="2637000"/>
            <a:ext cx="3600000" cy="388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marL="504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4" name="Grafik 11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9748440" y="4848480"/>
            <a:ext cx="2260440" cy="18129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6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07520" y="332640"/>
            <a:ext cx="741636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4500" spc="-1" strike="noStrike">
                <a:solidFill>
                  <a:schemeClr val="lt1"/>
                </a:solidFill>
                <a:latin typeface="Arial"/>
              </a:rPr>
              <a:t>Titelmasterformat durch Klicken bearbeiten</a:t>
            </a:r>
            <a:endParaRPr b="0" lang="de-DE" sz="4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07880" y="2637000"/>
            <a:ext cx="3600000" cy="388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lt1"/>
                </a:solidFill>
                <a:latin typeface="Arial"/>
              </a:rPr>
              <a:t>Formatvorlagen des Textmasters bearbeiten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lt1"/>
                </a:solidFill>
                <a:latin typeface="Arial"/>
              </a:rPr>
              <a:t>Zweite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ffffff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lt1"/>
                </a:solidFill>
                <a:latin typeface="Arial"/>
              </a:rPr>
              <a:t>Dritte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lt1"/>
                </a:solidFill>
                <a:latin typeface="Arial"/>
              </a:rPr>
              <a:t>Vierte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marL="504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lt1"/>
                </a:solidFill>
                <a:latin typeface="Arial"/>
              </a:rPr>
              <a:t>Fünfte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40" name="Grafik 6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9749160" y="4849560"/>
            <a:ext cx="2260440" cy="181296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6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pic>
        <p:nvPicPr>
          <p:cNvPr id="44" name="Grafik 11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07520" y="332640"/>
            <a:ext cx="748836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4500" spc="-1" strike="noStrike">
                <a:solidFill>
                  <a:schemeClr val="dk1"/>
                </a:solidFill>
                <a:latin typeface="Arial"/>
              </a:rPr>
              <a:t>Titelmasterformat durch Klicken bearbeiten</a:t>
            </a:r>
            <a:endParaRPr b="0" lang="de-DE" sz="4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07880" y="1628640"/>
            <a:ext cx="3600000" cy="5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Formatvorlagen des Textmasters bearbeiten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Zweite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Dritte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00467d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Vierte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marL="504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Fünfte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47" name="Grafik 12" descr="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10382400" y="5974560"/>
            <a:ext cx="1626840" cy="6854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8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fik 6" descr="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278360" y="5963400"/>
            <a:ext cx="1626840" cy="737640"/>
          </a:xfrm>
          <a:prstGeom prst="rect">
            <a:avLst/>
          </a:prstGeom>
          <a:ln w="0">
            <a:noFill/>
          </a:ln>
        </p:spPr>
      </p:pic>
      <p:pic>
        <p:nvPicPr>
          <p:cNvPr id="51" name="Grafik 7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07520" y="332640"/>
            <a:ext cx="748836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4500" spc="-1" strike="noStrike">
                <a:solidFill>
                  <a:schemeClr val="lt1"/>
                </a:solidFill>
                <a:latin typeface="Arial"/>
              </a:rPr>
              <a:t>Titelmasterformat durch Klicken bearbeiten</a:t>
            </a:r>
            <a:endParaRPr b="0" lang="de-DE" sz="4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07880" y="1628640"/>
            <a:ext cx="3600000" cy="57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lt1"/>
                </a:solidFill>
                <a:latin typeface="Arial"/>
              </a:rPr>
              <a:t>Formatvorlagen des Textmasters bearbeiten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lt1"/>
                </a:solidFill>
                <a:latin typeface="Arial"/>
              </a:rPr>
              <a:t>Zweite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lvl="2" marL="252000" indent="-252000" defTabSz="914400">
              <a:lnSpc>
                <a:spcPct val="100000"/>
              </a:lnSpc>
              <a:buClr>
                <a:srgbClr val="ffffff"/>
              </a:buClr>
              <a:buFont typeface="Arial"/>
              <a:buAutoNum type="arabicPeriod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lt1"/>
                </a:solidFill>
                <a:latin typeface="Arial"/>
              </a:rPr>
              <a:t>Dritte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lvl="3" marL="504000" indent="-252000" defTabSz="91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algn="l" pos="252000"/>
              </a:tabLst>
            </a:pPr>
            <a:r>
              <a:rPr b="0" lang="de-DE" sz="1700" spc="-1" strike="noStrike">
                <a:solidFill>
                  <a:schemeClr val="lt1"/>
                </a:solidFill>
                <a:latin typeface="Arial"/>
              </a:rPr>
              <a:t>Vierte Ebene</a:t>
            </a:r>
            <a:endParaRPr b="0" lang="de-DE" sz="1700" spc="-1" strike="noStrike">
              <a:solidFill>
                <a:schemeClr val="dk1"/>
              </a:solidFill>
              <a:latin typeface="Arial"/>
            </a:endParaRPr>
          </a:p>
          <a:p>
            <a:pPr marL="504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lt1"/>
                </a:solidFill>
                <a:latin typeface="Arial"/>
              </a:rPr>
              <a:t>Fünfte Ebene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54" name="Grafik 10" descr="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10382400" y="5974560"/>
            <a:ext cx="1626840" cy="6854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slideLayout" Target="../slideLayouts/slideLayout1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microsoft.com/office/2007/relationships/hdphoto" Target="../media/hdphoto5.wdp"/><Relationship Id="rId5" Type="http://schemas.openxmlformats.org/officeDocument/2006/relationships/image" Target="../media/image43.png"/><Relationship Id="rId6" Type="http://schemas.openxmlformats.org/officeDocument/2006/relationships/image" Target="../media/image30.png"/><Relationship Id="rId7" Type="http://schemas.openxmlformats.org/officeDocument/2006/relationships/slideLayout" Target="../slideLayouts/slideLayout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2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slideLayout" Target="../slideLayouts/slideLayout1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microsoft.com/office/2007/relationships/hdphoto" Target="../media/hdphoto1.wdp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microsoft.com/office/2007/relationships/hdphoto" Target="../media/hdphoto2.wdp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microsoft.com/office/2007/relationships/hdphoto" Target="../media/hdphoto3.wdp"/><Relationship Id="rId12" Type="http://schemas.openxmlformats.org/officeDocument/2006/relationships/slideLayout" Target="../slideLayouts/slideLayout10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5.wmf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slideLayout" Target="../slideLayouts/slideLayout10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microsoft.com/office/2007/relationships/hdphoto" Target="../media/hdphoto4.wdp"/><Relationship Id="rId3" Type="http://schemas.openxmlformats.org/officeDocument/2006/relationships/image" Target="../media/image46.png"/><Relationship Id="rId4" Type="http://schemas.openxmlformats.org/officeDocument/2006/relationships/image" Target="../media/image46.png"/><Relationship Id="rId5" Type="http://schemas.openxmlformats.org/officeDocument/2006/relationships/image" Target="../media/image46.png"/><Relationship Id="rId6" Type="http://schemas.openxmlformats.org/officeDocument/2006/relationships/image" Target="../media/image46.png"/><Relationship Id="rId7" Type="http://schemas.openxmlformats.org/officeDocument/2006/relationships/image" Target="../media/image46.png"/><Relationship Id="rId8" Type="http://schemas.openxmlformats.org/officeDocument/2006/relationships/image" Target="../media/image46.png"/><Relationship Id="rId9" Type="http://schemas.openxmlformats.org/officeDocument/2006/relationships/image" Target="../media/image46.png"/><Relationship Id="rId10" Type="http://schemas.openxmlformats.org/officeDocument/2006/relationships/image" Target="../media/image46.png"/><Relationship Id="rId11" Type="http://schemas.openxmlformats.org/officeDocument/2006/relationships/image" Target="../media/image46.png"/><Relationship Id="rId12" Type="http://schemas.openxmlformats.org/officeDocument/2006/relationships/image" Target="../media/image46.png"/><Relationship Id="rId13" Type="http://schemas.openxmlformats.org/officeDocument/2006/relationships/image" Target="../media/image46.png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6" Type="http://schemas.openxmlformats.org/officeDocument/2006/relationships/image" Target="../media/image47.png"/><Relationship Id="rId17" Type="http://schemas.openxmlformats.org/officeDocument/2006/relationships/image" Target="../media/image48.png"/><Relationship Id="rId18" Type="http://schemas.openxmlformats.org/officeDocument/2006/relationships/slideLayout" Target="../slideLayouts/slideLayout10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48.png"/><Relationship Id="rId8" Type="http://schemas.openxmlformats.org/officeDocument/2006/relationships/image" Target="../media/image54.jpeg"/><Relationship Id="rId9" Type="http://schemas.openxmlformats.org/officeDocument/2006/relationships/image" Target="../media/image54.jpeg"/><Relationship Id="rId10" Type="http://schemas.openxmlformats.org/officeDocument/2006/relationships/slideLayout" Target="../slideLayouts/slideLayout12.xml"/><Relationship Id="rId11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video" Target="../media/media58.mp4"/><Relationship Id="rId5" Type="http://schemas.microsoft.com/office/2007/relationships/media" Target="../media/media58.mp4"/><Relationship Id="rId6" Type="http://schemas.openxmlformats.org/officeDocument/2006/relationships/image" Target="../media/image59.png"/><Relationship Id="rId7" Type="http://schemas.openxmlformats.org/officeDocument/2006/relationships/video" Target="../media/media60.mp4"/><Relationship Id="rId8" Type="http://schemas.microsoft.com/office/2007/relationships/media" Target="../media/media60.mp4"/><Relationship Id="rId9" Type="http://schemas.openxmlformats.org/officeDocument/2006/relationships/image" Target="../media/image61.png"/><Relationship Id="rId10" Type="http://schemas.openxmlformats.org/officeDocument/2006/relationships/slideLayout" Target="../slideLayouts/slideLayout1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6.png"/><Relationship Id="rId3" Type="http://schemas.openxmlformats.org/officeDocument/2006/relationships/image" Target="../media/image46.png"/><Relationship Id="rId4" Type="http://schemas.openxmlformats.org/officeDocument/2006/relationships/image" Target="../media/image46.png"/><Relationship Id="rId5" Type="http://schemas.openxmlformats.org/officeDocument/2006/relationships/image" Target="../media/image46.png"/><Relationship Id="rId6" Type="http://schemas.openxmlformats.org/officeDocument/2006/relationships/image" Target="../media/image46.png"/><Relationship Id="rId7" Type="http://schemas.openxmlformats.org/officeDocument/2006/relationships/image" Target="../media/image46.png"/><Relationship Id="rId8" Type="http://schemas.openxmlformats.org/officeDocument/2006/relationships/image" Target="../media/image46.png"/><Relationship Id="rId9" Type="http://schemas.openxmlformats.org/officeDocument/2006/relationships/image" Target="../media/image46.png"/><Relationship Id="rId10" Type="http://schemas.openxmlformats.org/officeDocument/2006/relationships/image" Target="../media/image46.png"/><Relationship Id="rId11" Type="http://schemas.openxmlformats.org/officeDocument/2006/relationships/image" Target="../media/image46.png"/><Relationship Id="rId12" Type="http://schemas.openxmlformats.org/officeDocument/2006/relationships/image" Target="../media/image46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image" Target="../media/image47.png"/><Relationship Id="rId16" Type="http://schemas.openxmlformats.org/officeDocument/2006/relationships/slideLayout" Target="../slideLayouts/slideLayout10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slideLayout" Target="../slideLayouts/slideLayout1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407520" y="188640"/>
            <a:ext cx="10152720" cy="1439640"/>
          </a:xfrm>
          <a:prstGeom prst="rect">
            <a:avLst/>
          </a:prstGeom>
          <a:noFill/>
          <a:ln w="0">
            <a:noFill/>
          </a:ln>
        </p:spPr>
        <p:txBody>
          <a:bodyPr lIns="0" rIns="0" tIns="3600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4500" spc="-1" strike="noStrike">
                <a:solidFill>
                  <a:schemeClr val="dk1"/>
                </a:solidFill>
                <a:latin typeface="Arial"/>
              </a:rPr>
              <a:t>Machine learning denoising of high-resolution nanotomography data</a:t>
            </a:r>
            <a:endParaRPr b="0" lang="de-DE" sz="4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subTitle"/>
          </p:nvPr>
        </p:nvSpPr>
        <p:spPr>
          <a:xfrm>
            <a:off x="407520" y="2061000"/>
            <a:ext cx="9432720" cy="100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dk1"/>
                </a:solidFill>
                <a:latin typeface="Arial"/>
              </a:rPr>
              <a:t>P05 nanotomography at PETRA III, DESY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/>
          </p:nvPr>
        </p:nvSpPr>
        <p:spPr>
          <a:xfrm>
            <a:off x="407520" y="2781000"/>
            <a:ext cx="3600720" cy="3744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Silja Flenner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Institute for Materials Research</a:t>
            </a:r>
            <a:br>
              <a:rPr sz="1700"/>
            </a:b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700" spc="-1" strike="noStrike">
                <a:solidFill>
                  <a:schemeClr val="dk1"/>
                </a:solidFill>
                <a:latin typeface="Arial"/>
              </a:rPr>
              <a:t>Helmholtz AI 2024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25" name="Picture 2" descr="German Engineering Materials Science Centre (GEMS)"/>
          <p:cNvPicPr/>
          <p:nvPr/>
        </p:nvPicPr>
        <p:blipFill>
          <a:blip r:embed="rId1"/>
          <a:stretch/>
        </p:blipFill>
        <p:spPr>
          <a:xfrm>
            <a:off x="6183720" y="4869000"/>
            <a:ext cx="2673360" cy="165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The next step: Dual-beam tomography for ML  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59" name="Grafik 8"/>
          <p:cNvSpPr/>
          <p:nvPr/>
        </p:nvSpPr>
        <p:spPr>
          <a:xfrm>
            <a:off x="571680" y="871560"/>
            <a:ext cx="5688720" cy="3061800"/>
          </a:xfrm>
          <a:custGeom>
            <a:avLst/>
            <a:gdLst>
              <a:gd name="textAreaLeft" fmla="*/ 0 w 5688720"/>
              <a:gd name="textAreaRight" fmla="*/ 5689080 w 5688720"/>
              <a:gd name="textAreaTop" fmla="*/ 0 h 3061800"/>
              <a:gd name="textAreaBottom" fmla="*/ 3062160 h 3061800"/>
            </a:gdLst>
            <a:ahLst/>
            <a:rect l="textAreaLeft" t="textAreaTop" r="textAreaRight" b="textAreaBottom"/>
            <a:pathLst>
              <a:path w="5214135" h="3430170">
                <a:moveTo>
                  <a:pt x="1181687" y="0"/>
                </a:moveTo>
                <a:lnTo>
                  <a:pt x="4926103" y="0"/>
                </a:lnTo>
                <a:lnTo>
                  <a:pt x="4926103" y="288561"/>
                </a:lnTo>
                <a:lnTo>
                  <a:pt x="5214135" y="288561"/>
                </a:lnTo>
                <a:lnTo>
                  <a:pt x="5214135" y="3430170"/>
                </a:lnTo>
                <a:lnTo>
                  <a:pt x="0" y="3430170"/>
                </a:lnTo>
                <a:lnTo>
                  <a:pt x="0" y="288561"/>
                </a:lnTo>
                <a:lnTo>
                  <a:pt x="1181687" y="288561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60" name="Grafik 9" descr=""/>
          <p:cNvPicPr/>
          <p:nvPr/>
        </p:nvPicPr>
        <p:blipFill>
          <a:blip r:embed="rId2"/>
          <a:srcRect l="17978" t="53976" r="26558" b="4425"/>
          <a:stretch/>
        </p:blipFill>
        <p:spPr>
          <a:xfrm>
            <a:off x="6023880" y="908640"/>
            <a:ext cx="4870080" cy="2420640"/>
          </a:xfrm>
          <a:prstGeom prst="rect">
            <a:avLst/>
          </a:prstGeom>
          <a:ln w="0">
            <a:noFill/>
          </a:ln>
          <a:effectLst>
            <a:outerShdw algn="ctr" blurRad="184320" dir="11518873" dist="241051" sx="110000" sy="110000">
              <a:srgbClr val="000000">
                <a:alpha val="18000"/>
              </a:srgbClr>
            </a:outerShdw>
          </a:effectLst>
          <a:scene3d>
            <a:camera fov="5100000" prst="perspectiveFront">
              <a:rot lat="0" lon="2100000" rev="0"/>
            </a:camera>
            <a:lightRig dir="t" rig="flood">
              <a:rot lat="0" lon="0" rev="13800000"/>
            </a:lightRig>
          </a:scene3d>
          <a:sp3d extrusionH="107950" prstMaterial="plastic">
            <a:bevelT prst="divot" w="82550" h="63500"/>
          </a:sp3d>
        </p:spPr>
      </p:pic>
      <p:grpSp>
        <p:nvGrpSpPr>
          <p:cNvPr id="661" name="Gruppieren 31"/>
          <p:cNvGrpSpPr/>
          <p:nvPr/>
        </p:nvGrpSpPr>
        <p:grpSpPr>
          <a:xfrm>
            <a:off x="8678880" y="3968640"/>
            <a:ext cx="2457360" cy="2463480"/>
            <a:chOff x="8678880" y="3968640"/>
            <a:chExt cx="2457360" cy="2463480"/>
          </a:xfrm>
        </p:grpSpPr>
        <p:pic>
          <p:nvPicPr>
            <p:cNvPr id="662" name="Grafik 25" descr=""/>
            <p:cNvPicPr/>
            <p:nvPr/>
          </p:nvPicPr>
          <p:blipFill>
            <a:blip r:embed="rId3"/>
            <a:stretch/>
          </p:blipFill>
          <p:spPr>
            <a:xfrm>
              <a:off x="8678880" y="3968640"/>
              <a:ext cx="2457360" cy="2463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3" name="Textfeld 14"/>
            <p:cNvSpPr/>
            <p:nvPr/>
          </p:nvSpPr>
          <p:spPr>
            <a:xfrm>
              <a:off x="8678880" y="5908680"/>
              <a:ext cx="2457360" cy="504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de-DE" sz="1600" spc="-1" strike="noStrike">
                  <a:solidFill>
                    <a:schemeClr val="dk1"/>
                  </a:solidFill>
                  <a:latin typeface="Arial"/>
                </a:rPr>
                <a:t>left &amp; right</a:t>
              </a:r>
              <a:endParaRPr b="0" lang="de-DE" sz="1600" spc="-1" strike="noStrike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1" lang="de-DE" sz="1600" spc="-1" strike="noStrike">
                  <a:solidFill>
                    <a:schemeClr val="dk1"/>
                  </a:solidFill>
                  <a:latin typeface="Arial"/>
                </a:rPr>
                <a:t>interlaced</a:t>
              </a:r>
              <a:endParaRPr b="0" lang="de-DE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664" name="Gruppieren 29"/>
          <p:cNvGrpSpPr/>
          <p:nvPr/>
        </p:nvGrpSpPr>
        <p:grpSpPr>
          <a:xfrm>
            <a:off x="1254600" y="3939480"/>
            <a:ext cx="3828240" cy="2154600"/>
            <a:chOff x="1254600" y="3939480"/>
            <a:chExt cx="3828240" cy="2154600"/>
          </a:xfrm>
        </p:grpSpPr>
        <p:pic>
          <p:nvPicPr>
            <p:cNvPr id="665" name="Grafik 19" descr=""/>
            <p:cNvPicPr/>
            <p:nvPr/>
          </p:nvPicPr>
          <p:blipFill>
            <a:blip r:embed="rId4"/>
            <a:stretch/>
          </p:blipFill>
          <p:spPr>
            <a:xfrm>
              <a:off x="1254600" y="3943800"/>
              <a:ext cx="1656000" cy="1651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66" name="Grafik 21" descr=""/>
            <p:cNvPicPr/>
            <p:nvPr/>
          </p:nvPicPr>
          <p:blipFill>
            <a:blip r:embed="rId5"/>
            <a:stretch/>
          </p:blipFill>
          <p:spPr>
            <a:xfrm>
              <a:off x="3426840" y="3939480"/>
              <a:ext cx="1656000" cy="1656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7" name="Textfeld 26"/>
            <p:cNvSpPr/>
            <p:nvPr/>
          </p:nvSpPr>
          <p:spPr>
            <a:xfrm>
              <a:off x="1254600" y="5589360"/>
              <a:ext cx="1656000" cy="504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de-DE" sz="1600" spc="-1" strike="noStrike">
                  <a:solidFill>
                    <a:schemeClr val="dk1"/>
                  </a:solidFill>
                  <a:latin typeface="Arial"/>
                </a:rPr>
                <a:t>left</a:t>
              </a:r>
              <a:endParaRPr b="0" lang="de-DE" sz="1600" spc="-1" strike="noStrike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1" lang="de-DE" sz="1600" spc="-1" strike="noStrike">
                  <a:solidFill>
                    <a:schemeClr val="dk1"/>
                  </a:solidFill>
                  <a:latin typeface="Arial"/>
                </a:rPr>
                <a:t>input</a:t>
              </a:r>
              <a:endParaRPr b="0" lang="de-DE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68" name="Textfeld 27"/>
            <p:cNvSpPr/>
            <p:nvPr/>
          </p:nvSpPr>
          <p:spPr>
            <a:xfrm>
              <a:off x="3426840" y="5584680"/>
              <a:ext cx="1656000" cy="504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de-DE" sz="1600" spc="-1" strike="noStrike">
                  <a:solidFill>
                    <a:schemeClr val="dk1"/>
                  </a:solidFill>
                  <a:latin typeface="Arial"/>
                </a:rPr>
                <a:t>right</a:t>
              </a:r>
              <a:endParaRPr b="0" lang="de-DE" sz="1600" spc="-1" strike="noStrike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1" lang="de-DE" sz="1600" spc="-1" strike="noStrike">
                  <a:solidFill>
                    <a:schemeClr val="dk1"/>
                  </a:solidFill>
                  <a:latin typeface="Arial"/>
                </a:rPr>
                <a:t>target</a:t>
              </a:r>
              <a:endParaRPr b="0" lang="de-DE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669" name="Gruppieren 30"/>
          <p:cNvGrpSpPr/>
          <p:nvPr/>
        </p:nvGrpSpPr>
        <p:grpSpPr>
          <a:xfrm>
            <a:off x="5951520" y="3953520"/>
            <a:ext cx="2463480" cy="2457360"/>
            <a:chOff x="5951520" y="3953520"/>
            <a:chExt cx="2463480" cy="2457360"/>
          </a:xfrm>
        </p:grpSpPr>
        <p:pic>
          <p:nvPicPr>
            <p:cNvPr id="670" name="Grafik 23" descr=""/>
            <p:cNvPicPr/>
            <p:nvPr/>
          </p:nvPicPr>
          <p:blipFill>
            <a:blip r:embed="rId6"/>
            <a:stretch/>
          </p:blipFill>
          <p:spPr>
            <a:xfrm>
              <a:off x="5951520" y="3953520"/>
              <a:ext cx="2463480" cy="2457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1" name="Textfeld 28"/>
            <p:cNvSpPr/>
            <p:nvPr/>
          </p:nvSpPr>
          <p:spPr>
            <a:xfrm>
              <a:off x="6463440" y="5876640"/>
              <a:ext cx="1656000" cy="504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de-DE" sz="1600" spc="-1" strike="noStrike">
                  <a:solidFill>
                    <a:schemeClr val="dk1"/>
                  </a:solidFill>
                  <a:latin typeface="Arial"/>
                </a:rPr>
                <a:t>ML</a:t>
              </a:r>
              <a:endParaRPr b="0" lang="de-DE" sz="1600" spc="-1" strike="noStrike">
                <a:solidFill>
                  <a:srgbClr val="000000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1" lang="de-DE" sz="1600" spc="-1" strike="noStrike">
                  <a:solidFill>
                    <a:schemeClr val="dk1"/>
                  </a:solidFill>
                  <a:latin typeface="Arial"/>
                </a:rPr>
                <a:t>result</a:t>
              </a:r>
              <a:endParaRPr b="0" lang="de-DE" sz="16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672" name="Textfeld 37"/>
          <p:cNvSpPr/>
          <p:nvPr/>
        </p:nvSpPr>
        <p:spPr>
          <a:xfrm>
            <a:off x="797040" y="6328080"/>
            <a:ext cx="6097320" cy="30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1219320">
              <a:lnSpc>
                <a:spcPct val="120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233f"/>
                </a:solidFill>
                <a:latin typeface="Arial"/>
                <a:ea typeface="ＭＳ Ｐゴシック"/>
              </a:rPr>
              <a:t>Flenner et al. (2024) </a:t>
            </a:r>
            <a:r>
              <a:rPr b="0" i="1" lang="en-US" sz="1200" spc="-1" strike="noStrike">
                <a:solidFill>
                  <a:srgbClr val="00233f"/>
                </a:solidFill>
                <a:latin typeface="Arial"/>
                <a:ea typeface="ＭＳ Ｐゴシック"/>
              </a:rPr>
              <a:t>Journal of Synchrotron Radiation 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7D667F66-0A37-464D-AF4B-48E758C8138B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7" dur="indefinite" restart="never" nodeType="tmRoot">
          <p:childTnLst>
            <p:seq>
              <p:cTn id="78" dur="indefinite" nodeType="mainSeq">
                <p:childTnLst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Summary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674" name="Inhaltsplatzhalter 6" descr=""/>
          <p:cNvPicPr/>
          <p:nvPr/>
        </p:nvPicPr>
        <p:blipFill>
          <a:blip r:embed="rId1"/>
          <a:stretch/>
        </p:blipFill>
        <p:spPr>
          <a:xfrm>
            <a:off x="8262720" y="700560"/>
            <a:ext cx="3317400" cy="4319280"/>
          </a:xfrm>
          <a:prstGeom prst="rect">
            <a:avLst/>
          </a:prstGeom>
          <a:ln cap="rnd" w="190500">
            <a:solidFill>
              <a:srgbClr val="ffffff"/>
            </a:solidFill>
            <a:round/>
          </a:ln>
          <a:effectLst>
            <a:outerShdw algn="tl" blurRad="36360" dir="11400479" dist="12429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dir="t" rig="sof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75" name="Inhaltsplatzhalter 6"/>
          <p:cNvSpPr/>
          <p:nvPr/>
        </p:nvSpPr>
        <p:spPr>
          <a:xfrm>
            <a:off x="724680" y="1317600"/>
            <a:ext cx="8064360" cy="261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700" spc="-1" strike="noStrike">
                <a:solidFill>
                  <a:schemeClr val="accent4"/>
                </a:solidFill>
                <a:latin typeface="Arial"/>
              </a:rPr>
              <a:t>Machine learning denoising </a:t>
            </a:r>
            <a:endParaRPr b="0" lang="de-DE" sz="17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700" spc="-1" strike="noStrike">
              <a:solidFill>
                <a:srgbClr val="000000"/>
              </a:solidFill>
              <a:latin typeface="Calibri"/>
            </a:endParaRPr>
          </a:p>
          <a:p>
            <a:pPr lvl="2" marL="537840" indent="-285840" defTabSz="914400">
              <a:lnSpc>
                <a:spcPct val="100000"/>
              </a:lnSpc>
              <a:buClr>
                <a:srgbClr val="00467d"/>
              </a:buClr>
              <a:buFont typeface="OpenSymbol"/>
              <a:buChar char="-"/>
              <a:tabLst>
                <a:tab algn="l" pos="252000"/>
              </a:tabLst>
            </a:pPr>
            <a:r>
              <a:rPr b="1" lang="en-US" sz="1700" spc="-1" strike="noStrike">
                <a:solidFill>
                  <a:schemeClr val="dk1"/>
                </a:solidFill>
                <a:latin typeface="Arial"/>
              </a:rPr>
              <a:t>Very short scans (with high quality reference scan)</a:t>
            </a:r>
            <a:endParaRPr b="0" lang="de-DE" sz="17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252000"/>
              </a:tabLst>
            </a:pPr>
            <a:endParaRPr b="0" lang="de-DE" sz="1700" spc="-1" strike="noStrike">
              <a:solidFill>
                <a:srgbClr val="000000"/>
              </a:solidFill>
              <a:latin typeface="Calibri"/>
            </a:endParaRPr>
          </a:p>
          <a:p>
            <a:pPr lvl="2" marL="537840" indent="-285840" defTabSz="914400">
              <a:lnSpc>
                <a:spcPct val="100000"/>
              </a:lnSpc>
              <a:buClr>
                <a:srgbClr val="00467d"/>
              </a:buClr>
              <a:buFont typeface="OpenSymbol"/>
              <a:buChar char="-"/>
              <a:tabLst>
                <a:tab algn="l" pos="252000"/>
              </a:tabLst>
            </a:pPr>
            <a:r>
              <a:rPr b="1" lang="en-US" sz="1700" spc="-1" strike="noStrike">
                <a:solidFill>
                  <a:schemeClr val="dk1"/>
                </a:solidFill>
                <a:latin typeface="Arial"/>
              </a:rPr>
              <a:t>Standard scans without a reference scan</a:t>
            </a:r>
            <a:endParaRPr b="0" lang="de-DE" sz="17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252000"/>
              </a:tabLst>
            </a:pPr>
            <a:endParaRPr b="0" lang="de-DE" sz="1700" spc="-1" strike="noStrike">
              <a:solidFill>
                <a:srgbClr val="000000"/>
              </a:solidFill>
              <a:latin typeface="Calibri"/>
            </a:endParaRPr>
          </a:p>
          <a:p>
            <a:pPr lvl="2" marL="537840" indent="-285840" defTabSz="914400">
              <a:lnSpc>
                <a:spcPct val="100000"/>
              </a:lnSpc>
              <a:buClr>
                <a:srgbClr val="00467d"/>
              </a:buClr>
              <a:buFont typeface="OpenSymbol"/>
              <a:buChar char="-"/>
              <a:tabLst>
                <a:tab algn="l" pos="25200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H</a:t>
            </a:r>
            <a:r>
              <a:rPr b="1" lang="en-US" sz="1700" spc="-1" strike="noStrike">
                <a:solidFill>
                  <a:schemeClr val="dk1"/>
                </a:solidFill>
                <a:latin typeface="Arial"/>
              </a:rPr>
              <a:t>elps to reduce scan time for </a:t>
            </a:r>
            <a:r>
              <a:rPr b="1" i="1" lang="en-US" sz="1700" spc="-1" strike="noStrike">
                <a:solidFill>
                  <a:schemeClr val="dk1"/>
                </a:solidFill>
                <a:latin typeface="Arial"/>
              </a:rPr>
              <a:t>in situ </a:t>
            </a:r>
            <a:r>
              <a:rPr b="1" lang="en-US" sz="1700" spc="-1" strike="noStrike">
                <a:solidFill>
                  <a:schemeClr val="dk1"/>
                </a:solidFill>
                <a:latin typeface="Arial"/>
              </a:rPr>
              <a:t>experiments</a:t>
            </a:r>
            <a:endParaRPr b="0" lang="de-DE" sz="17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252000"/>
              </a:tabLst>
            </a:pPr>
            <a:endParaRPr b="0" lang="de-DE" sz="1700" spc="-1" strike="noStrike">
              <a:solidFill>
                <a:srgbClr val="000000"/>
              </a:solidFill>
              <a:latin typeface="Calibri"/>
            </a:endParaRPr>
          </a:p>
          <a:p>
            <a:pPr lvl="2" marL="537840" indent="-285840" defTabSz="914400">
              <a:lnSpc>
                <a:spcPct val="100000"/>
              </a:lnSpc>
              <a:buClr>
                <a:srgbClr val="00467d"/>
              </a:buClr>
              <a:buFont typeface="OpenSymbol"/>
              <a:buChar char="-"/>
              <a:tabLst>
                <a:tab algn="l" pos="252000"/>
              </a:tabLst>
            </a:pPr>
            <a:r>
              <a:rPr b="1" lang="en-US" sz="1700" spc="-1" strike="noStrike">
                <a:solidFill>
                  <a:schemeClr val="dk1"/>
                </a:solidFill>
                <a:latin typeface="Arial"/>
              </a:rPr>
              <a:t>Dual- beam setup for artifact removal</a:t>
            </a:r>
            <a:endParaRPr b="0" lang="de-DE" sz="17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252000"/>
              </a:tabLst>
            </a:pPr>
            <a:endParaRPr b="0" lang="de-DE" sz="17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7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76" name="B3494DC9-FE3F-4EBC-AEA7-70731163F6F1" descr="2761A36B-737A-4D05-9B41-F02D33D0EE96@fritz"/>
          <p:cNvPicPr/>
          <p:nvPr/>
        </p:nvPicPr>
        <p:blipFill>
          <a:blip r:embed="rId2"/>
          <a:srcRect l="10741" t="8948" r="10296" b="0"/>
          <a:stretch/>
        </p:blipFill>
        <p:spPr>
          <a:xfrm>
            <a:off x="1308600" y="3856320"/>
            <a:ext cx="3448080" cy="2668680"/>
          </a:xfrm>
          <a:prstGeom prst="rect">
            <a:avLst/>
          </a:prstGeom>
          <a:ln w="0">
            <a:noFill/>
          </a:ln>
        </p:spPr>
      </p:pic>
      <p:sp>
        <p:nvSpPr>
          <p:cNvPr id="677" name="Rechteck 5"/>
          <p:cNvSpPr/>
          <p:nvPr/>
        </p:nvSpPr>
        <p:spPr>
          <a:xfrm>
            <a:off x="3826440" y="6340680"/>
            <a:ext cx="57895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457200" defTabSz="914400">
              <a:lnSpc>
                <a:spcPct val="100000"/>
              </a:lnSpc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silja.flenner@hereon.de, imke.greving@hereon.de 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C5CF1162-C850-4903-BF40-DA6E2639EEC3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title"/>
          </p:nvPr>
        </p:nvSpPr>
        <p:spPr>
          <a:xfrm>
            <a:off x="407520" y="332640"/>
            <a:ext cx="748836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4500" spc="-1" strike="noStrike">
                <a:solidFill>
                  <a:schemeClr val="dk1"/>
                </a:solidFill>
                <a:latin typeface="Arial"/>
              </a:rPr>
              <a:t>Thank you</a:t>
            </a:r>
            <a:endParaRPr b="0" lang="de-DE" sz="45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79" name="PlaceHolder 2"/>
          <p:cNvSpPr>
            <a:spLocks noGrp="1"/>
          </p:cNvSpPr>
          <p:nvPr>
            <p:ph/>
          </p:nvPr>
        </p:nvSpPr>
        <p:spPr>
          <a:xfrm>
            <a:off x="407880" y="4572000"/>
            <a:ext cx="3600000" cy="195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700" spc="-1" strike="noStrike">
                <a:solidFill>
                  <a:schemeClr val="dk1"/>
                </a:solidFill>
                <a:latin typeface="Arial"/>
              </a:rPr>
              <a:t>Silja Flenner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1" lang="de-DE" sz="17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700" spc="-1" strike="noStrike">
                <a:solidFill>
                  <a:schemeClr val="dk1"/>
                </a:solidFill>
                <a:latin typeface="Arial"/>
              </a:rPr>
              <a:t>silja.flenner@hereon.de, imke.greving@hereon.de </a:t>
            </a:r>
            <a:endParaRPr b="1" lang="de-DE" sz="17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80" name="Text Box 7"/>
          <p:cNvSpPr/>
          <p:nvPr/>
        </p:nvSpPr>
        <p:spPr>
          <a:xfrm>
            <a:off x="10044720" y="1369800"/>
            <a:ext cx="16365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Johannes Hagemann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Felix Wittwer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André Rothkirch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1" name="Text Box 7"/>
          <p:cNvSpPr/>
          <p:nvPr/>
        </p:nvSpPr>
        <p:spPr>
          <a:xfrm>
            <a:off x="7870320" y="1221840"/>
            <a:ext cx="125856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Adam Kubec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Peng Qui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Florian Döring 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Christian David 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82" name="Picture 2" descr="Bildergebnis fÃ¼r desy logo"/>
          <p:cNvPicPr/>
          <p:nvPr/>
        </p:nvPicPr>
        <p:blipFill>
          <a:blip r:embed="rId1"/>
          <a:stretch/>
        </p:blipFill>
        <p:spPr>
          <a:xfrm>
            <a:off x="10416960" y="476640"/>
            <a:ext cx="812520" cy="81252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4" descr="Bildergebnis fÃ¼r psi logo"/>
          <p:cNvPicPr/>
          <p:nvPr/>
        </p:nvPicPr>
        <p:blipFill>
          <a:blip r:embed="rId2"/>
          <a:stretch/>
        </p:blipFill>
        <p:spPr>
          <a:xfrm>
            <a:off x="7876080" y="548640"/>
            <a:ext cx="1508400" cy="641160"/>
          </a:xfrm>
          <a:prstGeom prst="rect">
            <a:avLst/>
          </a:prstGeom>
          <a:ln w="0">
            <a:noFill/>
          </a:ln>
        </p:spPr>
      </p:pic>
      <p:sp>
        <p:nvSpPr>
          <p:cNvPr id="684" name="Text Box 7"/>
          <p:cNvSpPr/>
          <p:nvPr/>
        </p:nvSpPr>
        <p:spPr>
          <a:xfrm>
            <a:off x="5716800" y="595800"/>
            <a:ext cx="2200680" cy="350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de-DE" sz="14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Hereon Team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Imke Greving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Stefan Bruns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Elena Longo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Malte Storm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Berit Zeller-Plumhoff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Felix Beckmann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Fabian Wilde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Jörg Hammel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Julian Moosmann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Jens Breling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Hilmar Burmester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Ursula Tietze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Christina Krywka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Martin Müller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85" name="Grafik 11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1167" t="23928" r="8477" b="4935"/>
          <a:stretch/>
        </p:blipFill>
        <p:spPr>
          <a:xfrm>
            <a:off x="407880" y="1426320"/>
            <a:ext cx="5024160" cy="3335760"/>
          </a:xfrm>
          <a:prstGeom prst="rect">
            <a:avLst/>
          </a:prstGeom>
          <a:ln w="0">
            <a:noFill/>
          </a:ln>
        </p:spPr>
      </p:pic>
      <p:pic>
        <p:nvPicPr>
          <p:cNvPr id="686" name="Picture 2" descr="SFB 986"/>
          <p:cNvPicPr/>
          <p:nvPr/>
        </p:nvPicPr>
        <p:blipFill>
          <a:blip r:embed="rId5"/>
          <a:stretch/>
        </p:blipFill>
        <p:spPr>
          <a:xfrm>
            <a:off x="7156440" y="5070600"/>
            <a:ext cx="2539800" cy="1130400"/>
          </a:xfrm>
          <a:prstGeom prst="rect">
            <a:avLst/>
          </a:prstGeom>
          <a:ln w="0">
            <a:noFill/>
          </a:ln>
        </p:spPr>
      </p:pic>
      <p:pic>
        <p:nvPicPr>
          <p:cNvPr id="687" name="Picture 2" descr="German Engineering Materials Science Centre (GEMS)"/>
          <p:cNvPicPr/>
          <p:nvPr/>
        </p:nvPicPr>
        <p:blipFill>
          <a:blip r:embed="rId6"/>
          <a:stretch/>
        </p:blipFill>
        <p:spPr>
          <a:xfrm>
            <a:off x="4727880" y="5037840"/>
            <a:ext cx="1838160" cy="1140480"/>
          </a:xfrm>
          <a:prstGeom prst="rect">
            <a:avLst/>
          </a:prstGeom>
          <a:ln w="0">
            <a:noFill/>
          </a:ln>
        </p:spPr>
      </p:pic>
      <p:sp>
        <p:nvSpPr>
          <p:cNvPr id="688" name="Text Box 7"/>
          <p:cNvSpPr/>
          <p:nvPr/>
        </p:nvSpPr>
        <p:spPr>
          <a:xfrm>
            <a:off x="7837200" y="2388240"/>
            <a:ext cx="19396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Samples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Kilian Stockhausen (UKE)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Björn Busse (UKE)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Andrew J. Parnell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 </a:t>
            </a:r>
            <a:r>
              <a:rPr b="0" lang="de-DE" sz="12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(</a:t>
            </a:r>
            <a:r>
              <a:rPr b="0" lang="en-US" sz="12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University of Sheffield)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200" spc="-1" strike="noStrike">
                <a:solidFill>
                  <a:schemeClr val="dk1">
                    <a:lumMod val="50000"/>
                  </a:schemeClr>
                </a:solidFill>
                <a:latin typeface="Arial"/>
              </a:rPr>
              <a:t>Erica Lilleodden (hereon)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chemeClr val="dk1"/>
                </a:solidFill>
                <a:latin typeface="Arial"/>
              </a:rPr>
              <a:t>Full-field nanotomography @ P05, PETRA III, DESY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27" name="Grafik 3" descr=""/>
          <p:cNvPicPr/>
          <p:nvPr/>
        </p:nvPicPr>
        <p:blipFill>
          <a:blip r:embed="rId1"/>
          <a:srcRect l="0" t="8577" r="0" b="8619"/>
          <a:stretch/>
        </p:blipFill>
        <p:spPr>
          <a:xfrm>
            <a:off x="191520" y="908640"/>
            <a:ext cx="7036920" cy="3277440"/>
          </a:xfrm>
          <a:prstGeom prst="rect">
            <a:avLst/>
          </a:prstGeom>
          <a:ln w="0">
            <a:noFill/>
          </a:ln>
        </p:spPr>
      </p:pic>
      <p:grpSp>
        <p:nvGrpSpPr>
          <p:cNvPr id="328" name="Gruppieren 10"/>
          <p:cNvGrpSpPr/>
          <p:nvPr/>
        </p:nvGrpSpPr>
        <p:grpSpPr>
          <a:xfrm>
            <a:off x="7442640" y="3580560"/>
            <a:ext cx="4664160" cy="1882800"/>
            <a:chOff x="7442640" y="3580560"/>
            <a:chExt cx="4664160" cy="1882800"/>
          </a:xfrm>
        </p:grpSpPr>
        <p:sp>
          <p:nvSpPr>
            <p:cNvPr id="329" name="Textfeld 32"/>
            <p:cNvSpPr/>
            <p:nvPr/>
          </p:nvSpPr>
          <p:spPr>
            <a:xfrm flipH="1">
              <a:off x="11435040" y="4801320"/>
              <a:ext cx="671400" cy="227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</a:pPr>
              <a:r>
                <a:rPr b="0" lang="en-US" sz="900" spc="-1" strike="noStrike">
                  <a:solidFill>
                    <a:srgbClr val="000000"/>
                  </a:solidFill>
                  <a:latin typeface="Arial"/>
                </a:rPr>
                <a:t>Camera</a:t>
              </a:r>
              <a:endParaRPr b="0" lang="de-DE" sz="9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330" name="Gruppieren 83"/>
            <p:cNvGrpSpPr/>
            <p:nvPr/>
          </p:nvGrpSpPr>
          <p:grpSpPr>
            <a:xfrm>
              <a:off x="7442640" y="3580560"/>
              <a:ext cx="4614480" cy="1882800"/>
              <a:chOff x="7442640" y="3580560"/>
              <a:chExt cx="4614480" cy="1882800"/>
            </a:xfrm>
          </p:grpSpPr>
          <p:sp>
            <p:nvSpPr>
              <p:cNvPr id="331" name="Gleichschenkliges Dreieck 89"/>
              <p:cNvSpPr/>
              <p:nvPr/>
            </p:nvSpPr>
            <p:spPr>
              <a:xfrm flipH="1" flipV="1" rot="5400000">
                <a:off x="10282320" y="3217680"/>
                <a:ext cx="695520" cy="2294280"/>
              </a:xfrm>
              <a:prstGeom prst="triangle">
                <a:avLst>
                  <a:gd name="adj" fmla="val 100000"/>
                </a:avLst>
              </a:prstGeom>
              <a:solidFill>
                <a:srgbClr val="fae1a5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sp>
            <p:nvSpPr>
              <p:cNvPr id="332" name="Cube 70"/>
              <p:cNvSpPr/>
              <p:nvPr/>
            </p:nvSpPr>
            <p:spPr>
              <a:xfrm flipH="1" rot="5400000">
                <a:off x="9415080" y="3951000"/>
                <a:ext cx="174240" cy="104760"/>
              </a:xfrm>
              <a:prstGeom prst="cube">
                <a:avLst>
                  <a:gd name="adj" fmla="val 56454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1080" bIns="108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sp>
            <p:nvSpPr>
              <p:cNvPr id="333" name="Textfeld 23"/>
              <p:cNvSpPr/>
              <p:nvPr/>
            </p:nvSpPr>
            <p:spPr>
              <a:xfrm flipH="1">
                <a:off x="7987320" y="4801320"/>
                <a:ext cx="428040" cy="227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685800">
                  <a:lnSpc>
                    <a:spcPct val="100000"/>
                  </a:lnSpc>
                </a:pPr>
                <a:r>
                  <a:rPr b="0" lang="en-US" sz="900" spc="-1" strike="noStrike">
                    <a:solidFill>
                      <a:srgbClr val="000000"/>
                    </a:solidFill>
                    <a:latin typeface="Arial"/>
                  </a:rPr>
                  <a:t>FZP </a:t>
                </a:r>
                <a:endParaRPr b="0" lang="de-DE" sz="9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34" name="Textfeld 31"/>
              <p:cNvSpPr/>
              <p:nvPr/>
            </p:nvSpPr>
            <p:spPr>
              <a:xfrm flipH="1">
                <a:off x="9888480" y="4801320"/>
                <a:ext cx="930600" cy="227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685800">
                  <a:lnSpc>
                    <a:spcPct val="100000"/>
                  </a:lnSpc>
                </a:pPr>
                <a:r>
                  <a:rPr b="0" lang="de-DE" sz="900" spc="-1" strike="noStrike">
                    <a:solidFill>
                      <a:srgbClr val="000000"/>
                    </a:solidFill>
                    <a:latin typeface="Arial"/>
                  </a:rPr>
                  <a:t>Sample</a:t>
                </a:r>
                <a:endParaRPr b="0" lang="de-DE" sz="9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35" name="Textfeld 33"/>
              <p:cNvSpPr/>
              <p:nvPr/>
            </p:nvSpPr>
            <p:spPr>
              <a:xfrm flipH="1">
                <a:off x="9205920" y="4801320"/>
                <a:ext cx="512640" cy="227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685800">
                  <a:lnSpc>
                    <a:spcPct val="100000"/>
                  </a:lnSpc>
                </a:pPr>
                <a:r>
                  <a:rPr b="0" lang="en-US" sz="900" spc="-1" strike="noStrike">
                    <a:solidFill>
                      <a:srgbClr val="000000"/>
                    </a:solidFill>
                    <a:latin typeface="Arial"/>
                  </a:rPr>
                  <a:t>OSA</a:t>
                </a:r>
                <a:endParaRPr b="0" lang="de-DE" sz="9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36" name="Gleichschenkliges Dreieck 88"/>
              <p:cNvSpPr/>
              <p:nvPr/>
            </p:nvSpPr>
            <p:spPr>
              <a:xfrm rot="5400000">
                <a:off x="8630640" y="3195000"/>
                <a:ext cx="387360" cy="1263600"/>
              </a:xfrm>
              <a:prstGeom prst="triangle">
                <a:avLst>
                  <a:gd name="adj" fmla="val 100000"/>
                </a:avLst>
              </a:prstGeom>
              <a:solidFill>
                <a:srgbClr val="ffe699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sp>
            <p:nvSpPr>
              <p:cNvPr id="337" name="Gleichschenkliges Dreieck 90"/>
              <p:cNvSpPr/>
              <p:nvPr/>
            </p:nvSpPr>
            <p:spPr>
              <a:xfrm flipV="1" rot="16200000">
                <a:off x="8614800" y="3597480"/>
                <a:ext cx="387360" cy="1234080"/>
              </a:xfrm>
              <a:prstGeom prst="triangle">
                <a:avLst>
                  <a:gd name="adj" fmla="val 100000"/>
                </a:avLst>
              </a:prstGeom>
              <a:solidFill>
                <a:srgbClr val="ffe699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sp>
            <p:nvSpPr>
              <p:cNvPr id="338" name="Rechteck 91"/>
              <p:cNvSpPr/>
              <p:nvPr/>
            </p:nvSpPr>
            <p:spPr>
              <a:xfrm>
                <a:off x="8460360" y="4017240"/>
                <a:ext cx="959400" cy="362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sp>
            <p:nvSpPr>
              <p:cNvPr id="339" name="Gleichschenkliges Dreieck 92"/>
              <p:cNvSpPr/>
              <p:nvPr/>
            </p:nvSpPr>
            <p:spPr>
              <a:xfrm rot="5400000">
                <a:off x="8734680" y="3664080"/>
                <a:ext cx="423720" cy="957600"/>
              </a:xfrm>
              <a:prstGeom prst="triangle">
                <a:avLst>
                  <a:gd name="adj" fmla="val 2157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sp>
            <p:nvSpPr>
              <p:cNvPr id="340" name="Cube 45"/>
              <p:cNvSpPr/>
              <p:nvPr/>
            </p:nvSpPr>
            <p:spPr>
              <a:xfrm>
                <a:off x="8367480" y="3938400"/>
                <a:ext cx="204480" cy="454680"/>
              </a:xfrm>
              <a:prstGeom prst="cube">
                <a:avLst>
                  <a:gd name="adj" fmla="val 46825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grpSp>
            <p:nvGrpSpPr>
              <p:cNvPr id="341" name="Gruppieren 94"/>
              <p:cNvGrpSpPr/>
              <p:nvPr/>
            </p:nvGrpSpPr>
            <p:grpSpPr>
              <a:xfrm>
                <a:off x="10029960" y="4016520"/>
                <a:ext cx="255960" cy="318240"/>
                <a:chOff x="10029960" y="4016520"/>
                <a:chExt cx="255960" cy="318240"/>
              </a:xfrm>
            </p:grpSpPr>
            <p:sp>
              <p:nvSpPr>
                <p:cNvPr id="342" name="Can 9"/>
                <p:cNvSpPr/>
                <p:nvPr/>
              </p:nvSpPr>
              <p:spPr>
                <a:xfrm flipH="1">
                  <a:off x="10029600" y="4141080"/>
                  <a:ext cx="255960" cy="193680"/>
                </a:xfrm>
                <a:prstGeom prst="can">
                  <a:avLst>
                    <a:gd name="adj" fmla="val 25000"/>
                  </a:avLst>
                </a:prstGeom>
                <a:solidFill>
                  <a:srgbClr val="bfbfbf"/>
                </a:solidFill>
                <a:ln w="635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685800">
                    <a:lnSpc>
                      <a:spcPct val="100000"/>
                    </a:lnSpc>
                  </a:pPr>
                  <a:endParaRPr b="0" lang="en-US" sz="1350" spc="-1" strike="noStrike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343" name="Can 9"/>
                <p:cNvSpPr/>
                <p:nvPr/>
              </p:nvSpPr>
              <p:spPr>
                <a:xfrm>
                  <a:off x="10121040" y="4016520"/>
                  <a:ext cx="82080" cy="162720"/>
                </a:xfrm>
                <a:prstGeom prst="can">
                  <a:avLst>
                    <a:gd name="adj" fmla="val 25000"/>
                  </a:avLst>
                </a:prstGeom>
                <a:solidFill>
                  <a:srgbClr val="00b0f0"/>
                </a:solidFill>
                <a:ln w="6350">
                  <a:solidFill>
                    <a:srgbClr val="00467d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685800">
                    <a:lnSpc>
                      <a:spcPct val="100000"/>
                    </a:lnSpc>
                  </a:pPr>
                  <a:endParaRPr b="0" lang="en-US" sz="1350" spc="-1" strike="noStrike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44" name="Textfeld 23"/>
              <p:cNvSpPr/>
              <p:nvPr/>
            </p:nvSpPr>
            <p:spPr>
              <a:xfrm flipH="1">
                <a:off x="8293320" y="4801320"/>
                <a:ext cx="729720" cy="227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685800">
                  <a:lnSpc>
                    <a:spcPct val="100000"/>
                  </a:lnSpc>
                </a:pPr>
                <a:r>
                  <a:rPr b="0" lang="en-US" sz="900" spc="-1" strike="noStrike">
                    <a:solidFill>
                      <a:srgbClr val="000000"/>
                    </a:solidFill>
                    <a:latin typeface="Arial"/>
                  </a:rPr>
                  <a:t>Beamstop </a:t>
                </a:r>
                <a:endParaRPr b="0" lang="de-DE" sz="9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45" name="Rechteck 96"/>
              <p:cNvSpPr/>
              <p:nvPr/>
            </p:nvSpPr>
            <p:spPr>
              <a:xfrm>
                <a:off x="7586280" y="3633120"/>
                <a:ext cx="617040" cy="775080"/>
              </a:xfrm>
              <a:prstGeom prst="rect">
                <a:avLst/>
              </a:prstGeom>
              <a:solidFill>
                <a:srgbClr val="fad27d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sp>
            <p:nvSpPr>
              <p:cNvPr id="346" name="Cube 67"/>
              <p:cNvSpPr/>
              <p:nvPr/>
            </p:nvSpPr>
            <p:spPr>
              <a:xfrm>
                <a:off x="9415800" y="4038480"/>
                <a:ext cx="84600" cy="296280"/>
              </a:xfrm>
              <a:prstGeom prst="cube">
                <a:avLst>
                  <a:gd name="adj" fmla="val 46825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sp>
            <p:nvSpPr>
              <p:cNvPr id="347" name="Cube 68"/>
              <p:cNvSpPr/>
              <p:nvPr/>
            </p:nvSpPr>
            <p:spPr>
              <a:xfrm>
                <a:off x="9422640" y="3706200"/>
                <a:ext cx="79200" cy="296640"/>
              </a:xfrm>
              <a:prstGeom prst="cube">
                <a:avLst>
                  <a:gd name="adj" fmla="val 46825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sp>
            <p:nvSpPr>
              <p:cNvPr id="348" name="Cube 71"/>
              <p:cNvSpPr/>
              <p:nvPr/>
            </p:nvSpPr>
            <p:spPr>
              <a:xfrm flipH="1" rot="5400000">
                <a:off x="9326520" y="4037040"/>
                <a:ext cx="174240" cy="104760"/>
              </a:xfrm>
              <a:prstGeom prst="cube">
                <a:avLst>
                  <a:gd name="adj" fmla="val 56454"/>
                </a:avLst>
              </a:prstGeom>
              <a:solidFill>
                <a:schemeClr val="bg1">
                  <a:lumMod val="50000"/>
                  <a:alpha val="5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1080" bIns="108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pic>
            <p:nvPicPr>
              <p:cNvPr id="349" name="Picture 6" descr="Screen Shot 2016-08-10 at 15.54.30.png"/>
              <p:cNvPicPr/>
              <p:nvPr/>
            </p:nvPicPr>
            <p:blipFill>
              <a:blip r:embed="rId2"/>
              <a:stretch/>
            </p:blipFill>
            <p:spPr>
              <a:xfrm>
                <a:off x="8023320" y="3580560"/>
                <a:ext cx="316440" cy="866160"/>
              </a:xfrm>
              <a:prstGeom prst="rect">
                <a:avLst/>
              </a:prstGeom>
              <a:ln w="0">
                <a:noFill/>
              </a:ln>
            </p:spPr>
          </p:pic>
          <p:grpSp>
            <p:nvGrpSpPr>
              <p:cNvPr id="350" name="Gruppieren 29"/>
              <p:cNvGrpSpPr/>
              <p:nvPr/>
            </p:nvGrpSpPr>
            <p:grpSpPr>
              <a:xfrm>
                <a:off x="7683120" y="3665880"/>
                <a:ext cx="393480" cy="709200"/>
                <a:chOff x="7683120" y="3665880"/>
                <a:chExt cx="393480" cy="709200"/>
              </a:xfrm>
            </p:grpSpPr>
            <p:cxnSp>
              <p:nvCxnSpPr>
                <p:cNvPr id="351" name="Straight Arrow Connector 18"/>
                <p:cNvCxnSpPr/>
                <p:nvPr/>
              </p:nvCxnSpPr>
              <p:spPr>
                <a:xfrm>
                  <a:off x="7686360" y="3665880"/>
                  <a:ext cx="38412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352" name="Straight Arrow Connector 20"/>
                <p:cNvCxnSpPr/>
                <p:nvPr/>
              </p:nvCxnSpPr>
              <p:spPr>
                <a:xfrm>
                  <a:off x="7689600" y="3769920"/>
                  <a:ext cx="38412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353" name="Straight Arrow Connector 22"/>
                <p:cNvCxnSpPr/>
                <p:nvPr/>
              </p:nvCxnSpPr>
              <p:spPr>
                <a:xfrm>
                  <a:off x="7686360" y="3875760"/>
                  <a:ext cx="38412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354" name="Straight Arrow Connector 24"/>
                <p:cNvCxnSpPr/>
                <p:nvPr/>
              </p:nvCxnSpPr>
              <p:spPr>
                <a:xfrm>
                  <a:off x="7683120" y="3977280"/>
                  <a:ext cx="38448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355" name="Straight Arrow Connector 26"/>
                <p:cNvCxnSpPr/>
                <p:nvPr/>
              </p:nvCxnSpPr>
              <p:spPr>
                <a:xfrm>
                  <a:off x="7686360" y="4075560"/>
                  <a:ext cx="38412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356" name="Straight Arrow Connector 28"/>
                <p:cNvCxnSpPr/>
                <p:nvPr/>
              </p:nvCxnSpPr>
              <p:spPr>
                <a:xfrm>
                  <a:off x="7692840" y="4173840"/>
                  <a:ext cx="38412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357" name="Straight Arrow Connector 30"/>
                <p:cNvCxnSpPr/>
                <p:nvPr/>
              </p:nvCxnSpPr>
              <p:spPr>
                <a:xfrm>
                  <a:off x="7689600" y="4275000"/>
                  <a:ext cx="38412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358" name="Straight Arrow Connector 70"/>
                <p:cNvCxnSpPr/>
                <p:nvPr/>
              </p:nvCxnSpPr>
              <p:spPr>
                <a:xfrm>
                  <a:off x="7692840" y="4375080"/>
                  <a:ext cx="38412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</p:grpSp>
          <p:sp>
            <p:nvSpPr>
              <p:cNvPr id="359" name="Kreis 102"/>
              <p:cNvSpPr/>
              <p:nvPr/>
            </p:nvSpPr>
            <p:spPr>
              <a:xfrm>
                <a:off x="7442640" y="3630240"/>
                <a:ext cx="286560" cy="772200"/>
              </a:xfrm>
              <a:prstGeom prst="pie">
                <a:avLst>
                  <a:gd name="adj1" fmla="val 5396487"/>
                  <a:gd name="adj2" fmla="val 16207123"/>
                </a:avLst>
              </a:prstGeom>
              <a:solidFill>
                <a:srgbClr val="fad27d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dk1"/>
                  </a:solidFill>
                  <a:latin typeface="Arial"/>
                </a:endParaRPr>
              </a:p>
            </p:txBody>
          </p:sp>
          <p:cxnSp>
            <p:nvCxnSpPr>
              <p:cNvPr id="360" name="Gerade Verbindung mit Pfeil 39"/>
              <p:cNvCxnSpPr/>
              <p:nvPr/>
            </p:nvCxnSpPr>
            <p:spPr>
              <a:xfrm>
                <a:off x="8203320" y="5074560"/>
                <a:ext cx="1252800" cy="360"/>
              </a:xfrm>
              <a:prstGeom prst="straightConnector1">
                <a:avLst/>
              </a:prstGeom>
              <a:ln w="12700">
                <a:solidFill>
                  <a:srgbClr val="000000"/>
                </a:solidFill>
                <a:miter/>
                <a:headEnd len="med" type="arrow" w="med"/>
                <a:tailEnd len="med" type="arrow" w="med"/>
              </a:ln>
            </p:spPr>
          </p:cxnSp>
          <p:cxnSp>
            <p:nvCxnSpPr>
              <p:cNvPr id="361" name="Gerade Verbindung mit Pfeil 39"/>
              <p:cNvCxnSpPr/>
              <p:nvPr/>
            </p:nvCxnSpPr>
            <p:spPr>
              <a:xfrm>
                <a:off x="9450360" y="5074560"/>
                <a:ext cx="728640" cy="360"/>
              </a:xfrm>
              <a:prstGeom prst="straightConnector1">
                <a:avLst/>
              </a:prstGeom>
              <a:ln w="12700">
                <a:solidFill>
                  <a:srgbClr val="000000"/>
                </a:solidFill>
                <a:miter/>
                <a:headEnd len="med" type="arrow" w="med"/>
                <a:tailEnd len="med" type="arrow" w="med"/>
              </a:ln>
            </p:spPr>
          </p:cxnSp>
          <p:cxnSp>
            <p:nvCxnSpPr>
              <p:cNvPr id="362" name="Gerade Verbindung mit Pfeil 39"/>
              <p:cNvCxnSpPr/>
              <p:nvPr/>
            </p:nvCxnSpPr>
            <p:spPr>
              <a:xfrm>
                <a:off x="10178640" y="5074560"/>
                <a:ext cx="1599480" cy="360"/>
              </a:xfrm>
              <a:prstGeom prst="straightConnector1">
                <a:avLst/>
              </a:prstGeom>
              <a:ln w="12700">
                <a:solidFill>
                  <a:srgbClr val="000000"/>
                </a:solidFill>
                <a:miter/>
                <a:headEnd len="med" type="arrow" w="med"/>
                <a:tailEnd len="med" type="arrow" w="med"/>
              </a:ln>
            </p:spPr>
          </p:cxnSp>
          <p:sp>
            <p:nvSpPr>
              <p:cNvPr id="363" name="Textfeld 33"/>
              <p:cNvSpPr/>
              <p:nvPr/>
            </p:nvSpPr>
            <p:spPr>
              <a:xfrm flipH="1">
                <a:off x="8430480" y="5079960"/>
                <a:ext cx="867240" cy="227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685800">
                  <a:lnSpc>
                    <a:spcPct val="100000"/>
                  </a:lnSpc>
                </a:pPr>
                <a:r>
                  <a:rPr b="0" lang="en-US" sz="900" spc="-1" strike="noStrike">
                    <a:solidFill>
                      <a:srgbClr val="000000"/>
                    </a:solidFill>
                    <a:latin typeface="Arial"/>
                  </a:rPr>
                  <a:t>f = 133 mm</a:t>
                </a:r>
                <a:endParaRPr b="0" lang="de-DE" sz="9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64" name="Textfeld 33"/>
              <p:cNvSpPr/>
              <p:nvPr/>
            </p:nvSpPr>
            <p:spPr>
              <a:xfrm flipH="1">
                <a:off x="9438840" y="5079960"/>
                <a:ext cx="776520" cy="383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685800">
                  <a:lnSpc>
                    <a:spcPct val="100000"/>
                  </a:lnSpc>
                </a:pPr>
                <a:r>
                  <a:rPr b="0" lang="en-US" sz="900" spc="-1" strike="noStrike">
                    <a:solidFill>
                      <a:srgbClr val="000000"/>
                    </a:solidFill>
                    <a:latin typeface="Arial"/>
                  </a:rPr>
                  <a:t>z</a:t>
                </a:r>
                <a:r>
                  <a:rPr b="0" lang="en-US" sz="900" spc="-1" strike="noStrike" baseline="-25000">
                    <a:solidFill>
                      <a:srgbClr val="000000"/>
                    </a:solidFill>
                    <a:latin typeface="Arial"/>
                  </a:rPr>
                  <a:t>1</a:t>
                </a:r>
                <a:r>
                  <a:rPr b="0" lang="en-US" sz="900" spc="-1" strike="noStrike">
                    <a:solidFill>
                      <a:srgbClr val="000000"/>
                    </a:solidFill>
                    <a:latin typeface="Arial"/>
                  </a:rPr>
                  <a:t> = 50 mm – 3000 mm</a:t>
                </a:r>
                <a:endParaRPr b="0" lang="de-DE" sz="9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65" name="Textfeld 33"/>
              <p:cNvSpPr/>
              <p:nvPr/>
            </p:nvSpPr>
            <p:spPr>
              <a:xfrm flipH="1">
                <a:off x="10465920" y="5074560"/>
                <a:ext cx="1079640" cy="2458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685800">
                  <a:lnSpc>
                    <a:spcPct val="100000"/>
                  </a:lnSpc>
                </a:pPr>
                <a:r>
                  <a:rPr b="0" lang="en-US" sz="900" spc="-1" strike="noStrike">
                    <a:solidFill>
                      <a:srgbClr val="000000"/>
                    </a:solidFill>
                    <a:latin typeface="Arial"/>
                  </a:rPr>
                  <a:t>z</a:t>
                </a:r>
                <a:r>
                  <a:rPr b="0" lang="en-US" sz="900" spc="-1" strike="noStrike" baseline="-25000">
                    <a:solidFill>
                      <a:srgbClr val="000000"/>
                    </a:solidFill>
                    <a:latin typeface="Arial"/>
                  </a:rPr>
                  <a:t>2</a:t>
                </a:r>
                <a:r>
                  <a:rPr b="0" lang="en-US" sz="900" spc="-1" strike="noStrike">
                    <a:solidFill>
                      <a:srgbClr val="000000"/>
                    </a:solidFill>
                    <a:latin typeface="Arial"/>
                  </a:rPr>
                  <a:t> = 16 m – 22 m</a:t>
                </a:r>
                <a:endParaRPr b="0" lang="de-DE" sz="9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grpSp>
            <p:nvGrpSpPr>
              <p:cNvPr id="366" name="Gruppieren 40"/>
              <p:cNvGrpSpPr/>
              <p:nvPr/>
            </p:nvGrpSpPr>
            <p:grpSpPr>
              <a:xfrm>
                <a:off x="10961280" y="4014000"/>
                <a:ext cx="255960" cy="524160"/>
                <a:chOff x="10961280" y="4014000"/>
                <a:chExt cx="255960" cy="524160"/>
              </a:xfrm>
            </p:grpSpPr>
            <p:sp>
              <p:nvSpPr>
                <p:cNvPr id="367" name="Can 9"/>
                <p:cNvSpPr/>
                <p:nvPr/>
              </p:nvSpPr>
              <p:spPr>
                <a:xfrm flipH="1">
                  <a:off x="10960920" y="4344480"/>
                  <a:ext cx="255960" cy="193680"/>
                </a:xfrm>
                <a:prstGeom prst="can">
                  <a:avLst>
                    <a:gd name="adj" fmla="val 25000"/>
                  </a:avLst>
                </a:prstGeom>
                <a:solidFill>
                  <a:srgbClr val="bfbfbf">
                    <a:alpha val="63000"/>
                  </a:srgbClr>
                </a:solidFill>
                <a:ln w="6350">
                  <a:solidFill>
                    <a:srgbClr val="000000">
                      <a:alpha val="26000"/>
                    </a:srgbClr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685800">
                    <a:lnSpc>
                      <a:spcPct val="100000"/>
                    </a:lnSpc>
                  </a:pPr>
                  <a:endParaRPr b="0" lang="en-US" sz="1350" spc="-1" strike="noStrike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368" name="Can 9"/>
                <p:cNvSpPr/>
                <p:nvPr/>
              </p:nvSpPr>
              <p:spPr>
                <a:xfrm>
                  <a:off x="10998360" y="4014000"/>
                  <a:ext cx="181800" cy="359640"/>
                </a:xfrm>
                <a:prstGeom prst="can">
                  <a:avLst>
                    <a:gd name="adj" fmla="val 25000"/>
                  </a:avLst>
                </a:prstGeom>
                <a:solidFill>
                  <a:srgbClr val="00b0f0"/>
                </a:solidFill>
                <a:ln w="6350">
                  <a:solidFill>
                    <a:srgbClr val="000000">
                      <a:alpha val="26000"/>
                    </a:srgbClr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685800">
                    <a:lnSpc>
                      <a:spcPct val="100000"/>
                    </a:lnSpc>
                  </a:pPr>
                  <a:endParaRPr b="0" lang="en-US" sz="1350" spc="-1" strike="noStrike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69" name="Gruppieren 110"/>
              <p:cNvGrpSpPr/>
              <p:nvPr/>
            </p:nvGrpSpPr>
            <p:grpSpPr>
              <a:xfrm>
                <a:off x="11378880" y="4009320"/>
                <a:ext cx="678240" cy="679320"/>
                <a:chOff x="11378880" y="4009320"/>
                <a:chExt cx="678240" cy="679320"/>
              </a:xfrm>
            </p:grpSpPr>
            <p:sp>
              <p:nvSpPr>
                <p:cNvPr id="370" name="Rahmen 117"/>
                <p:cNvSpPr/>
                <p:nvPr/>
              </p:nvSpPr>
              <p:spPr>
                <a:xfrm>
                  <a:off x="11378880" y="4009320"/>
                  <a:ext cx="678240" cy="679320"/>
                </a:xfrm>
                <a:prstGeom prst="bevel">
                  <a:avLst>
                    <a:gd name="adj" fmla="val 12500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prstMaterial="legacyWirefram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endParaRPr b="0" lang="de-DE" sz="1350" spc="-1" strike="noStrike">
                    <a:solidFill>
                      <a:schemeClr val="lt1"/>
                    </a:solidFill>
                    <a:latin typeface="Arial"/>
                  </a:endParaRPr>
                </a:p>
              </p:txBody>
            </p:sp>
            <p:pic>
              <p:nvPicPr>
                <p:cNvPr id="371" name="Grafik 118" descr=""/>
                <p:cNvPicPr/>
                <p:nvPr/>
              </p:nvPicPr>
              <p:blipFill>
                <a:blip r:embed="rId3"/>
                <a:srcRect l="14372" t="9977" r="5472" b="13311"/>
                <a:stretch/>
              </p:blipFill>
              <p:spPr>
                <a:xfrm rot="5400000">
                  <a:off x="11462040" y="4096440"/>
                  <a:ext cx="513720" cy="50544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cxnSp>
            <p:nvCxnSpPr>
              <p:cNvPr id="372" name="Gerade Verbindung mit Pfeil 39"/>
              <p:cNvCxnSpPr/>
              <p:nvPr/>
            </p:nvCxnSpPr>
            <p:spPr>
              <a:xfrm>
                <a:off x="10298880" y="4089240"/>
                <a:ext cx="662760" cy="360"/>
              </a:xfrm>
              <a:prstGeom prst="straightConnector1">
                <a:avLst/>
              </a:prstGeom>
              <a:ln w="9525">
                <a:solidFill>
                  <a:srgbClr val="ffffff">
                    <a:lumMod val="75000"/>
                  </a:srgbClr>
                </a:solidFill>
                <a:prstDash val="sysDash"/>
                <a:miter/>
                <a:headEnd len="med" type="arrow" w="med"/>
                <a:tailEnd len="med" type="arrow" w="med"/>
              </a:ln>
            </p:spPr>
          </p:cxnSp>
          <p:cxnSp>
            <p:nvCxnSpPr>
              <p:cNvPr id="373" name="Gerade Verbindung 100"/>
              <p:cNvCxnSpPr/>
              <p:nvPr/>
            </p:nvCxnSpPr>
            <p:spPr>
              <a:xfrm flipV="1">
                <a:off x="8203320" y="4478760"/>
                <a:ext cx="360" cy="360360"/>
              </a:xfrm>
              <a:prstGeom prst="straightConnector1">
                <a:avLst/>
              </a:prstGeom>
              <a:ln w="12700">
                <a:solidFill>
                  <a:srgbClr val="00467d"/>
                </a:solidFill>
                <a:prstDash val="dash"/>
              </a:ln>
            </p:spPr>
          </p:cxnSp>
          <p:cxnSp>
            <p:nvCxnSpPr>
              <p:cNvPr id="374" name="Gerade Verbindung 103"/>
              <p:cNvCxnSpPr/>
              <p:nvPr/>
            </p:nvCxnSpPr>
            <p:spPr>
              <a:xfrm flipV="1">
                <a:off x="8460360" y="4447080"/>
                <a:ext cx="360" cy="392040"/>
              </a:xfrm>
              <a:prstGeom prst="straightConnector1">
                <a:avLst/>
              </a:prstGeom>
              <a:ln w="12700">
                <a:solidFill>
                  <a:srgbClr val="00467d"/>
                </a:solidFill>
                <a:prstDash val="dash"/>
              </a:ln>
            </p:spPr>
          </p:cxnSp>
          <p:cxnSp>
            <p:nvCxnSpPr>
              <p:cNvPr id="375" name="Gerade Verbindung 104"/>
              <p:cNvCxnSpPr/>
              <p:nvPr/>
            </p:nvCxnSpPr>
            <p:spPr>
              <a:xfrm flipV="1">
                <a:off x="9439560" y="4408560"/>
                <a:ext cx="360" cy="430560"/>
              </a:xfrm>
              <a:prstGeom prst="straightConnector1">
                <a:avLst/>
              </a:prstGeom>
              <a:ln w="12700">
                <a:solidFill>
                  <a:srgbClr val="00467d"/>
                </a:solidFill>
                <a:prstDash val="dash"/>
              </a:ln>
            </p:spPr>
          </p:cxnSp>
          <p:cxnSp>
            <p:nvCxnSpPr>
              <p:cNvPr id="376" name="Gerade Verbindung 107"/>
              <p:cNvCxnSpPr/>
              <p:nvPr/>
            </p:nvCxnSpPr>
            <p:spPr>
              <a:xfrm flipV="1">
                <a:off x="10166040" y="4408560"/>
                <a:ext cx="360" cy="430560"/>
              </a:xfrm>
              <a:prstGeom prst="straightConnector1">
                <a:avLst/>
              </a:prstGeom>
              <a:ln w="12700">
                <a:solidFill>
                  <a:srgbClr val="00467d"/>
                </a:solidFill>
                <a:prstDash val="dash"/>
              </a:ln>
            </p:spPr>
          </p:cxnSp>
          <p:cxnSp>
            <p:nvCxnSpPr>
              <p:cNvPr id="377" name="Gerade Verbindung 108"/>
              <p:cNvCxnSpPr/>
              <p:nvPr/>
            </p:nvCxnSpPr>
            <p:spPr>
              <a:xfrm flipV="1">
                <a:off x="11771640" y="4728960"/>
                <a:ext cx="360" cy="110160"/>
              </a:xfrm>
              <a:prstGeom prst="straightConnector1">
                <a:avLst/>
              </a:prstGeom>
              <a:ln w="12700">
                <a:solidFill>
                  <a:srgbClr val="00467d"/>
                </a:solidFill>
                <a:prstDash val="dash"/>
              </a:ln>
            </p:spPr>
          </p:cxnSp>
        </p:grpSp>
      </p:grpSp>
      <p:grpSp>
        <p:nvGrpSpPr>
          <p:cNvPr id="378" name="Gruppieren 11"/>
          <p:cNvGrpSpPr/>
          <p:nvPr/>
        </p:nvGrpSpPr>
        <p:grpSpPr>
          <a:xfrm>
            <a:off x="7386480" y="1008000"/>
            <a:ext cx="4664160" cy="2371320"/>
            <a:chOff x="7386480" y="1008000"/>
            <a:chExt cx="4664160" cy="2371320"/>
          </a:xfrm>
        </p:grpSpPr>
        <p:sp>
          <p:nvSpPr>
            <p:cNvPr id="379" name="Textfeld 32"/>
            <p:cNvSpPr/>
            <p:nvPr/>
          </p:nvSpPr>
          <p:spPr>
            <a:xfrm flipH="1">
              <a:off x="11378880" y="2721240"/>
              <a:ext cx="671400" cy="227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</a:pPr>
              <a:r>
                <a:rPr b="0" lang="en-US" sz="900" spc="-1" strike="noStrike">
                  <a:solidFill>
                    <a:srgbClr val="000000"/>
                  </a:solidFill>
                  <a:latin typeface="Arial"/>
                </a:rPr>
                <a:t>Camera</a:t>
              </a:r>
              <a:endParaRPr b="0" lang="de-DE" sz="9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80" name="Textfeld 23"/>
            <p:cNvSpPr/>
            <p:nvPr/>
          </p:nvSpPr>
          <p:spPr>
            <a:xfrm flipH="1">
              <a:off x="7779600" y="2726280"/>
              <a:ext cx="864000" cy="227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</a:pPr>
              <a:r>
                <a:rPr b="0" lang="en-US" sz="900" spc="-1" strike="noStrike">
                  <a:solidFill>
                    <a:srgbClr val="000000"/>
                  </a:solidFill>
                  <a:latin typeface="Arial"/>
                </a:rPr>
                <a:t>Beamshaper </a:t>
              </a:r>
              <a:endParaRPr b="0" lang="de-DE" sz="9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81" name="Textfeld 31"/>
            <p:cNvSpPr/>
            <p:nvPr/>
          </p:nvSpPr>
          <p:spPr>
            <a:xfrm flipH="1">
              <a:off x="9104400" y="2715840"/>
              <a:ext cx="930600" cy="227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</a:pPr>
              <a:r>
                <a:rPr b="0" lang="de-DE" sz="900" spc="-1" strike="noStrike">
                  <a:solidFill>
                    <a:srgbClr val="000000"/>
                  </a:solidFill>
                  <a:latin typeface="Arial"/>
                </a:rPr>
                <a:t>Sample</a:t>
              </a:r>
              <a:endParaRPr b="0" lang="de-DE" sz="9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82" name="Textfeld 33"/>
            <p:cNvSpPr/>
            <p:nvPr/>
          </p:nvSpPr>
          <p:spPr>
            <a:xfrm flipH="1">
              <a:off x="9555120" y="2715840"/>
              <a:ext cx="512640" cy="227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</a:pPr>
              <a:r>
                <a:rPr b="0" lang="en-US" sz="900" spc="-1" strike="noStrike">
                  <a:solidFill>
                    <a:srgbClr val="000000"/>
                  </a:solidFill>
                  <a:latin typeface="Arial"/>
                </a:rPr>
                <a:t>OSA</a:t>
              </a:r>
              <a:endParaRPr b="0" lang="de-DE" sz="9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83" name="Gleichschenkliges Dreieck 16"/>
            <p:cNvSpPr/>
            <p:nvPr/>
          </p:nvSpPr>
          <p:spPr>
            <a:xfrm rot="5400000">
              <a:off x="8438040" y="783000"/>
              <a:ext cx="874080" cy="1353600"/>
            </a:xfrm>
            <a:prstGeom prst="triangle">
              <a:avLst>
                <a:gd name="adj" fmla="val 100000"/>
              </a:avLst>
            </a:prstGeom>
            <a:solidFill>
              <a:srgbClr val="ffe699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35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384" name="Textfeld 23"/>
            <p:cNvSpPr/>
            <p:nvPr/>
          </p:nvSpPr>
          <p:spPr>
            <a:xfrm flipH="1">
              <a:off x="8346600" y="2522880"/>
              <a:ext cx="729720" cy="227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</a:pPr>
              <a:r>
                <a:rPr b="0" lang="en-US" sz="900" spc="-1" strike="noStrike">
                  <a:solidFill>
                    <a:srgbClr val="000000"/>
                  </a:solidFill>
                  <a:latin typeface="Arial"/>
                </a:rPr>
                <a:t>Beamstop </a:t>
              </a:r>
              <a:endParaRPr b="0" lang="de-DE" sz="9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85" name="Rechteck 18"/>
            <p:cNvSpPr/>
            <p:nvPr/>
          </p:nvSpPr>
          <p:spPr>
            <a:xfrm>
              <a:off x="7530120" y="1009440"/>
              <a:ext cx="617040" cy="1710360"/>
            </a:xfrm>
            <a:prstGeom prst="rect">
              <a:avLst/>
            </a:prstGeom>
            <a:solidFill>
              <a:srgbClr val="fad27d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35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386" name="Kreis 19"/>
            <p:cNvSpPr/>
            <p:nvPr/>
          </p:nvSpPr>
          <p:spPr>
            <a:xfrm>
              <a:off x="7386480" y="1008000"/>
              <a:ext cx="286560" cy="1704240"/>
            </a:xfrm>
            <a:prstGeom prst="pie">
              <a:avLst>
                <a:gd name="adj1" fmla="val 5396487"/>
                <a:gd name="adj2" fmla="val 16207123"/>
              </a:avLst>
            </a:prstGeom>
            <a:solidFill>
              <a:srgbClr val="fad27d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350" spc="-1" strike="noStrike">
                <a:solidFill>
                  <a:schemeClr val="dk1"/>
                </a:solidFill>
                <a:latin typeface="Arial"/>
              </a:endParaRPr>
            </a:p>
          </p:txBody>
        </p:sp>
        <p:cxnSp>
          <p:nvCxnSpPr>
            <p:cNvPr id="387" name="Gerade Verbindung mit Pfeil 39"/>
            <p:cNvCxnSpPr/>
            <p:nvPr/>
          </p:nvCxnSpPr>
          <p:spPr>
            <a:xfrm>
              <a:off x="8147160" y="2997000"/>
              <a:ext cx="1252800" cy="360"/>
            </a:xfrm>
            <a:prstGeom prst="straightConnector1">
              <a:avLst/>
            </a:prstGeom>
            <a:ln w="12700">
              <a:solidFill>
                <a:srgbClr val="000000"/>
              </a:solidFill>
              <a:miter/>
              <a:headEnd len="med" type="arrow" w="med"/>
              <a:tailEnd len="med" type="arrow" w="med"/>
            </a:ln>
          </p:spPr>
        </p:cxnSp>
        <p:cxnSp>
          <p:nvCxnSpPr>
            <p:cNvPr id="388" name="Gerade Verbindung mit Pfeil 39"/>
            <p:cNvCxnSpPr/>
            <p:nvPr/>
          </p:nvCxnSpPr>
          <p:spPr>
            <a:xfrm>
              <a:off x="9394200" y="2997000"/>
              <a:ext cx="728640" cy="360"/>
            </a:xfrm>
            <a:prstGeom prst="straightConnector1">
              <a:avLst/>
            </a:prstGeom>
            <a:ln w="12700">
              <a:solidFill>
                <a:srgbClr val="000000"/>
              </a:solidFill>
              <a:miter/>
              <a:headEnd len="med" type="arrow" w="med"/>
              <a:tailEnd len="med" type="arrow" w="med"/>
            </a:ln>
          </p:spPr>
        </p:cxnSp>
        <p:cxnSp>
          <p:nvCxnSpPr>
            <p:cNvPr id="389" name="Gerade Verbindung mit Pfeil 39"/>
            <p:cNvCxnSpPr/>
            <p:nvPr/>
          </p:nvCxnSpPr>
          <p:spPr>
            <a:xfrm>
              <a:off x="10122480" y="2997000"/>
              <a:ext cx="1599480" cy="360"/>
            </a:xfrm>
            <a:prstGeom prst="straightConnector1">
              <a:avLst/>
            </a:prstGeom>
            <a:ln w="12700">
              <a:solidFill>
                <a:srgbClr val="000000"/>
              </a:solidFill>
              <a:miter/>
              <a:headEnd len="med" type="arrow" w="med"/>
              <a:tailEnd len="med" type="arrow" w="med"/>
            </a:ln>
          </p:spPr>
        </p:cxnSp>
        <p:sp>
          <p:nvSpPr>
            <p:cNvPr id="390" name="Textfeld 33"/>
            <p:cNvSpPr/>
            <p:nvPr/>
          </p:nvSpPr>
          <p:spPr>
            <a:xfrm flipH="1">
              <a:off x="8374320" y="3002400"/>
              <a:ext cx="867240" cy="227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</a:pPr>
              <a:r>
                <a:rPr b="0" lang="en-US" sz="900" spc="-1" strike="noStrike">
                  <a:solidFill>
                    <a:srgbClr val="000000"/>
                  </a:solidFill>
                  <a:latin typeface="Arial"/>
                </a:rPr>
                <a:t>790 mm</a:t>
              </a:r>
              <a:endParaRPr b="0" lang="de-DE" sz="9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91" name="Textfeld 33"/>
            <p:cNvSpPr/>
            <p:nvPr/>
          </p:nvSpPr>
          <p:spPr>
            <a:xfrm flipH="1">
              <a:off x="9464400" y="3014640"/>
              <a:ext cx="67500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</a:pPr>
              <a:r>
                <a:rPr b="0" lang="en-US" sz="900" spc="-1" strike="noStrike">
                  <a:solidFill>
                    <a:srgbClr val="000000"/>
                  </a:solidFill>
                  <a:latin typeface="Arial"/>
                </a:rPr>
                <a:t>50 mm – 100 mm</a:t>
              </a:r>
              <a:endParaRPr b="0" lang="de-DE" sz="9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92" name="Textfeld 33"/>
            <p:cNvSpPr/>
            <p:nvPr/>
          </p:nvSpPr>
          <p:spPr>
            <a:xfrm flipH="1">
              <a:off x="10409760" y="2997360"/>
              <a:ext cx="1079640" cy="227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</a:pPr>
              <a:r>
                <a:rPr b="0" lang="en-US" sz="900" spc="-1" strike="noStrike">
                  <a:solidFill>
                    <a:srgbClr val="000000"/>
                  </a:solidFill>
                  <a:latin typeface="Arial"/>
                </a:rPr>
                <a:t>20 m – 22 m</a:t>
              </a:r>
              <a:endParaRPr b="0" lang="de-DE" sz="9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393" name="Gerade Verbindung 100"/>
            <p:cNvCxnSpPr/>
            <p:nvPr/>
          </p:nvCxnSpPr>
          <p:spPr>
            <a:xfrm flipV="1">
              <a:off x="8147160" y="2314440"/>
              <a:ext cx="360" cy="360360"/>
            </a:xfrm>
            <a:prstGeom prst="straightConnector1">
              <a:avLst/>
            </a:prstGeom>
            <a:ln w="12700">
              <a:solidFill>
                <a:srgbClr val="00467d"/>
              </a:solidFill>
              <a:prstDash val="dash"/>
            </a:ln>
          </p:spPr>
        </p:cxnSp>
        <p:cxnSp>
          <p:nvCxnSpPr>
            <p:cNvPr id="394" name="Gerade Verbindung 103"/>
            <p:cNvCxnSpPr/>
            <p:nvPr/>
          </p:nvCxnSpPr>
          <p:spPr>
            <a:xfrm flipV="1">
              <a:off x="8404200" y="2282760"/>
              <a:ext cx="360" cy="392040"/>
            </a:xfrm>
            <a:prstGeom prst="straightConnector1">
              <a:avLst/>
            </a:prstGeom>
            <a:ln w="12700">
              <a:solidFill>
                <a:srgbClr val="00467d"/>
              </a:solidFill>
              <a:prstDash val="dash"/>
            </a:ln>
          </p:spPr>
        </p:cxnSp>
        <p:cxnSp>
          <p:nvCxnSpPr>
            <p:cNvPr id="395" name="Gerade Verbindung 104"/>
            <p:cNvCxnSpPr/>
            <p:nvPr/>
          </p:nvCxnSpPr>
          <p:spPr>
            <a:xfrm flipV="1">
              <a:off x="9758520" y="2351880"/>
              <a:ext cx="360" cy="342720"/>
            </a:xfrm>
            <a:prstGeom prst="straightConnector1">
              <a:avLst/>
            </a:prstGeom>
            <a:ln w="12700">
              <a:solidFill>
                <a:srgbClr val="00467d"/>
              </a:solidFill>
              <a:prstDash val="dash"/>
            </a:ln>
          </p:spPr>
        </p:cxnSp>
        <p:cxnSp>
          <p:nvCxnSpPr>
            <p:cNvPr id="396" name="Gerade Verbindung 107"/>
            <p:cNvCxnSpPr/>
            <p:nvPr/>
          </p:nvCxnSpPr>
          <p:spPr>
            <a:xfrm flipV="1">
              <a:off x="9473760" y="2263680"/>
              <a:ext cx="360" cy="430920"/>
            </a:xfrm>
            <a:prstGeom prst="straightConnector1">
              <a:avLst/>
            </a:prstGeom>
            <a:ln w="12700">
              <a:solidFill>
                <a:srgbClr val="00467d"/>
              </a:solidFill>
              <a:prstDash val="dash"/>
            </a:ln>
          </p:spPr>
        </p:cxnSp>
        <p:cxnSp>
          <p:nvCxnSpPr>
            <p:cNvPr id="397" name="Gerade Verbindung 108"/>
            <p:cNvCxnSpPr/>
            <p:nvPr/>
          </p:nvCxnSpPr>
          <p:spPr>
            <a:xfrm flipV="1">
              <a:off x="11715480" y="2400840"/>
              <a:ext cx="360" cy="293760"/>
            </a:xfrm>
            <a:prstGeom prst="straightConnector1">
              <a:avLst/>
            </a:prstGeom>
            <a:ln w="12700">
              <a:solidFill>
                <a:srgbClr val="00467d"/>
              </a:solidFill>
              <a:prstDash val="dash"/>
            </a:ln>
          </p:spPr>
        </p:cxnSp>
        <p:sp>
          <p:nvSpPr>
            <p:cNvPr id="398" name="Gleichschenkliges Dreieck 31"/>
            <p:cNvSpPr/>
            <p:nvPr/>
          </p:nvSpPr>
          <p:spPr>
            <a:xfrm flipV="1" rot="16200000">
              <a:off x="8436960" y="1652760"/>
              <a:ext cx="874080" cy="1353600"/>
            </a:xfrm>
            <a:prstGeom prst="triangle">
              <a:avLst>
                <a:gd name="adj" fmla="val 100000"/>
              </a:avLst>
            </a:prstGeom>
            <a:solidFill>
              <a:srgbClr val="ffe699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350" spc="-1" strike="noStrike">
                <a:solidFill>
                  <a:schemeClr val="lt1"/>
                </a:solidFill>
                <a:latin typeface="Arial"/>
              </a:endParaRPr>
            </a:p>
          </p:txBody>
        </p:sp>
        <p:grpSp>
          <p:nvGrpSpPr>
            <p:cNvPr id="399" name="Gruppieren 32"/>
            <p:cNvGrpSpPr/>
            <p:nvPr/>
          </p:nvGrpSpPr>
          <p:grpSpPr>
            <a:xfrm>
              <a:off x="8005680" y="1008000"/>
              <a:ext cx="366840" cy="1728720"/>
              <a:chOff x="8005680" y="1008000"/>
              <a:chExt cx="366840" cy="1728720"/>
            </a:xfrm>
          </p:grpSpPr>
          <p:sp>
            <p:nvSpPr>
              <p:cNvPr id="400" name="Oval 57"/>
              <p:cNvSpPr/>
              <p:nvPr/>
            </p:nvSpPr>
            <p:spPr>
              <a:xfrm>
                <a:off x="8005680" y="1008000"/>
                <a:ext cx="366840" cy="1728720"/>
              </a:xfrm>
              <a:prstGeom prst="ellipse">
                <a:avLst/>
              </a:prstGeom>
              <a:solidFill>
                <a:srgbClr val="808080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de-DE" sz="2400" spc="-1" strike="noStrike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401" name="Oval 67"/>
              <p:cNvSpPr/>
              <p:nvPr/>
            </p:nvSpPr>
            <p:spPr>
              <a:xfrm>
                <a:off x="8152920" y="1521000"/>
                <a:ext cx="117360" cy="727200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de-DE" sz="2400" spc="-1" strike="noStrike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grpSp>
          <p:nvGrpSpPr>
            <p:cNvPr id="402" name="Gruppieren 33"/>
            <p:cNvGrpSpPr/>
            <p:nvPr/>
          </p:nvGrpSpPr>
          <p:grpSpPr>
            <a:xfrm>
              <a:off x="8227800" y="1529280"/>
              <a:ext cx="1193040" cy="696240"/>
              <a:chOff x="8227800" y="1529280"/>
              <a:chExt cx="1193040" cy="696240"/>
            </a:xfrm>
          </p:grpSpPr>
          <p:sp>
            <p:nvSpPr>
              <p:cNvPr id="403" name="Gleichschenkliges Dreieck 78"/>
              <p:cNvSpPr/>
              <p:nvPr/>
            </p:nvSpPr>
            <p:spPr>
              <a:xfrm rot="5400000">
                <a:off x="8647920" y="1108800"/>
                <a:ext cx="348120" cy="1188720"/>
              </a:xfrm>
              <a:prstGeom prst="triangle">
                <a:avLst>
                  <a:gd name="adj" fmla="val 100000"/>
                </a:avLst>
              </a:prstGeom>
              <a:solidFill>
                <a:schemeClr val="tx1"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sp>
            <p:nvSpPr>
              <p:cNvPr id="404" name="Gleichschenkliges Dreieck 79"/>
              <p:cNvSpPr/>
              <p:nvPr/>
            </p:nvSpPr>
            <p:spPr>
              <a:xfrm flipV="1" rot="16200000">
                <a:off x="8652240" y="1456560"/>
                <a:ext cx="348120" cy="1188720"/>
              </a:xfrm>
              <a:prstGeom prst="triangle">
                <a:avLst>
                  <a:gd name="adj" fmla="val 100000"/>
                </a:avLst>
              </a:prstGeom>
              <a:solidFill>
                <a:schemeClr val="tx1"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</p:grpSp>
        <p:grpSp>
          <p:nvGrpSpPr>
            <p:cNvPr id="405" name="Gruppieren 34"/>
            <p:cNvGrpSpPr/>
            <p:nvPr/>
          </p:nvGrpSpPr>
          <p:grpSpPr>
            <a:xfrm>
              <a:off x="9404280" y="1539000"/>
              <a:ext cx="691200" cy="783360"/>
              <a:chOff x="9404280" y="1539000"/>
              <a:chExt cx="691200" cy="783360"/>
            </a:xfrm>
          </p:grpSpPr>
          <p:sp>
            <p:nvSpPr>
              <p:cNvPr id="406" name="Gleichschenkliges Dreieck 76"/>
              <p:cNvSpPr/>
              <p:nvPr/>
            </p:nvSpPr>
            <p:spPr>
              <a:xfrm flipH="1" rot="16200000">
                <a:off x="9553680" y="1389600"/>
                <a:ext cx="392400" cy="691200"/>
              </a:xfrm>
              <a:prstGeom prst="triangle">
                <a:avLst>
                  <a:gd name="adj" fmla="val 100000"/>
                </a:avLst>
              </a:prstGeom>
              <a:solidFill>
                <a:srgbClr val="ffe699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sp>
            <p:nvSpPr>
              <p:cNvPr id="407" name="Gleichschenkliges Dreieck 77"/>
              <p:cNvSpPr/>
              <p:nvPr/>
            </p:nvSpPr>
            <p:spPr>
              <a:xfrm flipH="1" flipV="1" rot="5400000">
                <a:off x="9553680" y="1780560"/>
                <a:ext cx="392400" cy="691200"/>
              </a:xfrm>
              <a:prstGeom prst="triangle">
                <a:avLst>
                  <a:gd name="adj" fmla="val 100000"/>
                </a:avLst>
              </a:prstGeom>
              <a:solidFill>
                <a:srgbClr val="ffe699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</p:grpSp>
        <p:grpSp>
          <p:nvGrpSpPr>
            <p:cNvPr id="408" name="Gruppieren 35"/>
            <p:cNvGrpSpPr/>
            <p:nvPr/>
          </p:nvGrpSpPr>
          <p:grpSpPr>
            <a:xfrm>
              <a:off x="9333720" y="1845720"/>
              <a:ext cx="255960" cy="318240"/>
              <a:chOff x="9333720" y="1845720"/>
              <a:chExt cx="255960" cy="318240"/>
            </a:xfrm>
          </p:grpSpPr>
          <p:sp>
            <p:nvSpPr>
              <p:cNvPr id="409" name="Can 9"/>
              <p:cNvSpPr/>
              <p:nvPr/>
            </p:nvSpPr>
            <p:spPr>
              <a:xfrm flipH="1">
                <a:off x="9333360" y="1970280"/>
                <a:ext cx="255960" cy="193680"/>
              </a:xfrm>
              <a:prstGeom prst="can">
                <a:avLst>
                  <a:gd name="adj" fmla="val 25000"/>
                </a:avLst>
              </a:prstGeom>
              <a:solidFill>
                <a:srgbClr val="bfbfbf"/>
              </a:solidFill>
              <a:ln w="635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685800">
                  <a:lnSpc>
                    <a:spcPct val="100000"/>
                  </a:lnSpc>
                </a:pPr>
                <a:endParaRPr b="0" lang="en-US" sz="1350" spc="-1" strike="noStrike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410" name="Can 9"/>
              <p:cNvSpPr/>
              <p:nvPr/>
            </p:nvSpPr>
            <p:spPr>
              <a:xfrm>
                <a:off x="9424800" y="1845720"/>
                <a:ext cx="82080" cy="162720"/>
              </a:xfrm>
              <a:prstGeom prst="can">
                <a:avLst>
                  <a:gd name="adj" fmla="val 25000"/>
                </a:avLst>
              </a:prstGeom>
              <a:solidFill>
                <a:srgbClr val="00b0f0"/>
              </a:solidFill>
              <a:ln w="6350">
                <a:solidFill>
                  <a:srgbClr val="00467d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685800">
                  <a:lnSpc>
                    <a:spcPct val="100000"/>
                  </a:lnSpc>
                </a:pPr>
                <a:endParaRPr b="0" lang="en-US" sz="1350" spc="-1" strike="noStrike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grpSp>
          <p:nvGrpSpPr>
            <p:cNvPr id="411" name="Gruppieren 36"/>
            <p:cNvGrpSpPr/>
            <p:nvPr/>
          </p:nvGrpSpPr>
          <p:grpSpPr>
            <a:xfrm>
              <a:off x="10079280" y="1553760"/>
              <a:ext cx="705960" cy="783360"/>
              <a:chOff x="10079280" y="1553760"/>
              <a:chExt cx="705960" cy="783360"/>
            </a:xfrm>
          </p:grpSpPr>
          <p:sp>
            <p:nvSpPr>
              <p:cNvPr id="412" name="Gleichschenkliges Dreieck 72"/>
              <p:cNvSpPr/>
              <p:nvPr/>
            </p:nvSpPr>
            <p:spPr>
              <a:xfrm rot="5400000">
                <a:off x="10235880" y="1396800"/>
                <a:ext cx="392400" cy="705960"/>
              </a:xfrm>
              <a:prstGeom prst="triangle">
                <a:avLst>
                  <a:gd name="adj" fmla="val 100000"/>
                </a:avLst>
              </a:prstGeom>
              <a:solidFill>
                <a:srgbClr val="ffe699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sp>
            <p:nvSpPr>
              <p:cNvPr id="413" name="Gleichschenkliges Dreieck 73"/>
              <p:cNvSpPr/>
              <p:nvPr/>
            </p:nvSpPr>
            <p:spPr>
              <a:xfrm flipV="1" rot="16200000">
                <a:off x="10235880" y="1787760"/>
                <a:ext cx="392400" cy="705960"/>
              </a:xfrm>
              <a:prstGeom prst="triangle">
                <a:avLst>
                  <a:gd name="adj" fmla="val 100000"/>
                </a:avLst>
              </a:prstGeom>
              <a:solidFill>
                <a:srgbClr val="ffe699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</p:grpSp>
        <p:grpSp>
          <p:nvGrpSpPr>
            <p:cNvPr id="414" name="Gruppieren 37"/>
            <p:cNvGrpSpPr/>
            <p:nvPr/>
          </p:nvGrpSpPr>
          <p:grpSpPr>
            <a:xfrm>
              <a:off x="10763280" y="1553760"/>
              <a:ext cx="964800" cy="783360"/>
              <a:chOff x="10763280" y="1553760"/>
              <a:chExt cx="964800" cy="783360"/>
            </a:xfrm>
          </p:grpSpPr>
          <p:sp>
            <p:nvSpPr>
              <p:cNvPr id="415" name="Gleichschenkliges Dreieck 70"/>
              <p:cNvSpPr/>
              <p:nvPr/>
            </p:nvSpPr>
            <p:spPr>
              <a:xfrm flipH="1" rot="16200000">
                <a:off x="11049480" y="1267560"/>
                <a:ext cx="392400" cy="964800"/>
              </a:xfrm>
              <a:prstGeom prst="triangle">
                <a:avLst>
                  <a:gd name="adj" fmla="val 100000"/>
                </a:avLst>
              </a:prstGeom>
              <a:solidFill>
                <a:srgbClr val="ffe699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sp>
            <p:nvSpPr>
              <p:cNvPr id="416" name="Gleichschenkliges Dreieck 71"/>
              <p:cNvSpPr/>
              <p:nvPr/>
            </p:nvSpPr>
            <p:spPr>
              <a:xfrm flipH="1" flipV="1" rot="5400000">
                <a:off x="11049480" y="1658520"/>
                <a:ext cx="392400" cy="964800"/>
              </a:xfrm>
              <a:prstGeom prst="triangle">
                <a:avLst>
                  <a:gd name="adj" fmla="val 100000"/>
                </a:avLst>
              </a:prstGeom>
              <a:solidFill>
                <a:srgbClr val="ffe699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</p:grpSp>
        <p:grpSp>
          <p:nvGrpSpPr>
            <p:cNvPr id="417" name="Gruppieren 38"/>
            <p:cNvGrpSpPr/>
            <p:nvPr/>
          </p:nvGrpSpPr>
          <p:grpSpPr>
            <a:xfrm>
              <a:off x="9612000" y="1606320"/>
              <a:ext cx="222480" cy="696240"/>
              <a:chOff x="9612000" y="1606320"/>
              <a:chExt cx="222480" cy="696240"/>
            </a:xfrm>
          </p:grpSpPr>
          <p:sp>
            <p:nvSpPr>
              <p:cNvPr id="418" name="Cube 68"/>
              <p:cNvSpPr/>
              <p:nvPr/>
            </p:nvSpPr>
            <p:spPr>
              <a:xfrm>
                <a:off x="9612000" y="2005920"/>
                <a:ext cx="222480" cy="296640"/>
              </a:xfrm>
              <a:prstGeom prst="cube">
                <a:avLst>
                  <a:gd name="adj" fmla="val 7752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grpSp>
            <p:nvGrpSpPr>
              <p:cNvPr id="419" name="Gruppieren 66"/>
              <p:cNvGrpSpPr/>
              <p:nvPr/>
            </p:nvGrpSpPr>
            <p:grpSpPr>
              <a:xfrm>
                <a:off x="9612000" y="1606320"/>
                <a:ext cx="222480" cy="572400"/>
                <a:chOff x="9612000" y="1606320"/>
                <a:chExt cx="222480" cy="572400"/>
              </a:xfrm>
            </p:grpSpPr>
            <p:sp>
              <p:nvSpPr>
                <p:cNvPr id="420" name="Cube 70"/>
                <p:cNvSpPr/>
                <p:nvPr/>
              </p:nvSpPr>
              <p:spPr>
                <a:xfrm flipH="1" rot="5400000">
                  <a:off x="9490680" y="1967400"/>
                  <a:ext cx="332640" cy="89640"/>
                </a:xfrm>
                <a:prstGeom prst="cube">
                  <a:avLst>
                    <a:gd name="adj" fmla="val 56454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-5760" bIns="-576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endParaRPr b="0" lang="de-DE" sz="1350" spc="-1" strike="noStrike">
                    <a:solidFill>
                      <a:schemeClr val="lt1"/>
                    </a:solidFill>
                    <a:latin typeface="Arial"/>
                  </a:endParaRPr>
                </a:p>
              </p:txBody>
            </p:sp>
            <p:sp>
              <p:nvSpPr>
                <p:cNvPr id="421" name="Cube 252"/>
                <p:cNvSpPr/>
                <p:nvPr/>
              </p:nvSpPr>
              <p:spPr>
                <a:xfrm>
                  <a:off x="9612000" y="1606320"/>
                  <a:ext cx="212760" cy="299520"/>
                </a:xfrm>
                <a:prstGeom prst="cube">
                  <a:avLst>
                    <a:gd name="adj" fmla="val 77520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endParaRPr b="0" lang="de-DE" sz="1350" spc="-1" strike="noStrike">
                    <a:solidFill>
                      <a:schemeClr val="lt1"/>
                    </a:solidFill>
                    <a:latin typeface="Arial"/>
                  </a:endParaRPr>
                </a:p>
              </p:txBody>
            </p:sp>
            <p:sp>
              <p:nvSpPr>
                <p:cNvPr id="422" name="Cube 71"/>
                <p:cNvSpPr/>
                <p:nvPr/>
              </p:nvSpPr>
              <p:spPr>
                <a:xfrm flipH="1" rot="5400000">
                  <a:off x="9615960" y="1848600"/>
                  <a:ext cx="329400" cy="106920"/>
                </a:xfrm>
                <a:prstGeom prst="cube">
                  <a:avLst>
                    <a:gd name="adj" fmla="val 56454"/>
                  </a:avLst>
                </a:prstGeom>
                <a:solidFill>
                  <a:schemeClr val="bg1">
                    <a:lumMod val="50000"/>
                    <a:alpha val="5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1800" bIns="1800" anchor="ctr">
                  <a:noAutofit/>
                </a:bodyPr>
                <a:p>
                  <a:pPr algn="ctr" defTabSz="914400">
                    <a:lnSpc>
                      <a:spcPct val="100000"/>
                    </a:lnSpc>
                  </a:pPr>
                  <a:endParaRPr b="0" lang="de-DE" sz="1350" spc="-1" strike="noStrike">
                    <a:solidFill>
                      <a:schemeClr val="lt1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423" name="Textfeld 33"/>
            <p:cNvSpPr/>
            <p:nvPr/>
          </p:nvSpPr>
          <p:spPr>
            <a:xfrm flipH="1">
              <a:off x="9915120" y="2715840"/>
              <a:ext cx="512640" cy="227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</a:pPr>
              <a:r>
                <a:rPr b="0" lang="en-US" sz="900" spc="-1" strike="noStrike">
                  <a:solidFill>
                    <a:srgbClr val="000000"/>
                  </a:solidFill>
                  <a:latin typeface="Arial"/>
                </a:rPr>
                <a:t>FZP</a:t>
              </a:r>
              <a:endParaRPr b="0" lang="de-DE" sz="9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424" name="Gerade Verbindung 104"/>
            <p:cNvCxnSpPr/>
            <p:nvPr/>
          </p:nvCxnSpPr>
          <p:spPr>
            <a:xfrm flipV="1">
              <a:off x="10118520" y="2471400"/>
              <a:ext cx="360" cy="223200"/>
            </a:xfrm>
            <a:prstGeom prst="straightConnector1">
              <a:avLst/>
            </a:prstGeom>
            <a:ln w="12700">
              <a:solidFill>
                <a:srgbClr val="00467d"/>
              </a:solidFill>
              <a:prstDash val="dash"/>
            </a:ln>
          </p:spPr>
        </p:cxnSp>
        <p:grpSp>
          <p:nvGrpSpPr>
            <p:cNvPr id="425" name="Gruppieren 41"/>
            <p:cNvGrpSpPr/>
            <p:nvPr/>
          </p:nvGrpSpPr>
          <p:grpSpPr>
            <a:xfrm>
              <a:off x="7583040" y="1143720"/>
              <a:ext cx="393480" cy="1511640"/>
              <a:chOff x="7583040" y="1143720"/>
              <a:chExt cx="393480" cy="1511640"/>
            </a:xfrm>
          </p:grpSpPr>
          <p:grpSp>
            <p:nvGrpSpPr>
              <p:cNvPr id="426" name="Gruppieren 29"/>
              <p:cNvGrpSpPr/>
              <p:nvPr/>
            </p:nvGrpSpPr>
            <p:grpSpPr>
              <a:xfrm>
                <a:off x="7583040" y="1143720"/>
                <a:ext cx="393480" cy="709200"/>
                <a:chOff x="7583040" y="1143720"/>
                <a:chExt cx="393480" cy="709200"/>
              </a:xfrm>
            </p:grpSpPr>
            <p:cxnSp>
              <p:nvCxnSpPr>
                <p:cNvPr id="427" name="Straight Arrow Connector 18"/>
                <p:cNvCxnSpPr/>
                <p:nvPr/>
              </p:nvCxnSpPr>
              <p:spPr>
                <a:xfrm>
                  <a:off x="7586280" y="1143720"/>
                  <a:ext cx="38448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428" name="Straight Arrow Connector 20"/>
                <p:cNvCxnSpPr/>
                <p:nvPr/>
              </p:nvCxnSpPr>
              <p:spPr>
                <a:xfrm>
                  <a:off x="7589520" y="1247760"/>
                  <a:ext cx="38448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429" name="Straight Arrow Connector 22"/>
                <p:cNvCxnSpPr/>
                <p:nvPr/>
              </p:nvCxnSpPr>
              <p:spPr>
                <a:xfrm>
                  <a:off x="7586280" y="1353600"/>
                  <a:ext cx="38448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430" name="Straight Arrow Connector 24"/>
                <p:cNvCxnSpPr/>
                <p:nvPr/>
              </p:nvCxnSpPr>
              <p:spPr>
                <a:xfrm>
                  <a:off x="7583040" y="1454760"/>
                  <a:ext cx="38448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431" name="Straight Arrow Connector 26"/>
                <p:cNvCxnSpPr/>
                <p:nvPr/>
              </p:nvCxnSpPr>
              <p:spPr>
                <a:xfrm>
                  <a:off x="7586280" y="1553400"/>
                  <a:ext cx="38448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432" name="Straight Arrow Connector 28"/>
                <p:cNvCxnSpPr/>
                <p:nvPr/>
              </p:nvCxnSpPr>
              <p:spPr>
                <a:xfrm>
                  <a:off x="7592760" y="1651320"/>
                  <a:ext cx="38412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433" name="Straight Arrow Connector 30"/>
                <p:cNvCxnSpPr/>
                <p:nvPr/>
              </p:nvCxnSpPr>
              <p:spPr>
                <a:xfrm>
                  <a:off x="7589520" y="1752840"/>
                  <a:ext cx="38448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434" name="Straight Arrow Connector 70"/>
                <p:cNvCxnSpPr/>
                <p:nvPr/>
              </p:nvCxnSpPr>
              <p:spPr>
                <a:xfrm>
                  <a:off x="7592760" y="1852920"/>
                  <a:ext cx="38412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</p:grpSp>
          <p:grpSp>
            <p:nvGrpSpPr>
              <p:cNvPr id="435" name="Gruppieren 29"/>
              <p:cNvGrpSpPr/>
              <p:nvPr/>
            </p:nvGrpSpPr>
            <p:grpSpPr>
              <a:xfrm>
                <a:off x="7583040" y="1946160"/>
                <a:ext cx="393480" cy="709200"/>
                <a:chOff x="7583040" y="1946160"/>
                <a:chExt cx="393480" cy="709200"/>
              </a:xfrm>
            </p:grpSpPr>
            <p:cxnSp>
              <p:nvCxnSpPr>
                <p:cNvPr id="436" name="Straight Arrow Connector 18"/>
                <p:cNvCxnSpPr/>
                <p:nvPr/>
              </p:nvCxnSpPr>
              <p:spPr>
                <a:xfrm>
                  <a:off x="7586280" y="1946160"/>
                  <a:ext cx="38412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437" name="Straight Arrow Connector 20"/>
                <p:cNvCxnSpPr/>
                <p:nvPr/>
              </p:nvCxnSpPr>
              <p:spPr>
                <a:xfrm>
                  <a:off x="7589520" y="2050200"/>
                  <a:ext cx="38412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438" name="Straight Arrow Connector 22"/>
                <p:cNvCxnSpPr/>
                <p:nvPr/>
              </p:nvCxnSpPr>
              <p:spPr>
                <a:xfrm>
                  <a:off x="7586280" y="2156040"/>
                  <a:ext cx="38412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439" name="Straight Arrow Connector 24"/>
                <p:cNvCxnSpPr/>
                <p:nvPr/>
              </p:nvCxnSpPr>
              <p:spPr>
                <a:xfrm>
                  <a:off x="7583040" y="2257200"/>
                  <a:ext cx="38448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440" name="Straight Arrow Connector 26"/>
                <p:cNvCxnSpPr/>
                <p:nvPr/>
              </p:nvCxnSpPr>
              <p:spPr>
                <a:xfrm>
                  <a:off x="7586280" y="2355840"/>
                  <a:ext cx="38412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441" name="Straight Arrow Connector 28"/>
                <p:cNvCxnSpPr/>
                <p:nvPr/>
              </p:nvCxnSpPr>
              <p:spPr>
                <a:xfrm>
                  <a:off x="7592760" y="2453760"/>
                  <a:ext cx="38412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442" name="Straight Arrow Connector 30"/>
                <p:cNvCxnSpPr/>
                <p:nvPr/>
              </p:nvCxnSpPr>
              <p:spPr>
                <a:xfrm>
                  <a:off x="7589520" y="2555280"/>
                  <a:ext cx="38412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  <p:cxnSp>
              <p:nvCxnSpPr>
                <p:cNvPr id="443" name="Straight Arrow Connector 70"/>
                <p:cNvCxnSpPr/>
                <p:nvPr/>
              </p:nvCxnSpPr>
              <p:spPr>
                <a:xfrm>
                  <a:off x="7592760" y="2655360"/>
                  <a:ext cx="384120" cy="360"/>
                </a:xfrm>
                <a:prstGeom prst="straightConnector1">
                  <a:avLst/>
                </a:prstGeom>
                <a:ln w="12700">
                  <a:solidFill>
                    <a:srgbClr val="000000"/>
                  </a:solidFill>
                  <a:miter/>
                  <a:tailEnd len="med" type="arrow" w="med"/>
                </a:ln>
              </p:spPr>
            </p:cxnSp>
          </p:grpSp>
        </p:grpSp>
        <p:grpSp>
          <p:nvGrpSpPr>
            <p:cNvPr id="444" name="Gruppieren 42"/>
            <p:cNvGrpSpPr/>
            <p:nvPr/>
          </p:nvGrpSpPr>
          <p:grpSpPr>
            <a:xfrm>
              <a:off x="11302920" y="1589040"/>
              <a:ext cx="708120" cy="722160"/>
              <a:chOff x="11302920" y="1589040"/>
              <a:chExt cx="708120" cy="722160"/>
            </a:xfrm>
          </p:grpSpPr>
          <p:sp>
            <p:nvSpPr>
              <p:cNvPr id="445" name="Rahmen 45"/>
              <p:cNvSpPr/>
              <p:nvPr/>
            </p:nvSpPr>
            <p:spPr>
              <a:xfrm>
                <a:off x="11302920" y="1589040"/>
                <a:ext cx="708120" cy="722160"/>
              </a:xfrm>
              <a:prstGeom prst="bevel">
                <a:avLst>
                  <a:gd name="adj" fmla="val 125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legacyWirefram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de-DE" sz="1350" spc="-1" strike="noStrike">
                  <a:solidFill>
                    <a:schemeClr val="lt1"/>
                  </a:solidFill>
                  <a:latin typeface="Arial"/>
                </a:endParaRPr>
              </a:p>
            </p:txBody>
          </p:sp>
          <p:pic>
            <p:nvPicPr>
              <p:cNvPr id="446" name="Grafik 46" descr=""/>
              <p:cNvPicPr/>
              <p:nvPr/>
            </p:nvPicPr>
            <p:blipFill>
              <a:blip r:embed="rId4"/>
              <a:srcRect l="14372" t="9977" r="5472" b="13311"/>
              <a:stretch/>
            </p:blipFill>
            <p:spPr>
              <a:xfrm rot="5400000">
                <a:off x="11384640" y="1686960"/>
                <a:ext cx="546120" cy="52776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447" name="Picture 100"/>
            <p:cNvSpPr/>
            <p:nvPr/>
          </p:nvSpPr>
          <p:spPr>
            <a:xfrm flipH="1" flipV="1" rot="5400000">
              <a:off x="11351160" y="1831680"/>
              <a:ext cx="627120" cy="268560"/>
            </a:xfrm>
            <a:prstGeom prst="trapezoid">
              <a:avLst>
                <a:gd name="adj" fmla="val 25000"/>
              </a:avLst>
            </a:prstGeom>
            <a:blipFill rotWithShape="0">
              <a:blip r:embed="rId5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de-DE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448" name="Picture 6" descr="Screen Shot 2016-08-10 at 15.54.30.png"/>
            <p:cNvPicPr/>
            <p:nvPr/>
          </p:nvPicPr>
          <p:blipFill>
            <a:blip r:embed="rId6"/>
            <a:stretch/>
          </p:blipFill>
          <p:spPr>
            <a:xfrm>
              <a:off x="9917280" y="1505520"/>
              <a:ext cx="316440" cy="8661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49" name="Gruppieren 12"/>
          <p:cNvGrpSpPr/>
          <p:nvPr/>
        </p:nvGrpSpPr>
        <p:grpSpPr>
          <a:xfrm>
            <a:off x="10646640" y="1631880"/>
            <a:ext cx="196560" cy="650520"/>
            <a:chOff x="10646640" y="1631880"/>
            <a:chExt cx="196560" cy="650520"/>
          </a:xfrm>
        </p:grpSpPr>
        <p:sp>
          <p:nvSpPr>
            <p:cNvPr id="450" name="Oval 96"/>
            <p:cNvSpPr/>
            <p:nvPr/>
          </p:nvSpPr>
          <p:spPr>
            <a:xfrm>
              <a:off x="10646640" y="1631880"/>
              <a:ext cx="196560" cy="6505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de-DE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51" name="Oval 97"/>
            <p:cNvSpPr/>
            <p:nvPr/>
          </p:nvSpPr>
          <p:spPr>
            <a:xfrm>
              <a:off x="10683360" y="1704600"/>
              <a:ext cx="123120" cy="4935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de-DE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52" name="Oval 98"/>
            <p:cNvSpPr/>
            <p:nvPr/>
          </p:nvSpPr>
          <p:spPr>
            <a:xfrm>
              <a:off x="10709640" y="1835280"/>
              <a:ext cx="70560" cy="2599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de-DE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53" name="Rektangel 10"/>
          <p:cNvSpPr/>
          <p:nvPr/>
        </p:nvSpPr>
        <p:spPr>
          <a:xfrm>
            <a:off x="191520" y="4327200"/>
            <a:ext cx="3003480" cy="1843560"/>
          </a:xfrm>
          <a:prstGeom prst="rect">
            <a:avLst/>
          </a:prstGeom>
          <a:solidFill>
            <a:schemeClr val="accent1"/>
          </a:soli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20000"/>
              </a:lnSpc>
            </a:pPr>
            <a:r>
              <a:rPr b="1" lang="en-US" sz="1600" spc="-1" strike="noStrike" u="sng">
                <a:solidFill>
                  <a:srgbClr val="ffffff"/>
                </a:solidFill>
                <a:uFillTx/>
                <a:latin typeface="Arial"/>
                <a:ea typeface="ＭＳ Ｐゴシック"/>
              </a:rPr>
              <a:t>Nanotomography</a:t>
            </a:r>
            <a:r>
              <a:rPr b="0" lang="en-US" sz="1600" spc="-1" strike="noStrike" u="sng">
                <a:solidFill>
                  <a:srgbClr val="ffffff"/>
                </a:solidFill>
                <a:uFillTx/>
                <a:latin typeface="Arial"/>
                <a:ea typeface="ＭＳ Ｐゴシック"/>
              </a:rPr>
              <a:t>:</a:t>
            </a:r>
            <a:endParaRPr b="0" lang="de-DE" sz="1600" spc="-1" strike="noStrike">
              <a:solidFill>
                <a:srgbClr val="ffffff"/>
              </a:solidFill>
              <a:latin typeface="Calibri"/>
            </a:endParaRPr>
          </a:p>
          <a:p>
            <a:pPr indent="-216000" defTabSz="914400">
              <a:lnSpc>
                <a:spcPct val="120000"/>
              </a:lnSpc>
              <a:buClr>
                <a:srgbClr val="ffffff"/>
              </a:buClr>
              <a:buFont typeface="OpenSymbol"/>
              <a:buChar char="-"/>
            </a:pPr>
            <a:r>
              <a:rPr b="0" lang="en-US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b="0" lang="en-US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Resolution &lt; 50 nm</a:t>
            </a:r>
            <a:endParaRPr b="0" lang="de-DE" sz="1600" spc="-1" strike="noStrike">
              <a:solidFill>
                <a:srgbClr val="ffffff"/>
              </a:solidFill>
              <a:latin typeface="Calibri"/>
            </a:endParaRPr>
          </a:p>
          <a:p>
            <a:pPr indent="-216000" defTabSz="914400">
              <a:lnSpc>
                <a:spcPct val="120000"/>
              </a:lnSpc>
              <a:buClr>
                <a:srgbClr val="ffffff"/>
              </a:buClr>
              <a:buFont typeface="OpenSymbol"/>
              <a:buChar char="-"/>
            </a:pPr>
            <a:r>
              <a:rPr b="0" lang="en-US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b="0" lang="en-US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Standard scans 15 min </a:t>
            </a:r>
            <a:endParaRPr b="0" lang="de-DE" sz="1600" spc="-1" strike="noStrike">
              <a:solidFill>
                <a:srgbClr val="ffffff"/>
              </a:solidFill>
              <a:latin typeface="Calibri"/>
            </a:endParaRPr>
          </a:p>
          <a:p>
            <a:pPr indent="-216000" defTabSz="914400">
              <a:lnSpc>
                <a:spcPct val="120000"/>
              </a:lnSpc>
              <a:buClr>
                <a:srgbClr val="ffffff"/>
              </a:buClr>
              <a:buFont typeface="OpenSymbol"/>
              <a:buChar char="-"/>
            </a:pPr>
            <a:r>
              <a:rPr b="0" lang="en-US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b="0" lang="en-US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Fast scanning </a:t>
            </a:r>
            <a:endParaRPr b="0" lang="de-DE" sz="1600" spc="-1" strike="noStrike">
              <a:solidFill>
                <a:srgbClr val="ffffff"/>
              </a:solidFill>
              <a:latin typeface="Calibri"/>
            </a:endParaRPr>
          </a:p>
          <a:p>
            <a:pPr indent="-216000" defTabSz="914400">
              <a:lnSpc>
                <a:spcPct val="120000"/>
              </a:lnSpc>
              <a:buClr>
                <a:srgbClr val="ffffff"/>
              </a:buClr>
              <a:buFont typeface="OpenSymbol"/>
              <a:buChar char="-"/>
            </a:pPr>
            <a:r>
              <a:rPr b="0" i="1" lang="en-US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b="0" i="1" lang="en-US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In situ </a:t>
            </a:r>
            <a:r>
              <a:rPr b="0" lang="en-US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applications </a:t>
            </a:r>
            <a:endParaRPr b="0" lang="de-DE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20000"/>
              </a:lnSpc>
            </a:pPr>
            <a:endParaRPr b="0" lang="de-DE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54" name="Textfeld 139"/>
          <p:cNvSpPr/>
          <p:nvPr/>
        </p:nvSpPr>
        <p:spPr>
          <a:xfrm flipH="1">
            <a:off x="7397640" y="2994480"/>
            <a:ext cx="2427120" cy="335520"/>
          </a:xfrm>
          <a:prstGeom prst="rect">
            <a:avLst/>
          </a:prstGeom>
          <a:noFill/>
          <a:ln w="317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0" rIns="0" tIns="0" bIns="0" anchor="t">
            <a:spAutoFit/>
          </a:bodyPr>
          <a:p>
            <a:pPr defTabSz="582840">
              <a:lnSpc>
                <a:spcPct val="110000"/>
              </a:lnSpc>
              <a:spcBef>
                <a:spcPts val="1800"/>
              </a:spcBef>
            </a:pPr>
            <a:r>
              <a:rPr b="1" lang="en-US" sz="2000" spc="-1" strike="noStrike">
                <a:solidFill>
                  <a:schemeClr val="accent4"/>
                </a:solidFill>
                <a:latin typeface="Vista Slab OT Reg"/>
                <a:ea typeface="Vista Slab OT Reg"/>
              </a:rPr>
              <a:t>Holotomography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55" name="Gruppieren 150"/>
          <p:cNvGrpSpPr/>
          <p:nvPr/>
        </p:nvGrpSpPr>
        <p:grpSpPr>
          <a:xfrm>
            <a:off x="3292920" y="4293000"/>
            <a:ext cx="3988440" cy="1916280"/>
            <a:chOff x="3292920" y="4293000"/>
            <a:chExt cx="3988440" cy="1916280"/>
          </a:xfrm>
        </p:grpSpPr>
        <p:grpSp>
          <p:nvGrpSpPr>
            <p:cNvPr id="456" name="Group 418"/>
            <p:cNvGrpSpPr/>
            <p:nvPr/>
          </p:nvGrpSpPr>
          <p:grpSpPr>
            <a:xfrm>
              <a:off x="3292920" y="4299480"/>
              <a:ext cx="3988440" cy="1906920"/>
              <a:chOff x="3292920" y="4299480"/>
              <a:chExt cx="3988440" cy="1906920"/>
            </a:xfrm>
          </p:grpSpPr>
          <p:grpSp>
            <p:nvGrpSpPr>
              <p:cNvPr id="457" name="Group 299"/>
              <p:cNvGrpSpPr/>
              <p:nvPr/>
            </p:nvGrpSpPr>
            <p:grpSpPr>
              <a:xfrm>
                <a:off x="3292920" y="4299480"/>
                <a:ext cx="3988440" cy="1906920"/>
                <a:chOff x="3292920" y="4299480"/>
                <a:chExt cx="3988440" cy="1906920"/>
              </a:xfrm>
            </p:grpSpPr>
            <p:pic>
              <p:nvPicPr>
                <p:cNvPr id="458" name="Picture 298" descr="nano3208_SiemensStar_Zernike_AVG_Aligned_cropped_1um"/>
                <p:cNvPicPr/>
                <p:nvPr/>
              </p:nvPicPr>
              <p:blipFill>
                <a:blip r:embed="rId7"/>
                <a:srcRect l="31371" t="31377" r="0" b="0"/>
                <a:stretch/>
              </p:blipFill>
              <p:spPr>
                <a:xfrm>
                  <a:off x="5294520" y="4299480"/>
                  <a:ext cx="1986840" cy="19065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459" name="Picture 228" descr="nano3206_SiemensStar_abs_AVG_Aligned_cropped1um"/>
                <p:cNvPicPr/>
                <p:nvPr/>
              </p:nvPicPr>
              <p:blipFill>
                <a:blip r:embed="rId8"/>
                <a:srcRect l="31195" t="30341" r="0" b="0"/>
                <a:stretch/>
              </p:blipFill>
              <p:spPr>
                <a:xfrm>
                  <a:off x="3292920" y="4299480"/>
                  <a:ext cx="1968840" cy="190692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cxnSp>
            <p:nvCxnSpPr>
              <p:cNvPr id="460" name="Straight Arrow Connector 301"/>
              <p:cNvCxnSpPr/>
              <p:nvPr/>
            </p:nvCxnSpPr>
            <p:spPr>
              <a:xfrm>
                <a:off x="4138560" y="5186880"/>
                <a:ext cx="210240" cy="1620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round/>
                <a:tailEnd len="med" type="arrow" w="med"/>
              </a:ln>
            </p:spPr>
          </p:cxnSp>
          <p:sp>
            <p:nvSpPr>
              <p:cNvPr id="461" name="Text Box 303"/>
              <p:cNvSpPr/>
              <p:nvPr/>
            </p:nvSpPr>
            <p:spPr>
              <a:xfrm>
                <a:off x="3688200" y="4964400"/>
                <a:ext cx="913320" cy="191160"/>
              </a:xfrm>
              <a:prstGeom prst="rect">
                <a:avLst/>
              </a:prstGeom>
              <a:solidFill>
                <a:srgbClr val="ffffff">
                  <a:alpha val="67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r>
                  <a:rPr b="1" lang="de-DE" sz="800" spc="-1" strike="noStrike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48 </a:t>
                </a:r>
                <a:r>
                  <a:rPr b="1" lang="de-DE" sz="600" spc="-1" strike="noStrike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nm</a:t>
                </a:r>
                <a:r>
                  <a:rPr b="1" lang="de-DE" sz="800" spc="-1" strike="noStrike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 - 37 nm lines</a:t>
                </a:r>
                <a:endParaRPr b="0" lang="de-DE" sz="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462" name="Rectangle 39"/>
            <p:cNvSpPr/>
            <p:nvPr/>
          </p:nvSpPr>
          <p:spPr>
            <a:xfrm>
              <a:off x="3921840" y="4298400"/>
              <a:ext cx="923040" cy="138240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050" spc="-1" strike="noStrike">
                  <a:solidFill>
                    <a:schemeClr val="dk1"/>
                  </a:solidFill>
                  <a:latin typeface="Arial"/>
                </a:rPr>
                <a:t>Absorption</a:t>
              </a:r>
              <a:endParaRPr b="0" lang="de-DE" sz="105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63" name="Rectangle 40"/>
            <p:cNvSpPr/>
            <p:nvPr/>
          </p:nvSpPr>
          <p:spPr>
            <a:xfrm>
              <a:off x="5652360" y="4293000"/>
              <a:ext cx="1344960" cy="338760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1050" spc="-1" strike="noStrike">
                  <a:solidFill>
                    <a:schemeClr val="dk1"/>
                  </a:solidFill>
                  <a:latin typeface="Arial"/>
                </a:rPr>
                <a:t>Zernike Phase contrast</a:t>
              </a:r>
              <a:endParaRPr b="0" lang="de-DE" sz="105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64" name="Rectangle 41"/>
            <p:cNvSpPr/>
            <p:nvPr/>
          </p:nvSpPr>
          <p:spPr>
            <a:xfrm>
              <a:off x="6799320" y="6067800"/>
              <a:ext cx="481680" cy="138240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en-US" sz="1000" spc="-1" strike="noStrike">
                  <a:solidFill>
                    <a:schemeClr val="dk1"/>
                  </a:solidFill>
                  <a:latin typeface="Arial"/>
                </a:rPr>
                <a:t>1 µm</a:t>
              </a:r>
              <a:endParaRPr b="0" lang="de-DE" sz="10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65" name="Rectangle 42"/>
            <p:cNvSpPr/>
            <p:nvPr/>
          </p:nvSpPr>
          <p:spPr>
            <a:xfrm>
              <a:off x="4780080" y="6071040"/>
              <a:ext cx="481680" cy="138240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en-US" sz="1000" spc="-1" strike="noStrike">
                  <a:solidFill>
                    <a:schemeClr val="dk1"/>
                  </a:solidFill>
                  <a:latin typeface="Arial"/>
                </a:rPr>
                <a:t>1 µm</a:t>
              </a:r>
              <a:endParaRPr b="0" lang="de-DE" sz="10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66" name="TextBox 91"/>
          <p:cNvSpPr/>
          <p:nvPr/>
        </p:nvSpPr>
        <p:spPr>
          <a:xfrm>
            <a:off x="7360560" y="5720760"/>
            <a:ext cx="39416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2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Flenner et al. Journal of Synchrotron Radiation, </a:t>
            </a:r>
            <a:r>
              <a:rPr b="1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(2020)</a:t>
            </a:r>
            <a:endParaRPr b="0" lang="de-DE" sz="10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2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Flenner et al. Optics Express </a:t>
            </a:r>
            <a:r>
              <a:rPr b="1" lang="en-US" sz="1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(2020)</a:t>
            </a:r>
            <a:endParaRPr b="0" lang="de-DE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" name="Textfeld 139"/>
          <p:cNvSpPr/>
          <p:nvPr/>
        </p:nvSpPr>
        <p:spPr>
          <a:xfrm flipH="1">
            <a:off x="7397640" y="365400"/>
            <a:ext cx="4401360" cy="669960"/>
          </a:xfrm>
          <a:prstGeom prst="rect">
            <a:avLst/>
          </a:prstGeom>
          <a:noFill/>
          <a:ln w="317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0" rIns="0" tIns="0" bIns="0" anchor="t">
            <a:spAutoFit/>
          </a:bodyPr>
          <a:p>
            <a:pPr defTabSz="582840">
              <a:lnSpc>
                <a:spcPct val="110000"/>
              </a:lnSpc>
              <a:spcBef>
                <a:spcPts val="1800"/>
              </a:spcBef>
            </a:pPr>
            <a:r>
              <a:rPr b="1" lang="en-US" sz="2000" spc="-1" strike="noStrike">
                <a:solidFill>
                  <a:schemeClr val="accent4"/>
                </a:solidFill>
                <a:latin typeface="Vista Slab OT Reg"/>
                <a:ea typeface="Vista Slab OT Reg"/>
              </a:rPr>
              <a:t>Transmission X-ray Microscopy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0ADD5D6C-2F2C-4B45-ADB4-0C24D5EA8A24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chemeClr val="dk1"/>
                </a:solidFill>
                <a:latin typeface="Arial"/>
              </a:rPr>
              <a:t>Machine learning for high time resolution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69" name="Rectangle 32"/>
          <p:cNvSpPr/>
          <p:nvPr/>
        </p:nvSpPr>
        <p:spPr>
          <a:xfrm>
            <a:off x="603360" y="6481080"/>
            <a:ext cx="1257480" cy="19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24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70" name="TextBox 91"/>
          <p:cNvSpPr/>
          <p:nvPr/>
        </p:nvSpPr>
        <p:spPr>
          <a:xfrm>
            <a:off x="5393160" y="6309360"/>
            <a:ext cx="5742720" cy="77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1219320">
              <a:lnSpc>
                <a:spcPct val="120000"/>
              </a:lnSpc>
            </a:pPr>
            <a:r>
              <a:rPr b="0" lang="en-US" sz="1200" spc="-1" strike="noStrike">
                <a:solidFill>
                  <a:schemeClr val="dk1">
                    <a:lumMod val="50000"/>
                  </a:schemeClr>
                </a:solidFill>
                <a:latin typeface="Arial"/>
                <a:ea typeface="ＭＳ Ｐゴシック"/>
              </a:rPr>
              <a:t>Flenner et al. (2020), Journal of Synchrotron Radiation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1219320">
              <a:lnSpc>
                <a:spcPct val="120000"/>
              </a:lnSpc>
            </a:pPr>
            <a:r>
              <a:rPr b="0" lang="en-US" sz="1200" spc="-1" strike="noStrike">
                <a:solidFill>
                  <a:schemeClr val="dk1">
                    <a:lumMod val="50000"/>
                  </a:schemeClr>
                </a:solidFill>
                <a:latin typeface="Arial"/>
                <a:ea typeface="ＭＳ Ｐゴシック"/>
              </a:rPr>
              <a:t>Pelt &amp; Sethian (2017), </a:t>
            </a:r>
            <a:r>
              <a:rPr b="0" i="1" lang="en-US" sz="1200" spc="-1" strike="noStrike">
                <a:solidFill>
                  <a:schemeClr val="dk1">
                    <a:lumMod val="50000"/>
                  </a:schemeClr>
                </a:solidFill>
                <a:latin typeface="Arial"/>
                <a:ea typeface="ＭＳ Ｐゴシック"/>
              </a:rPr>
              <a:t>Proc. of the Nat. Ac. of Sc. of the United States of America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algn="ctr" defTabSz="1219320">
              <a:lnSpc>
                <a:spcPct val="120000"/>
              </a:lnSpc>
            </a:pPr>
            <a:r>
              <a:rPr b="0" lang="en-US" sz="1340" spc="-1" strike="noStrike">
                <a:solidFill>
                  <a:schemeClr val="dk1">
                    <a:lumMod val="50000"/>
                  </a:schemeClr>
                </a:solidFill>
                <a:latin typeface="Arial"/>
                <a:ea typeface="ＭＳ Ｐゴシック"/>
              </a:rPr>
              <a:t> </a:t>
            </a:r>
            <a:endParaRPr b="0" lang="de-DE" sz="134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" name="Rechteck 25"/>
          <p:cNvSpPr/>
          <p:nvPr/>
        </p:nvSpPr>
        <p:spPr>
          <a:xfrm>
            <a:off x="927360" y="6218640"/>
            <a:ext cx="3544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https://github.com/dmpelt/msdnet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72" name="Gruppieren 1"/>
          <p:cNvGrpSpPr/>
          <p:nvPr/>
        </p:nvGrpSpPr>
        <p:grpSpPr>
          <a:xfrm>
            <a:off x="1433520" y="1091520"/>
            <a:ext cx="9035640" cy="2117520"/>
            <a:chOff x="1433520" y="1091520"/>
            <a:chExt cx="9035640" cy="2117520"/>
          </a:xfrm>
        </p:grpSpPr>
        <p:pic>
          <p:nvPicPr>
            <p:cNvPr id="473" name="Picture 5" descr="U:\p05\2018\commissioning\c20181025_000_nanoCom4\processed\FastTomography\NPG\slices_scalebar_png\nano1675_3min2_slice127_scale.png"/>
            <p:cNvPicPr/>
            <p:nvPr/>
          </p:nvPicPr>
          <p:blipFill>
            <a:blip r:embed="rId1"/>
            <a:stretch/>
          </p:blipFill>
          <p:spPr>
            <a:xfrm>
              <a:off x="5094360" y="1446120"/>
              <a:ext cx="1762920" cy="1762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74" name="Picture 8" descr="U:\p05\2018\commissioning\c20181025_000_nanoCom4\processed\FastTomography\NPG\slices_scalebar_png\nano1685_36s_slice128_scale.png"/>
            <p:cNvPicPr/>
            <p:nvPr/>
          </p:nvPicPr>
          <p:blipFill>
            <a:blip r:embed="rId2"/>
            <a:stretch/>
          </p:blipFill>
          <p:spPr>
            <a:xfrm>
              <a:off x="6895440" y="1446120"/>
              <a:ext cx="1762920" cy="1762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75" name="Picture 10" descr="U:\p05\2018\commissioning\c20181025_000_nanoCom4\processed\FastTomography\NPG\slices_scalebar_png\nano1689_6s_slice128_scale.png"/>
            <p:cNvPicPr/>
            <p:nvPr/>
          </p:nvPicPr>
          <p:blipFill>
            <a:blip r:embed="rId3"/>
            <a:stretch/>
          </p:blipFill>
          <p:spPr>
            <a:xfrm>
              <a:off x="8706240" y="1446120"/>
              <a:ext cx="1762920" cy="176292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76" name="Picture 13" descr="U:\p05\2018\commissioning\c20181025_000_nanoCom4\processed\FastTomography\NPG\slices_scalebar_png\nano1700_15min_slice96_scale.png"/>
            <p:cNvPicPr/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283200" y="1446120"/>
              <a:ext cx="1762920" cy="176292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77" name="TextBox 20"/>
            <p:cNvSpPr/>
            <p:nvPr/>
          </p:nvSpPr>
          <p:spPr>
            <a:xfrm>
              <a:off x="3831840" y="1092600"/>
              <a:ext cx="80748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15 min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78" name="TextBox 21"/>
            <p:cNvSpPr/>
            <p:nvPr/>
          </p:nvSpPr>
          <p:spPr>
            <a:xfrm>
              <a:off x="5582880" y="1092600"/>
              <a:ext cx="70524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3 min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79" name="TextBox 22"/>
            <p:cNvSpPr/>
            <p:nvPr/>
          </p:nvSpPr>
          <p:spPr>
            <a:xfrm>
              <a:off x="7416360" y="1092600"/>
              <a:ext cx="57996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36 s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80" name="TextBox 23"/>
            <p:cNvSpPr/>
            <p:nvPr/>
          </p:nvSpPr>
          <p:spPr>
            <a:xfrm>
              <a:off x="9348840" y="1133640"/>
              <a:ext cx="47772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6 s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481" name="Picture 4" descr=""/>
            <p:cNvPicPr/>
            <p:nvPr/>
          </p:nvPicPr>
          <p:blipFill>
            <a:blip r:embed="rId6"/>
            <a:srcRect l="0" t="8889" r="8034" b="7325"/>
            <a:stretch/>
          </p:blipFill>
          <p:spPr>
            <a:xfrm>
              <a:off x="1433520" y="1443600"/>
              <a:ext cx="1775880" cy="1762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2" name="TextBox 48"/>
            <p:cNvSpPr/>
            <p:nvPr/>
          </p:nvSpPr>
          <p:spPr>
            <a:xfrm>
              <a:off x="2076840" y="1091520"/>
              <a:ext cx="48960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1 h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483" name="Picture 3" descr="U:\p05\2018\commissioning\c20181025_000_nanoCom4\processed\FastTomography\NPG\slices_scalebar_png\nano1675_3min2_Median_NLM_3sigma_slice127_fast_scale.png"/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73620" t="82969" r="0" b="0"/>
            <a:stretch/>
          </p:blipFill>
          <p:spPr>
            <a:xfrm>
              <a:off x="2733480" y="2892240"/>
              <a:ext cx="464760" cy="2998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84" name="Picture 2" descr="SFB 986"/>
          <p:cNvPicPr/>
          <p:nvPr/>
        </p:nvPicPr>
        <p:blipFill>
          <a:blip r:embed="rId9"/>
          <a:stretch/>
        </p:blipFill>
        <p:spPr>
          <a:xfrm>
            <a:off x="10379160" y="375840"/>
            <a:ext cx="1405080" cy="62532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2" descr="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2701" t="7156" r="21311" b="12963"/>
          <a:stretch/>
        </p:blipFill>
        <p:spPr>
          <a:xfrm>
            <a:off x="4009680" y="3796560"/>
            <a:ext cx="1769760" cy="2005920"/>
          </a:xfrm>
          <a:prstGeom prst="rect">
            <a:avLst/>
          </a:prstGeom>
          <a:ln w="0">
            <a:noFill/>
          </a:ln>
        </p:spPr>
      </p:pic>
      <p:sp>
        <p:nvSpPr>
          <p:cNvPr id="486" name="Rechteck 39"/>
          <p:cNvSpPr/>
          <p:nvPr/>
        </p:nvSpPr>
        <p:spPr>
          <a:xfrm>
            <a:off x="5761440" y="4249080"/>
            <a:ext cx="272520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9360"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800" spc="-1" strike="noStrike">
                <a:solidFill>
                  <a:schemeClr val="dk1"/>
                </a:solidFill>
                <a:latin typeface="Arial"/>
              </a:rPr>
              <a:t>Nanoporous gold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3D test pattern for Nanotomography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marL="9360"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B59C1B94-A938-4E0B-A05F-BD6EA43C1C5B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chemeClr val="dk1"/>
                </a:solidFill>
                <a:latin typeface="Arial"/>
              </a:rPr>
              <a:t>Machine learning for high time resolution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88" name="TextBox 131"/>
          <p:cNvSpPr/>
          <p:nvPr/>
        </p:nvSpPr>
        <p:spPr>
          <a:xfrm>
            <a:off x="466920" y="3837960"/>
            <a:ext cx="318060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70" spc="-1" strike="noStrike" u="sng">
                <a:solidFill>
                  <a:schemeClr val="dk1"/>
                </a:solidFill>
                <a:uFillTx/>
                <a:latin typeface="Arial"/>
                <a:ea typeface="ＭＳ Ｐゴシック"/>
              </a:rPr>
              <a:t>Machine learning (ML) for </a:t>
            </a:r>
            <a:r>
              <a:rPr b="1" lang="en-US" sz="1870" spc="-1" strike="noStrike" u="sng">
                <a:solidFill>
                  <a:schemeClr val="accent4"/>
                </a:solidFill>
                <a:uFillTx/>
                <a:latin typeface="Arial"/>
                <a:ea typeface="ＭＳ Ｐゴシック"/>
              </a:rPr>
              <a:t>very short scan times</a:t>
            </a:r>
            <a:endParaRPr b="0" lang="de-DE" sz="187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de-DE" sz="187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" name="Rectangle 32"/>
          <p:cNvSpPr/>
          <p:nvPr/>
        </p:nvSpPr>
        <p:spPr>
          <a:xfrm>
            <a:off x="603360" y="6481080"/>
            <a:ext cx="1257480" cy="19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24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90" name="Textfeld 4"/>
          <p:cNvSpPr/>
          <p:nvPr/>
        </p:nvSpPr>
        <p:spPr>
          <a:xfrm>
            <a:off x="9348840" y="3340800"/>
            <a:ext cx="914040" cy="91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en-US" sz="2000" spc="-1" strike="noStrike">
                <a:solidFill>
                  <a:schemeClr val="accent4"/>
                </a:solidFill>
                <a:latin typeface="Arial"/>
              </a:rPr>
              <a:t>Input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Rechteck 5"/>
          <p:cNvSpPr/>
          <p:nvPr/>
        </p:nvSpPr>
        <p:spPr>
          <a:xfrm>
            <a:off x="3522960" y="3333960"/>
            <a:ext cx="1283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accent4"/>
                </a:solidFill>
                <a:latin typeface="Arial"/>
              </a:rPr>
              <a:t>Reference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2" name="Rechteck 49"/>
          <p:cNvSpPr/>
          <p:nvPr/>
        </p:nvSpPr>
        <p:spPr>
          <a:xfrm>
            <a:off x="6240600" y="4205880"/>
            <a:ext cx="1302120" cy="1008360"/>
          </a:xfrm>
          <a:prstGeom prst="rect">
            <a:avLst/>
          </a:prstGeom>
          <a:solidFill>
            <a:srgbClr val="00aae6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de-DE" sz="1800" spc="-1" strike="noStrike">
                <a:solidFill>
                  <a:schemeClr val="lt1"/>
                </a:solidFill>
                <a:latin typeface="Arial"/>
              </a:rPr>
              <a:t>Train network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" name="TextBox 91"/>
          <p:cNvSpPr/>
          <p:nvPr/>
        </p:nvSpPr>
        <p:spPr>
          <a:xfrm>
            <a:off x="5393160" y="6309360"/>
            <a:ext cx="5742720" cy="77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1219320">
              <a:lnSpc>
                <a:spcPct val="120000"/>
              </a:lnSpc>
            </a:pPr>
            <a:r>
              <a:rPr b="0" lang="en-US" sz="1200" spc="-1" strike="noStrike">
                <a:solidFill>
                  <a:schemeClr val="dk1">
                    <a:lumMod val="50000"/>
                  </a:schemeClr>
                </a:solidFill>
                <a:latin typeface="Arial"/>
                <a:ea typeface="ＭＳ Ｐゴシック"/>
              </a:rPr>
              <a:t>Flenner et al. (2020), Journal of Synchrotron Radiation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1219320">
              <a:lnSpc>
                <a:spcPct val="120000"/>
              </a:lnSpc>
            </a:pPr>
            <a:r>
              <a:rPr b="0" lang="en-US" sz="1200" spc="-1" strike="noStrike">
                <a:solidFill>
                  <a:schemeClr val="dk1">
                    <a:lumMod val="50000"/>
                  </a:schemeClr>
                </a:solidFill>
                <a:latin typeface="Arial"/>
                <a:ea typeface="ＭＳ Ｐゴシック"/>
              </a:rPr>
              <a:t>Pelt &amp; Sethian (2017), </a:t>
            </a:r>
            <a:r>
              <a:rPr b="0" i="1" lang="en-US" sz="1200" spc="-1" strike="noStrike">
                <a:solidFill>
                  <a:schemeClr val="dk1">
                    <a:lumMod val="50000"/>
                  </a:schemeClr>
                </a:solidFill>
                <a:latin typeface="Arial"/>
                <a:ea typeface="ＭＳ Ｐゴシック"/>
              </a:rPr>
              <a:t>Proc. of the Nat. Ac. of Sc. of the United States of America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algn="ctr" defTabSz="1219320">
              <a:lnSpc>
                <a:spcPct val="120000"/>
              </a:lnSpc>
            </a:pPr>
            <a:r>
              <a:rPr b="0" lang="en-US" sz="1340" spc="-1" strike="noStrike">
                <a:solidFill>
                  <a:schemeClr val="dk1">
                    <a:lumMod val="50000"/>
                  </a:schemeClr>
                </a:solidFill>
                <a:latin typeface="Arial"/>
                <a:ea typeface="ＭＳ Ｐゴシック"/>
              </a:rPr>
              <a:t> </a:t>
            </a:r>
            <a:endParaRPr b="0" lang="de-DE" sz="134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94" name="Gruppieren 15"/>
          <p:cNvGrpSpPr/>
          <p:nvPr/>
        </p:nvGrpSpPr>
        <p:grpSpPr>
          <a:xfrm>
            <a:off x="6095880" y="3562200"/>
            <a:ext cx="2784960" cy="2602800"/>
            <a:chOff x="6095880" y="3562200"/>
            <a:chExt cx="2784960" cy="2602800"/>
          </a:xfrm>
        </p:grpSpPr>
        <p:pic>
          <p:nvPicPr>
            <p:cNvPr id="495" name="Grafik 236" descr=""/>
            <p:cNvPicPr/>
            <p:nvPr/>
          </p:nvPicPr>
          <p:blipFill>
            <a:blip r:embed="rId1"/>
            <a:srcRect l="75778" t="0" r="0" b="15502"/>
            <a:stretch/>
          </p:blipFill>
          <p:spPr>
            <a:xfrm>
              <a:off x="6095880" y="3951360"/>
              <a:ext cx="1677240" cy="1659240"/>
            </a:xfrm>
            <a:prstGeom prst="rect">
              <a:avLst/>
            </a:prstGeom>
            <a:ln w="88900">
              <a:noFill/>
            </a:ln>
          </p:spPr>
        </p:pic>
        <p:sp>
          <p:nvSpPr>
            <p:cNvPr id="496" name="TextBox 92"/>
            <p:cNvSpPr/>
            <p:nvPr/>
          </p:nvSpPr>
          <p:spPr>
            <a:xfrm>
              <a:off x="6299280" y="3562200"/>
              <a:ext cx="1217880" cy="42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138960" rIns="138960" tIns="69480" bIns="6948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de-DE" sz="1870" spc="-1" strike="noStrike">
                  <a:solidFill>
                    <a:schemeClr val="dk1"/>
                  </a:solidFill>
                  <a:latin typeface="Arial"/>
                  <a:ea typeface="ＭＳ Ｐゴシック"/>
                </a:rPr>
                <a:t>6 s + ML</a:t>
              </a:r>
              <a:endParaRPr b="0" lang="de-DE" sz="187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97" name="Textfeld 38"/>
            <p:cNvSpPr/>
            <p:nvPr/>
          </p:nvSpPr>
          <p:spPr>
            <a:xfrm>
              <a:off x="7966800" y="5250960"/>
              <a:ext cx="914040" cy="914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noAutofit/>
            </a:bodyPr>
            <a:p>
              <a:pPr defTabSz="914400">
                <a:lnSpc>
                  <a:spcPct val="100000"/>
                </a:lnSpc>
              </a:pPr>
              <a:r>
                <a:rPr b="1" lang="en-US" sz="2000" spc="-1" strike="noStrike">
                  <a:solidFill>
                    <a:schemeClr val="accent4"/>
                  </a:solidFill>
                  <a:latin typeface="Arial"/>
                </a:rPr>
                <a:t>Output</a:t>
              </a:r>
              <a:endParaRPr b="0" lang="de-DE" sz="20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98" name="Rechteck 25"/>
          <p:cNvSpPr/>
          <p:nvPr/>
        </p:nvSpPr>
        <p:spPr>
          <a:xfrm>
            <a:off x="927360" y="6218640"/>
            <a:ext cx="3544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https://github.com/dmpelt/msdnet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99" name="Gruppieren 1"/>
          <p:cNvGrpSpPr/>
          <p:nvPr/>
        </p:nvGrpSpPr>
        <p:grpSpPr>
          <a:xfrm>
            <a:off x="1433520" y="1091520"/>
            <a:ext cx="9035640" cy="2117520"/>
            <a:chOff x="1433520" y="1091520"/>
            <a:chExt cx="9035640" cy="2117520"/>
          </a:xfrm>
        </p:grpSpPr>
        <p:pic>
          <p:nvPicPr>
            <p:cNvPr id="500" name="Picture 5" descr="U:\p05\2018\commissioning\c20181025_000_nanoCom4\processed\FastTomography\NPG\slices_scalebar_png\nano1675_3min2_slice127_scale.png"/>
            <p:cNvPicPr/>
            <p:nvPr/>
          </p:nvPicPr>
          <p:blipFill>
            <a:blip r:embed="rId2"/>
            <a:stretch/>
          </p:blipFill>
          <p:spPr>
            <a:xfrm>
              <a:off x="5094360" y="1446120"/>
              <a:ext cx="1762920" cy="1762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01" name="Picture 8" descr="U:\p05\2018\commissioning\c20181025_000_nanoCom4\processed\FastTomography\NPG\slices_scalebar_png\nano1685_36s_slice128_scale.png"/>
            <p:cNvPicPr/>
            <p:nvPr/>
          </p:nvPicPr>
          <p:blipFill>
            <a:blip r:embed="rId3"/>
            <a:stretch/>
          </p:blipFill>
          <p:spPr>
            <a:xfrm>
              <a:off x="6895440" y="1446120"/>
              <a:ext cx="1762920" cy="1762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02" name="Picture 10" descr="U:\p05\2018\commissioning\c20181025_000_nanoCom4\processed\FastTomography\NPG\slices_scalebar_png\nano1689_6s_slice128_scale.png"/>
            <p:cNvPicPr/>
            <p:nvPr/>
          </p:nvPicPr>
          <p:blipFill>
            <a:blip r:embed="rId4"/>
            <a:stretch/>
          </p:blipFill>
          <p:spPr>
            <a:xfrm>
              <a:off x="8706240" y="1446120"/>
              <a:ext cx="1762920" cy="1762920"/>
            </a:xfrm>
            <a:prstGeom prst="rect">
              <a:avLst/>
            </a:prstGeom>
            <a:ln w="38100">
              <a:solidFill>
                <a:srgbClr val="00467d">
                  <a:lumMod val="60000"/>
                  <a:lumOff val="40000"/>
                </a:srgbClr>
              </a:solidFill>
              <a:round/>
            </a:ln>
          </p:spPr>
        </p:pic>
        <p:pic>
          <p:nvPicPr>
            <p:cNvPr id="503" name="Picture 13" descr="U:\p05\2018\commissioning\c20181025_000_nanoCom4\processed\FastTomography\NPG\slices_scalebar_png\nano1700_15min_slice96_scale.png"/>
            <p:cNvPicPr/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283200" y="1446120"/>
              <a:ext cx="1762920" cy="1762920"/>
            </a:xfrm>
            <a:prstGeom prst="rect">
              <a:avLst/>
            </a:prstGeom>
            <a:ln w="38100">
              <a:solidFill>
                <a:srgbClr val="00467d">
                  <a:lumMod val="60000"/>
                  <a:lumOff val="40000"/>
                </a:srgbClr>
              </a:solidFill>
              <a:round/>
            </a:ln>
          </p:spPr>
        </p:pic>
        <p:sp>
          <p:nvSpPr>
            <p:cNvPr id="504" name="TextBox 20"/>
            <p:cNvSpPr/>
            <p:nvPr/>
          </p:nvSpPr>
          <p:spPr>
            <a:xfrm>
              <a:off x="3831840" y="1092600"/>
              <a:ext cx="80748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15 min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05" name="TextBox 21"/>
            <p:cNvSpPr/>
            <p:nvPr/>
          </p:nvSpPr>
          <p:spPr>
            <a:xfrm>
              <a:off x="5582880" y="1092600"/>
              <a:ext cx="70524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3 min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06" name="TextBox 22"/>
            <p:cNvSpPr/>
            <p:nvPr/>
          </p:nvSpPr>
          <p:spPr>
            <a:xfrm>
              <a:off x="7416360" y="1092600"/>
              <a:ext cx="57996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36 s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07" name="TextBox 23"/>
            <p:cNvSpPr/>
            <p:nvPr/>
          </p:nvSpPr>
          <p:spPr>
            <a:xfrm>
              <a:off x="9348840" y="1133640"/>
              <a:ext cx="47772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6 s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508" name="Picture 4" descr=""/>
            <p:cNvPicPr/>
            <p:nvPr/>
          </p:nvPicPr>
          <p:blipFill>
            <a:blip r:embed="rId6"/>
            <a:srcRect l="0" t="8889" r="8034" b="7325"/>
            <a:stretch/>
          </p:blipFill>
          <p:spPr>
            <a:xfrm>
              <a:off x="1433520" y="1443600"/>
              <a:ext cx="1775880" cy="1762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9" name="TextBox 48"/>
            <p:cNvSpPr/>
            <p:nvPr/>
          </p:nvSpPr>
          <p:spPr>
            <a:xfrm>
              <a:off x="2076840" y="1091520"/>
              <a:ext cx="48960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de-DE" sz="1200" spc="-1" strike="noStrike">
                  <a:solidFill>
                    <a:schemeClr val="dk1"/>
                  </a:solidFill>
                  <a:latin typeface="Arial"/>
                </a:rPr>
                <a:t>1 h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510" name="Picture 3" descr="U:\p05\2018\commissioning\c20181025_000_nanoCom4\processed\FastTomography\NPG\slices_scalebar_png\nano1675_3min2_Median_NLM_3sigma_slice127_fast_scale.png"/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73620" t="82969" r="0" b="0"/>
            <a:stretch/>
          </p:blipFill>
          <p:spPr>
            <a:xfrm>
              <a:off x="2733480" y="2892240"/>
              <a:ext cx="464760" cy="2998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11" name="Pfeil: gebogen 2"/>
          <p:cNvSpPr/>
          <p:nvPr/>
        </p:nvSpPr>
        <p:spPr>
          <a:xfrm flipV="1">
            <a:off x="4008600" y="3882240"/>
            <a:ext cx="2231640" cy="115164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12" name="Pfeil: gebogen 39"/>
          <p:cNvSpPr/>
          <p:nvPr/>
        </p:nvSpPr>
        <p:spPr>
          <a:xfrm flipH="1" flipV="1">
            <a:off x="7542000" y="3882240"/>
            <a:ext cx="2231640" cy="115164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513" name="Picture 2" descr="SFB 986"/>
          <p:cNvPicPr/>
          <p:nvPr/>
        </p:nvPicPr>
        <p:blipFill>
          <a:blip r:embed="rId8"/>
          <a:stretch/>
        </p:blipFill>
        <p:spPr>
          <a:xfrm>
            <a:off x="10379160" y="375840"/>
            <a:ext cx="1405080" cy="6253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98C1BA98-0E0A-4B86-9ACA-CDACD43C9064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407520" y="71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Machine learning denoising: Noise2Inverse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515" name="Gerade Verbindung mit Pfeil 10"/>
          <p:cNvCxnSpPr/>
          <p:nvPr/>
        </p:nvCxnSpPr>
        <p:spPr>
          <a:xfrm>
            <a:off x="5133960" y="2349000"/>
            <a:ext cx="767160" cy="360"/>
          </a:xfrm>
          <a:prstGeom prst="straightConnector1">
            <a:avLst/>
          </a:prstGeom>
          <a:ln w="57150">
            <a:solidFill>
              <a:srgbClr val="00467d"/>
            </a:solidFill>
            <a:tailEnd len="med" type="triangle" w="med"/>
          </a:ln>
        </p:spPr>
      </p:cxnSp>
      <p:cxnSp>
        <p:nvCxnSpPr>
          <p:cNvPr id="516" name="Gerade Verbindung mit Pfeil 11"/>
          <p:cNvCxnSpPr/>
          <p:nvPr/>
        </p:nvCxnSpPr>
        <p:spPr>
          <a:xfrm>
            <a:off x="5143680" y="4147920"/>
            <a:ext cx="762120" cy="360"/>
          </a:xfrm>
          <a:prstGeom prst="straightConnector1">
            <a:avLst/>
          </a:prstGeom>
          <a:ln w="57150">
            <a:solidFill>
              <a:srgbClr val="00467d"/>
            </a:solidFill>
            <a:tailEnd len="med" type="triangle" w="med"/>
          </a:ln>
        </p:spPr>
      </p:cxnSp>
      <p:sp>
        <p:nvSpPr>
          <p:cNvPr id="517" name="Rechteck 12"/>
          <p:cNvSpPr/>
          <p:nvPr/>
        </p:nvSpPr>
        <p:spPr>
          <a:xfrm>
            <a:off x="5530320" y="1124640"/>
            <a:ext cx="2735640" cy="4391640"/>
          </a:xfrm>
          <a:prstGeom prst="rect">
            <a:avLst/>
          </a:prstGeom>
          <a:noFill/>
          <a:ln w="28575">
            <a:solidFill>
              <a:srgbClr val="00aae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518" name="Textfeld 13"/>
          <p:cNvSpPr/>
          <p:nvPr/>
        </p:nvSpPr>
        <p:spPr>
          <a:xfrm rot="5400000">
            <a:off x="7659720" y="2167200"/>
            <a:ext cx="6876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Input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9" name="Textfeld 14"/>
          <p:cNvSpPr/>
          <p:nvPr/>
        </p:nvSpPr>
        <p:spPr>
          <a:xfrm rot="5400000">
            <a:off x="7596720" y="3973320"/>
            <a:ext cx="813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Target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0" name="Textfeld 15"/>
          <p:cNvSpPr/>
          <p:nvPr/>
        </p:nvSpPr>
        <p:spPr>
          <a:xfrm>
            <a:off x="6643080" y="1124640"/>
            <a:ext cx="510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dk1"/>
                </a:solidFill>
                <a:latin typeface="Arial"/>
              </a:rPr>
              <a:t>ML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1" name="Rechteck 17"/>
          <p:cNvSpPr/>
          <p:nvPr/>
        </p:nvSpPr>
        <p:spPr>
          <a:xfrm>
            <a:off x="8832600" y="2777040"/>
            <a:ext cx="1799640" cy="1007640"/>
          </a:xfrm>
          <a:prstGeom prst="rect">
            <a:avLst/>
          </a:prstGeom>
          <a:solidFill>
            <a:srgbClr val="00aae6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de-DE" sz="1800" spc="-1" strike="noStrike">
                <a:solidFill>
                  <a:schemeClr val="lt1"/>
                </a:solidFill>
                <a:latin typeface="Arial"/>
              </a:rPr>
              <a:t>Trained network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2" name="Pfeil: gebogen 23"/>
          <p:cNvSpPr/>
          <p:nvPr/>
        </p:nvSpPr>
        <p:spPr>
          <a:xfrm flipH="1">
            <a:off x="8563680" y="2204640"/>
            <a:ext cx="1322280" cy="48672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grpSp>
        <p:nvGrpSpPr>
          <p:cNvPr id="523" name="Gruppieren 53"/>
          <p:cNvGrpSpPr/>
          <p:nvPr/>
        </p:nvGrpSpPr>
        <p:grpSpPr>
          <a:xfrm>
            <a:off x="785520" y="2349360"/>
            <a:ext cx="2259720" cy="2274840"/>
            <a:chOff x="785520" y="2349360"/>
            <a:chExt cx="2259720" cy="2274840"/>
          </a:xfrm>
        </p:grpSpPr>
        <p:pic>
          <p:nvPicPr>
            <p:cNvPr id="524" name="Grafik 24" descr=""/>
            <p:cNvPicPr/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785520" y="234936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525" name="Grafik 29" descr="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937800" y="250164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526" name="Grafik 30" descr=""/>
            <p:cNvPicPr/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1090440" y="265428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527" name="Grafik 31" descr=""/>
            <p:cNvPicPr/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1242720" y="280656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528" name="Grafik 32" descr=""/>
            <p:cNvPicPr/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1395000" y="295884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529" name="Grafik 33" descr=""/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1547640" y="311148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530" name="Grafik 35" descr=""/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1699920" y="326376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</p:grpSp>
      <p:grpSp>
        <p:nvGrpSpPr>
          <p:cNvPr id="531" name="Gruppieren 52"/>
          <p:cNvGrpSpPr/>
          <p:nvPr/>
        </p:nvGrpSpPr>
        <p:grpSpPr>
          <a:xfrm>
            <a:off x="3421800" y="1650240"/>
            <a:ext cx="1669680" cy="3688920"/>
            <a:chOff x="3421800" y="1650240"/>
            <a:chExt cx="1669680" cy="3688920"/>
          </a:xfrm>
        </p:grpSpPr>
        <p:pic>
          <p:nvPicPr>
            <p:cNvPr id="532" name="Grafik 34" descr=""/>
            <p:cNvPicPr/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441240" y="165024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533" name="Grafik 36" descr=""/>
            <p:cNvPicPr/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593520" y="180252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534" name="Grafik 37" descr=""/>
            <p:cNvPicPr/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746160" y="195480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535" name="Grafik 38" descr=""/>
            <p:cNvPicPr/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421800" y="367416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536" name="Grafik 39" descr=""/>
            <p:cNvPicPr/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574440" y="382644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537" name="Grafik 40" descr=""/>
            <p:cNvPicPr/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726720" y="397872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</p:grpSp>
      <p:sp>
        <p:nvSpPr>
          <p:cNvPr id="538" name="Textfeld 41"/>
          <p:cNvSpPr/>
          <p:nvPr/>
        </p:nvSpPr>
        <p:spPr>
          <a:xfrm>
            <a:off x="1132200" y="5563800"/>
            <a:ext cx="1379880" cy="26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Stack of projections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9" name="Grafik 14" descr=""/>
          <p:cNvPicPr/>
          <p:nvPr/>
        </p:nvPicPr>
        <p:blipFill>
          <a:blip r:embed="rId15"/>
          <a:stretch/>
        </p:blipFill>
        <p:spPr>
          <a:xfrm>
            <a:off x="5972400" y="1458720"/>
            <a:ext cx="1827720" cy="1858320"/>
          </a:xfrm>
          <a:prstGeom prst="rect">
            <a:avLst/>
          </a:prstGeom>
          <a:ln w="0">
            <a:solidFill>
              <a:srgbClr val="e60046"/>
            </a:solidFill>
          </a:ln>
        </p:spPr>
      </p:pic>
      <p:pic>
        <p:nvPicPr>
          <p:cNvPr id="540" name="Grafik 14" descr=""/>
          <p:cNvPicPr/>
          <p:nvPr/>
        </p:nvPicPr>
        <p:blipFill>
          <a:blip r:embed="rId16"/>
          <a:stretch/>
        </p:blipFill>
        <p:spPr>
          <a:xfrm>
            <a:off x="5986800" y="3490200"/>
            <a:ext cx="1828800" cy="1859040"/>
          </a:xfrm>
          <a:prstGeom prst="rect">
            <a:avLst/>
          </a:prstGeom>
          <a:ln w="0">
            <a:solidFill>
              <a:srgbClr val="e60046"/>
            </a:solidFill>
          </a:ln>
        </p:spPr>
      </p:pic>
      <p:sp>
        <p:nvSpPr>
          <p:cNvPr id="541" name="Rechteck: abgerundete Ecken 46"/>
          <p:cNvSpPr/>
          <p:nvPr/>
        </p:nvSpPr>
        <p:spPr>
          <a:xfrm>
            <a:off x="4656960" y="3043800"/>
            <a:ext cx="1639440" cy="4741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lt1"/>
                </a:solidFill>
                <a:latin typeface="Arial"/>
              </a:rPr>
              <a:t>reconstruct</a:t>
            </a:r>
            <a:endParaRPr b="0" lang="de-DE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2" name="Rechteck: abgerundete Ecken 47"/>
          <p:cNvSpPr/>
          <p:nvPr/>
        </p:nvSpPr>
        <p:spPr>
          <a:xfrm>
            <a:off x="7517520" y="3026520"/>
            <a:ext cx="1639440" cy="4741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lt1"/>
                </a:solidFill>
                <a:latin typeface="Arial"/>
              </a:rPr>
              <a:t>train</a:t>
            </a:r>
            <a:endParaRPr b="0" lang="de-DE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3" name="Rechteck: abgerundete Ecken 48"/>
          <p:cNvSpPr/>
          <p:nvPr/>
        </p:nvSpPr>
        <p:spPr>
          <a:xfrm>
            <a:off x="8829000" y="1604160"/>
            <a:ext cx="1639440" cy="4741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lt1"/>
                </a:solidFill>
                <a:latin typeface="Arial"/>
              </a:rPr>
              <a:t>apply</a:t>
            </a:r>
            <a:endParaRPr b="0" lang="de-DE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4" name="Textfeld 49"/>
          <p:cNvSpPr/>
          <p:nvPr/>
        </p:nvSpPr>
        <p:spPr>
          <a:xfrm>
            <a:off x="3458160" y="5567400"/>
            <a:ext cx="1379880" cy="26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2 stack with ½ projections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5" name="Textfeld 50"/>
          <p:cNvSpPr/>
          <p:nvPr/>
        </p:nvSpPr>
        <p:spPr>
          <a:xfrm>
            <a:off x="5530320" y="5596200"/>
            <a:ext cx="2735640" cy="27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2 reconstructed stacks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546" name="Gerade Verbindung mit Pfeil 6"/>
          <p:cNvCxnSpPr/>
          <p:nvPr/>
        </p:nvCxnSpPr>
        <p:spPr>
          <a:xfrm flipV="1">
            <a:off x="2628000" y="2349000"/>
            <a:ext cx="767520" cy="906480"/>
          </a:xfrm>
          <a:prstGeom prst="straightConnector1">
            <a:avLst/>
          </a:prstGeom>
          <a:ln w="57150">
            <a:solidFill>
              <a:srgbClr val="00467d"/>
            </a:solidFill>
            <a:tailEnd len="med" type="triangle" w="med"/>
          </a:ln>
        </p:spPr>
      </p:cxnSp>
      <p:cxnSp>
        <p:nvCxnSpPr>
          <p:cNvPr id="547" name="Gerade Verbindung mit Pfeil 7"/>
          <p:cNvCxnSpPr/>
          <p:nvPr/>
        </p:nvCxnSpPr>
        <p:spPr>
          <a:xfrm>
            <a:off x="2628000" y="3255120"/>
            <a:ext cx="720360" cy="893880"/>
          </a:xfrm>
          <a:prstGeom prst="straightConnector1">
            <a:avLst/>
          </a:prstGeom>
          <a:ln w="57150">
            <a:solidFill>
              <a:srgbClr val="00467d"/>
            </a:solidFill>
            <a:tailEnd len="med" type="triangle" w="med"/>
          </a:ln>
        </p:spPr>
      </p:cxnSp>
      <p:sp>
        <p:nvSpPr>
          <p:cNvPr id="548" name="Rechteck: abgerundete Ecken 45"/>
          <p:cNvSpPr/>
          <p:nvPr/>
        </p:nvSpPr>
        <p:spPr>
          <a:xfrm>
            <a:off x="2433600" y="3043800"/>
            <a:ext cx="824760" cy="4741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lt1"/>
                </a:solidFill>
                <a:latin typeface="Arial"/>
              </a:rPr>
              <a:t>split</a:t>
            </a:r>
            <a:endParaRPr b="0" lang="de-DE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9" name="Pfeil: gebogen 51"/>
          <p:cNvSpPr/>
          <p:nvPr/>
        </p:nvSpPr>
        <p:spPr>
          <a:xfrm flipH="1" flipV="1">
            <a:off x="8563680" y="3944160"/>
            <a:ext cx="1322280" cy="48672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50" name="TextBox 91"/>
          <p:cNvSpPr/>
          <p:nvPr/>
        </p:nvSpPr>
        <p:spPr>
          <a:xfrm>
            <a:off x="772920" y="6093360"/>
            <a:ext cx="6201360" cy="74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1219320">
              <a:lnSpc>
                <a:spcPct val="120000"/>
              </a:lnSpc>
            </a:pPr>
            <a:r>
              <a:rPr b="0" lang="en-US" sz="1200" spc="-1" strike="noStrike">
                <a:solidFill>
                  <a:schemeClr val="dk1">
                    <a:lumMod val="50000"/>
                  </a:schemeClr>
                </a:solidFill>
                <a:latin typeface="Arial"/>
                <a:ea typeface="ＭＳ Ｐゴシック"/>
              </a:rPr>
              <a:t>Hendriksen et al. (2020). </a:t>
            </a:r>
            <a:r>
              <a:rPr b="0" i="1" lang="en-US" sz="1200" spc="-1" strike="noStrike">
                <a:solidFill>
                  <a:schemeClr val="dk1">
                    <a:lumMod val="50000"/>
                  </a:schemeClr>
                </a:solidFill>
                <a:latin typeface="Arial"/>
                <a:ea typeface="ＭＳ Ｐゴシック"/>
              </a:rPr>
              <a:t>IEEE Transactions on Computational Imaging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1219320">
              <a:lnSpc>
                <a:spcPct val="120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chemeClr val="dk1">
                    <a:lumMod val="50000"/>
                  </a:schemeClr>
                </a:solidFill>
                <a:latin typeface="Arial"/>
                <a:ea typeface="ＭＳ Ｐゴシック"/>
              </a:rPr>
              <a:t>Flenner et al. (2022) </a:t>
            </a:r>
            <a:r>
              <a:rPr b="0" i="1" lang="en-US" sz="1200" spc="-1" strike="noStrike">
                <a:solidFill>
                  <a:schemeClr val="dk1">
                    <a:lumMod val="50000"/>
                  </a:schemeClr>
                </a:solidFill>
                <a:latin typeface="Arial"/>
                <a:ea typeface="ＭＳ Ｐゴシック"/>
              </a:rPr>
              <a:t>Journal of Synchrotron Radiation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1219320">
              <a:lnSpc>
                <a:spcPct val="120000"/>
              </a:lnSpc>
              <a:tabLst>
                <a:tab algn="l" pos="0"/>
              </a:tabLst>
            </a:pP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1" name="Rechteck 54"/>
          <p:cNvSpPr/>
          <p:nvPr/>
        </p:nvSpPr>
        <p:spPr>
          <a:xfrm>
            <a:off x="6559200" y="6239520"/>
            <a:ext cx="3544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https://github.com/dmpelt/msdnet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2" name="B3494DC9-FE3F-4EBC-AEA7-70731163F6F1" descr="2761A36B-737A-4D05-9B41-F02D33D0EE96@fritz"/>
          <p:cNvPicPr/>
          <p:nvPr/>
        </p:nvPicPr>
        <p:blipFill>
          <a:blip r:embed="rId17"/>
          <a:srcRect l="10741" t="8948" r="10296" b="0"/>
          <a:stretch/>
        </p:blipFill>
        <p:spPr>
          <a:xfrm>
            <a:off x="10128240" y="208800"/>
            <a:ext cx="1639440" cy="12690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4DF8FBFC-D68F-407B-9AF5-E4BA57151994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800" spc="-1" strike="noStrike" u="sng">
                <a:solidFill>
                  <a:srgbClr val="00467d"/>
                </a:solidFill>
                <a:uFillTx/>
                <a:latin typeface="Arial"/>
                <a:ea typeface="ＭＳ Ｐゴシック"/>
              </a:rPr>
              <a:t>Denoising of </a:t>
            </a:r>
            <a:r>
              <a:rPr b="1" lang="en-US" sz="2800" spc="-1" strike="noStrike" u="sng">
                <a:solidFill>
                  <a:srgbClr val="e60046"/>
                </a:solidFill>
                <a:uFillTx/>
                <a:latin typeface="Arial"/>
                <a:ea typeface="ＭＳ Ｐゴシック"/>
              </a:rPr>
              <a:t>standard scans</a:t>
            </a:r>
            <a:br>
              <a:rPr sz="3200"/>
            </a:br>
            <a:br>
              <a:rPr sz="2800"/>
            </a:b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54" name="TextBox 131"/>
          <p:cNvSpPr/>
          <p:nvPr/>
        </p:nvSpPr>
        <p:spPr>
          <a:xfrm>
            <a:off x="367560" y="811440"/>
            <a:ext cx="6188760" cy="351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1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800" spc="-1" strike="noStrike" u="sng">
                <a:solidFill>
                  <a:srgbClr val="00467d"/>
                </a:solidFill>
                <a:uFillTx/>
                <a:latin typeface="Arial"/>
                <a:ea typeface="ＭＳ Ｐゴシック"/>
              </a:rPr>
              <a:t>Applicable on standard scans </a:t>
            </a:r>
            <a:r>
              <a:rPr b="1" lang="en-US" sz="1800" spc="-1" strike="noStrike" u="sng">
                <a:solidFill>
                  <a:schemeClr val="accent4"/>
                </a:solidFill>
                <a:uFillTx/>
                <a:latin typeface="Arial"/>
                <a:ea typeface="ＭＳ Ｐゴシック"/>
              </a:rPr>
              <a:t>without reference scan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87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467d"/>
              </a:buClr>
              <a:buFont typeface="Wingdings 3" charset="2"/>
              <a:buChar char="-"/>
              <a:tabLst>
                <a:tab algn="l" pos="0"/>
              </a:tabLst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  <a:ea typeface="ＭＳ Ｐゴシック"/>
              </a:rPr>
              <a:t>Multi-scale dense network (msdnet)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467d"/>
              </a:buClr>
              <a:buFont typeface="Wingdings 3" charset="2"/>
              <a:buChar char="-"/>
              <a:tabLst>
                <a:tab algn="l" pos="0"/>
              </a:tabLst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  <a:ea typeface="ＭＳ Ｐゴシック"/>
              </a:rPr>
              <a:t>5 input channels (5 slices, 2.5D training)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467d"/>
              </a:buClr>
              <a:buFont typeface="Wingdings 3" charset="2"/>
              <a:buChar char="-"/>
              <a:tabLst>
                <a:tab algn="l" pos="0"/>
              </a:tabLst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  <a:ea typeface="ＭＳ Ｐゴシック"/>
              </a:rPr>
              <a:t>Image size: 1024 x 1024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467d"/>
              </a:buClr>
              <a:buFont typeface="Wingdings 3" charset="2"/>
              <a:buChar char="-"/>
              <a:tabLst>
                <a:tab algn="l" pos="0"/>
              </a:tabLst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  <a:ea typeface="ＭＳ Ｐゴシック"/>
              </a:rPr>
              <a:t>Training data size: 100 – 300 slices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467d"/>
              </a:buClr>
              <a:buFont typeface="Wingdings 3" charset="2"/>
              <a:buChar char="-"/>
              <a:tabLst>
                <a:tab algn="l" pos="0"/>
              </a:tabLst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  <a:ea typeface="ＭＳ Ｐゴシック"/>
              </a:rPr>
              <a:t>Test data size: 40 – 80 slices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87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87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555" name="Gruppieren 3"/>
          <p:cNvGrpSpPr/>
          <p:nvPr/>
        </p:nvGrpSpPr>
        <p:grpSpPr>
          <a:xfrm>
            <a:off x="6358320" y="651960"/>
            <a:ext cx="2634480" cy="5195880"/>
            <a:chOff x="6358320" y="651960"/>
            <a:chExt cx="2634480" cy="5195880"/>
          </a:xfrm>
        </p:grpSpPr>
        <p:pic>
          <p:nvPicPr>
            <p:cNvPr id="556" name="Grafik 7" descr=""/>
            <p:cNvPicPr/>
            <p:nvPr/>
          </p:nvPicPr>
          <p:blipFill>
            <a:blip r:embed="rId1"/>
            <a:stretch/>
          </p:blipFill>
          <p:spPr>
            <a:xfrm>
              <a:off x="6687360" y="3504240"/>
              <a:ext cx="2305440" cy="234360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557" name="Gruppieren 8"/>
            <p:cNvGrpSpPr/>
            <p:nvPr/>
          </p:nvGrpSpPr>
          <p:grpSpPr>
            <a:xfrm>
              <a:off x="7404840" y="3503880"/>
              <a:ext cx="1579680" cy="1909440"/>
              <a:chOff x="7404840" y="3503880"/>
              <a:chExt cx="1579680" cy="1909440"/>
            </a:xfrm>
          </p:grpSpPr>
          <p:cxnSp>
            <p:nvCxnSpPr>
              <p:cNvPr id="558" name="Gerader Verbinder 9"/>
              <p:cNvCxnSpPr/>
              <p:nvPr/>
            </p:nvCxnSpPr>
            <p:spPr>
              <a:xfrm flipV="1">
                <a:off x="7404840" y="3503880"/>
                <a:ext cx="353520" cy="1447560"/>
              </a:xfrm>
              <a:prstGeom prst="straightConnector1">
                <a:avLst/>
              </a:prstGeom>
              <a:ln w="9525">
                <a:solidFill>
                  <a:srgbClr val="00b0f0"/>
                </a:solidFill>
              </a:ln>
            </p:spPr>
          </p:cxnSp>
          <p:pic>
            <p:nvPicPr>
              <p:cNvPr id="559" name="Grafik 10" descr=""/>
              <p:cNvPicPr/>
              <p:nvPr/>
            </p:nvPicPr>
            <p:blipFill>
              <a:blip r:embed="rId2"/>
              <a:stretch/>
            </p:blipFill>
            <p:spPr>
              <a:xfrm>
                <a:off x="7788240" y="3504240"/>
                <a:ext cx="1196280" cy="1196280"/>
              </a:xfrm>
              <a:prstGeom prst="rect">
                <a:avLst/>
              </a:prstGeom>
              <a:ln w="9525">
                <a:solidFill>
                  <a:srgbClr val="00b0f0"/>
                </a:solidFill>
                <a:round/>
              </a:ln>
            </p:spPr>
          </p:pic>
          <p:sp>
            <p:nvSpPr>
              <p:cNvPr id="560" name="Rechteck 11"/>
              <p:cNvSpPr/>
              <p:nvPr/>
            </p:nvSpPr>
            <p:spPr>
              <a:xfrm>
                <a:off x="7405200" y="4951440"/>
                <a:ext cx="461880" cy="457200"/>
              </a:xfrm>
              <a:prstGeom prst="rect">
                <a:avLst/>
              </a:prstGeom>
              <a:noFill/>
              <a:ln w="9525">
                <a:solidFill>
                  <a:srgbClr val="00b0f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  <a:tabLst>
                    <a:tab algn="l" pos="0"/>
                  </a:tabLst>
                </a:pPr>
                <a:endParaRPr b="0" lang="de-DE" sz="1800" spc="-1" strike="noStrike">
                  <a:solidFill>
                    <a:srgbClr val="00467d"/>
                  </a:solidFill>
                  <a:latin typeface="Arial"/>
                </a:endParaRPr>
              </a:p>
            </p:txBody>
          </p:sp>
          <p:cxnSp>
            <p:nvCxnSpPr>
              <p:cNvPr id="561" name="Gerader Verbinder 12"/>
              <p:cNvCxnSpPr/>
              <p:nvPr/>
            </p:nvCxnSpPr>
            <p:spPr>
              <a:xfrm flipV="1">
                <a:off x="7849080" y="4702320"/>
                <a:ext cx="1124640" cy="711360"/>
              </a:xfrm>
              <a:prstGeom prst="straightConnector1">
                <a:avLst/>
              </a:prstGeom>
              <a:ln w="9525">
                <a:solidFill>
                  <a:srgbClr val="00b0f0"/>
                </a:solidFill>
              </a:ln>
            </p:spPr>
          </p:cxnSp>
        </p:grpSp>
        <p:pic>
          <p:nvPicPr>
            <p:cNvPr id="562" name="Grafik 14" descr=""/>
            <p:cNvPicPr/>
            <p:nvPr/>
          </p:nvPicPr>
          <p:blipFill>
            <a:blip r:embed="rId3"/>
            <a:stretch/>
          </p:blipFill>
          <p:spPr>
            <a:xfrm>
              <a:off x="6684840" y="1091160"/>
              <a:ext cx="2286360" cy="2324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63" name="Textfeld 15"/>
            <p:cNvSpPr/>
            <p:nvPr/>
          </p:nvSpPr>
          <p:spPr>
            <a:xfrm rot="16200000">
              <a:off x="5322600" y="2110680"/>
              <a:ext cx="234360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de-DE" sz="1200" spc="-1" strike="noStrike">
                  <a:solidFill>
                    <a:srgbClr val="00467d"/>
                  </a:solidFill>
                  <a:latin typeface="Arial"/>
                </a:rPr>
                <a:t>x-y view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64" name="Textfeld 16"/>
            <p:cNvSpPr/>
            <p:nvPr/>
          </p:nvSpPr>
          <p:spPr>
            <a:xfrm rot="16200000">
              <a:off x="5406840" y="4515480"/>
              <a:ext cx="229464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de-DE" sz="1200" spc="-1" strike="noStrike">
                  <a:solidFill>
                    <a:srgbClr val="00467d"/>
                  </a:solidFill>
                  <a:latin typeface="Arial"/>
                </a:rPr>
                <a:t>y-z view</a:t>
              </a:r>
              <a:endParaRPr b="0" lang="de-DE" sz="12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65" name="Textfeld 17"/>
            <p:cNvSpPr/>
            <p:nvPr/>
          </p:nvSpPr>
          <p:spPr>
            <a:xfrm>
              <a:off x="6684840" y="651960"/>
              <a:ext cx="228636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de-DE" sz="1400" spc="-1" strike="noStrike">
                  <a:solidFill>
                    <a:srgbClr val="00467d"/>
                  </a:solidFill>
                  <a:latin typeface="Arial"/>
                </a:rPr>
                <a:t>Unfiltered</a:t>
              </a:r>
              <a:endParaRPr b="0" lang="de-DE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566" name="TextBox 91"/>
          <p:cNvSpPr/>
          <p:nvPr/>
        </p:nvSpPr>
        <p:spPr>
          <a:xfrm>
            <a:off x="5484600" y="5951880"/>
            <a:ext cx="6201360" cy="52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1219320">
              <a:lnSpc>
                <a:spcPct val="120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chemeClr val="dk1">
                    <a:lumMod val="50000"/>
                  </a:schemeClr>
                </a:solidFill>
                <a:latin typeface="Arial"/>
                <a:ea typeface="ＭＳ Ｐゴシック"/>
              </a:rPr>
              <a:t>Flenner et al. (2022) </a:t>
            </a:r>
            <a:r>
              <a:rPr b="0" i="1" lang="en-US" sz="1200" spc="-1" strike="noStrike">
                <a:solidFill>
                  <a:schemeClr val="dk1">
                    <a:lumMod val="50000"/>
                  </a:schemeClr>
                </a:solidFill>
                <a:latin typeface="Arial"/>
                <a:ea typeface="ＭＳ Ｐゴシック"/>
              </a:rPr>
              <a:t>Journal of Synchrotron Radiation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  <a:p>
            <a:pPr defTabSz="1219320">
              <a:lnSpc>
                <a:spcPct val="120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chemeClr val="dk1">
                    <a:lumMod val="50000"/>
                  </a:schemeClr>
                </a:solidFill>
                <a:latin typeface="Arial"/>
                <a:ea typeface="ＭＳ Ｐゴシック"/>
              </a:rPr>
              <a:t>Hendriksen et al. (2020). </a:t>
            </a:r>
            <a:r>
              <a:rPr b="0" i="1" lang="en-US" sz="1200" spc="-1" strike="noStrike">
                <a:solidFill>
                  <a:schemeClr val="dk1">
                    <a:lumMod val="50000"/>
                  </a:schemeClr>
                </a:solidFill>
                <a:latin typeface="Arial"/>
                <a:ea typeface="ＭＳ Ｐゴシック"/>
              </a:rPr>
              <a:t>IEEE Transactions on Computational Imaging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567" name="Gruppieren 4"/>
          <p:cNvGrpSpPr/>
          <p:nvPr/>
        </p:nvGrpSpPr>
        <p:grpSpPr>
          <a:xfrm>
            <a:off x="9130680" y="706680"/>
            <a:ext cx="2316240" cy="5136840"/>
            <a:chOff x="9130680" y="706680"/>
            <a:chExt cx="2316240" cy="5136840"/>
          </a:xfrm>
        </p:grpSpPr>
        <p:pic>
          <p:nvPicPr>
            <p:cNvPr id="568" name="Grafik 18" descr=""/>
            <p:cNvPicPr/>
            <p:nvPr/>
          </p:nvPicPr>
          <p:blipFill>
            <a:blip r:embed="rId4"/>
            <a:stretch/>
          </p:blipFill>
          <p:spPr>
            <a:xfrm>
              <a:off x="9141480" y="3499920"/>
              <a:ext cx="2305440" cy="234360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569" name="Gruppieren 19"/>
            <p:cNvGrpSpPr/>
            <p:nvPr/>
          </p:nvGrpSpPr>
          <p:grpSpPr>
            <a:xfrm>
              <a:off x="9860400" y="3499560"/>
              <a:ext cx="1586520" cy="1901520"/>
              <a:chOff x="9860400" y="3499560"/>
              <a:chExt cx="1586520" cy="1901520"/>
            </a:xfrm>
          </p:grpSpPr>
          <p:pic>
            <p:nvPicPr>
              <p:cNvPr id="570" name="Grafik 20" descr=""/>
              <p:cNvPicPr/>
              <p:nvPr/>
            </p:nvPicPr>
            <p:blipFill>
              <a:blip r:embed="rId5"/>
              <a:stretch/>
            </p:blipFill>
            <p:spPr>
              <a:xfrm>
                <a:off x="10258560" y="3499560"/>
                <a:ext cx="1180080" cy="1180080"/>
              </a:xfrm>
              <a:prstGeom prst="rect">
                <a:avLst/>
              </a:prstGeom>
              <a:ln w="9525">
                <a:solidFill>
                  <a:srgbClr val="ff0000"/>
                </a:solidFill>
                <a:round/>
              </a:ln>
            </p:spPr>
          </p:pic>
          <p:sp>
            <p:nvSpPr>
              <p:cNvPr id="571" name="Rechteck 21"/>
              <p:cNvSpPr/>
              <p:nvPr/>
            </p:nvSpPr>
            <p:spPr>
              <a:xfrm>
                <a:off x="9860400" y="4943520"/>
                <a:ext cx="461880" cy="45720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  <a:tabLst>
                    <a:tab algn="l" pos="0"/>
                  </a:tabLst>
                </a:pPr>
                <a:endParaRPr b="0" lang="de-DE" sz="1800" spc="-1" strike="noStrike">
                  <a:solidFill>
                    <a:srgbClr val="00467d"/>
                  </a:solidFill>
                  <a:latin typeface="Arial"/>
                </a:endParaRPr>
              </a:p>
            </p:txBody>
          </p:sp>
          <p:cxnSp>
            <p:nvCxnSpPr>
              <p:cNvPr id="572" name="Gerader Verbinder 22"/>
              <p:cNvCxnSpPr/>
              <p:nvPr/>
            </p:nvCxnSpPr>
            <p:spPr>
              <a:xfrm flipV="1">
                <a:off x="9860400" y="3499560"/>
                <a:ext cx="389880" cy="1444320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</a:ln>
            </p:spPr>
          </p:cxnSp>
          <p:cxnSp>
            <p:nvCxnSpPr>
              <p:cNvPr id="573" name="Gerader Verbinder 23"/>
              <p:cNvCxnSpPr/>
              <p:nvPr/>
            </p:nvCxnSpPr>
            <p:spPr>
              <a:xfrm flipV="1">
                <a:off x="10322640" y="4690440"/>
                <a:ext cx="1124640" cy="711000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</a:ln>
            </p:spPr>
          </p:cxnSp>
        </p:grpSp>
        <p:pic>
          <p:nvPicPr>
            <p:cNvPr id="574" name="Grafik 26" descr=""/>
            <p:cNvPicPr/>
            <p:nvPr/>
          </p:nvPicPr>
          <p:blipFill>
            <a:blip r:embed="rId6"/>
            <a:stretch/>
          </p:blipFill>
          <p:spPr>
            <a:xfrm>
              <a:off x="9130680" y="1083600"/>
              <a:ext cx="2305440" cy="2343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75" name="Textfeld 30"/>
            <p:cNvSpPr/>
            <p:nvPr/>
          </p:nvSpPr>
          <p:spPr>
            <a:xfrm>
              <a:off x="9141480" y="706680"/>
              <a:ext cx="230544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de-DE" sz="1400" spc="-1" strike="noStrike">
                  <a:solidFill>
                    <a:srgbClr val="00467d"/>
                  </a:solidFill>
                  <a:latin typeface="Arial"/>
                </a:rPr>
                <a:t>ML filter</a:t>
              </a:r>
              <a:endParaRPr b="0" lang="de-DE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576" name="Textfeld 33"/>
          <p:cNvSpPr/>
          <p:nvPr/>
        </p:nvSpPr>
        <p:spPr>
          <a:xfrm flipH="1">
            <a:off x="8513280" y="3002040"/>
            <a:ext cx="942480" cy="2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685800">
              <a:lnSpc>
                <a:spcPct val="100000"/>
              </a:lnSpc>
              <a:tabLst>
                <a:tab algn="l" pos="0"/>
              </a:tabLst>
            </a:pPr>
            <a:r>
              <a:rPr b="0" lang="en-US" sz="1000" spc="-1" strike="noStrike">
                <a:solidFill>
                  <a:srgbClr val="ffffff"/>
                </a:solidFill>
                <a:latin typeface="Arial"/>
              </a:rPr>
              <a:t>3 µm</a:t>
            </a:r>
            <a:endParaRPr b="0" lang="de-DE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7" name="Textfeld 33"/>
          <p:cNvSpPr/>
          <p:nvPr/>
        </p:nvSpPr>
        <p:spPr>
          <a:xfrm flipH="1">
            <a:off x="10995120" y="3008880"/>
            <a:ext cx="942480" cy="2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685800">
              <a:lnSpc>
                <a:spcPct val="100000"/>
              </a:lnSpc>
              <a:tabLst>
                <a:tab algn="l" pos="0"/>
              </a:tabLst>
            </a:pPr>
            <a:r>
              <a:rPr b="0" lang="en-US" sz="1000" spc="-1" strike="noStrike">
                <a:solidFill>
                  <a:srgbClr val="ffffff"/>
                </a:solidFill>
                <a:latin typeface="Arial"/>
              </a:rPr>
              <a:t>3 µm</a:t>
            </a:r>
            <a:endParaRPr b="0" lang="de-DE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8" name="Textfeld 33"/>
          <p:cNvSpPr/>
          <p:nvPr/>
        </p:nvSpPr>
        <p:spPr>
          <a:xfrm flipH="1">
            <a:off x="8541720" y="5450400"/>
            <a:ext cx="942480" cy="2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685800">
              <a:lnSpc>
                <a:spcPct val="100000"/>
              </a:lnSpc>
              <a:tabLst>
                <a:tab algn="l" pos="0"/>
              </a:tabLst>
            </a:pPr>
            <a:r>
              <a:rPr b="0" lang="en-US" sz="1000" spc="-1" strike="noStrike">
                <a:solidFill>
                  <a:srgbClr val="ffffff"/>
                </a:solidFill>
                <a:latin typeface="Arial"/>
              </a:rPr>
              <a:t>3 µm</a:t>
            </a:r>
            <a:endParaRPr b="0" lang="de-DE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" name="Textfeld 33"/>
          <p:cNvSpPr/>
          <p:nvPr/>
        </p:nvSpPr>
        <p:spPr>
          <a:xfrm flipH="1">
            <a:off x="11015280" y="5450400"/>
            <a:ext cx="942480" cy="2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685800">
              <a:lnSpc>
                <a:spcPct val="100000"/>
              </a:lnSpc>
              <a:tabLst>
                <a:tab algn="l" pos="0"/>
              </a:tabLst>
            </a:pPr>
            <a:r>
              <a:rPr b="0" lang="en-US" sz="1000" spc="-1" strike="noStrike">
                <a:solidFill>
                  <a:srgbClr val="ffffff"/>
                </a:solidFill>
                <a:latin typeface="Arial"/>
              </a:rPr>
              <a:t>3 µm</a:t>
            </a:r>
            <a:endParaRPr b="0" lang="de-DE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0" name="Rechteck 42"/>
          <p:cNvSpPr/>
          <p:nvPr/>
        </p:nvSpPr>
        <p:spPr>
          <a:xfrm>
            <a:off x="5513040" y="6376320"/>
            <a:ext cx="3544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https://github.com/dmpelt/msdnet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581" name="Gruppieren 50"/>
          <p:cNvGrpSpPr/>
          <p:nvPr/>
        </p:nvGrpSpPr>
        <p:grpSpPr>
          <a:xfrm>
            <a:off x="839520" y="4520160"/>
            <a:ext cx="5339880" cy="2224800"/>
            <a:chOff x="839520" y="4520160"/>
            <a:chExt cx="5339880" cy="2224800"/>
          </a:xfrm>
        </p:grpSpPr>
        <p:pic>
          <p:nvPicPr>
            <p:cNvPr id="582" name="B3494DC9-FE3F-4EBC-AEA7-70731163F6F1" descr="2761A36B-737A-4D05-9B41-F02D33D0EE96@fritz"/>
            <p:cNvPicPr/>
            <p:nvPr/>
          </p:nvPicPr>
          <p:blipFill>
            <a:blip r:embed="rId7"/>
            <a:srcRect l="10741" t="8948" r="10296" b="0"/>
            <a:stretch/>
          </p:blipFill>
          <p:spPr>
            <a:xfrm>
              <a:off x="839520" y="4797000"/>
              <a:ext cx="2516760" cy="1947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83" name="Grafik 12" descr=""/>
            <p:cNvPicPr/>
            <p:nvPr/>
          </p:nvPicPr>
          <p:blipFill>
            <a:blip r:embed="rId8"/>
            <a:srcRect l="22047" t="31188" r="39520" b="27929"/>
            <a:stretch/>
          </p:blipFill>
          <p:spPr>
            <a:xfrm>
              <a:off x="3546720" y="4542840"/>
              <a:ext cx="1607760" cy="1177200"/>
            </a:xfrm>
            <a:prstGeom prst="rect">
              <a:avLst/>
            </a:prstGeom>
            <a:ln w="0">
              <a:solidFill>
                <a:srgbClr val="96a0aa">
                  <a:lumMod val="60000"/>
                  <a:lumOff val="40000"/>
                </a:srgbClr>
              </a:solidFill>
            </a:ln>
          </p:spPr>
        </p:pic>
        <p:sp>
          <p:nvSpPr>
            <p:cNvPr id="584" name="Rectangle 43"/>
            <p:cNvSpPr/>
            <p:nvPr/>
          </p:nvSpPr>
          <p:spPr>
            <a:xfrm>
              <a:off x="3518280" y="4520160"/>
              <a:ext cx="1637640" cy="1199520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585" name="Rectangle 44"/>
            <p:cNvSpPr/>
            <p:nvPr/>
          </p:nvSpPr>
          <p:spPr>
            <a:xfrm>
              <a:off x="2783160" y="5744520"/>
              <a:ext cx="145080" cy="151920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cxnSp>
          <p:nvCxnSpPr>
            <p:cNvPr id="586" name="Straight Connector 45"/>
            <p:cNvCxnSpPr>
              <a:stCxn id="585" idx="1"/>
            </p:cNvCxnSpPr>
            <p:nvPr/>
          </p:nvCxnSpPr>
          <p:spPr>
            <a:xfrm flipV="1">
              <a:off x="2783160" y="4520160"/>
              <a:ext cx="735120" cy="1300680"/>
            </a:xfrm>
            <a:prstGeom prst="straightConnector1">
              <a:avLst/>
            </a:prstGeom>
            <a:ln w="34925">
              <a:solidFill>
                <a:srgbClr val="ff0000"/>
              </a:solidFill>
            </a:ln>
          </p:spPr>
        </p:cxnSp>
        <p:cxnSp>
          <p:nvCxnSpPr>
            <p:cNvPr id="587" name="Straight Connector 46"/>
            <p:cNvCxnSpPr>
              <a:stCxn id="585" idx="3"/>
            </p:cNvCxnSpPr>
            <p:nvPr/>
          </p:nvCxnSpPr>
          <p:spPr>
            <a:xfrm flipV="1">
              <a:off x="2928240" y="5720040"/>
              <a:ext cx="2228040" cy="100800"/>
            </a:xfrm>
            <a:prstGeom prst="straightConnector1">
              <a:avLst/>
            </a:prstGeom>
            <a:ln w="34925">
              <a:solidFill>
                <a:srgbClr val="ff0000"/>
              </a:solidFill>
            </a:ln>
          </p:spPr>
        </p:cxnSp>
        <p:pic>
          <p:nvPicPr>
            <p:cNvPr id="588" name="Grafik 12" descr=""/>
            <p:cNvPicPr/>
            <p:nvPr/>
          </p:nvPicPr>
          <p:blipFill>
            <a:blip r:embed="rId9"/>
            <a:srcRect l="35307" t="61889" r="59929" b="32165"/>
            <a:stretch/>
          </p:blipFill>
          <p:spPr>
            <a:xfrm>
              <a:off x="5312880" y="4836600"/>
              <a:ext cx="856800" cy="713160"/>
            </a:xfrm>
            <a:prstGeom prst="rect">
              <a:avLst/>
            </a:prstGeom>
            <a:ln w="0">
              <a:solidFill>
                <a:srgbClr val="96a0aa">
                  <a:lumMod val="60000"/>
                  <a:lumOff val="40000"/>
                </a:srgbClr>
              </a:solidFill>
            </a:ln>
          </p:spPr>
        </p:pic>
        <p:sp>
          <p:nvSpPr>
            <p:cNvPr id="589" name="Rectangle 48"/>
            <p:cNvSpPr/>
            <p:nvPr/>
          </p:nvSpPr>
          <p:spPr>
            <a:xfrm>
              <a:off x="4152960" y="4736520"/>
              <a:ext cx="179640" cy="179640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cxnSp>
          <p:nvCxnSpPr>
            <p:cNvPr id="590" name="Straight Connector 49"/>
            <p:cNvCxnSpPr>
              <a:stCxn id="589" idx="0"/>
            </p:cNvCxnSpPr>
            <p:nvPr/>
          </p:nvCxnSpPr>
          <p:spPr>
            <a:xfrm>
              <a:off x="4242600" y="4736520"/>
              <a:ext cx="1070640" cy="100080"/>
            </a:xfrm>
            <a:prstGeom prst="straightConnector1">
              <a:avLst/>
            </a:prstGeom>
            <a:ln w="34925">
              <a:solidFill>
                <a:srgbClr val="ff0000"/>
              </a:solidFill>
            </a:ln>
          </p:spPr>
        </p:cxnSp>
        <p:cxnSp>
          <p:nvCxnSpPr>
            <p:cNvPr id="591" name="Straight Connector 50"/>
            <p:cNvCxnSpPr>
              <a:stCxn id="589" idx="2"/>
            </p:cNvCxnSpPr>
            <p:nvPr/>
          </p:nvCxnSpPr>
          <p:spPr>
            <a:xfrm>
              <a:off x="4242600" y="4916160"/>
              <a:ext cx="1078560" cy="633960"/>
            </a:xfrm>
            <a:prstGeom prst="straightConnector1">
              <a:avLst/>
            </a:prstGeom>
            <a:ln w="34925">
              <a:solidFill>
                <a:srgbClr val="ff0000"/>
              </a:solidFill>
            </a:ln>
          </p:spPr>
        </p:cxnSp>
        <p:sp>
          <p:nvSpPr>
            <p:cNvPr id="592" name="Rectangle 51"/>
            <p:cNvSpPr/>
            <p:nvPr/>
          </p:nvSpPr>
          <p:spPr>
            <a:xfrm>
              <a:off x="5303160" y="4843800"/>
              <a:ext cx="876240" cy="698400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</p:grpSp>
      <p:sp>
        <p:nvSpPr>
          <p:cNvPr id="593" name="Rechteck 2"/>
          <p:cNvSpPr/>
          <p:nvPr/>
        </p:nvSpPr>
        <p:spPr>
          <a:xfrm>
            <a:off x="380520" y="2444040"/>
            <a:ext cx="60955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CF946EE2-EA2E-4AF0-9318-DE5D52555B36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Applicability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595" name="Grafik 5" descr=""/>
          <p:cNvPicPr/>
          <p:nvPr/>
        </p:nvPicPr>
        <p:blipFill>
          <a:blip r:embed="rId1"/>
          <a:srcRect l="16547" t="17285" r="14304" b="17406"/>
          <a:stretch/>
        </p:blipFill>
        <p:spPr>
          <a:xfrm>
            <a:off x="371160" y="3285000"/>
            <a:ext cx="2964960" cy="2800080"/>
          </a:xfrm>
          <a:prstGeom prst="rect">
            <a:avLst/>
          </a:prstGeom>
          <a:ln w="0">
            <a:noFill/>
          </a:ln>
        </p:spPr>
      </p:pic>
      <p:sp>
        <p:nvSpPr>
          <p:cNvPr id="596" name="Title 1"/>
          <p:cNvSpPr/>
          <p:nvPr/>
        </p:nvSpPr>
        <p:spPr>
          <a:xfrm>
            <a:off x="401040" y="820080"/>
            <a:ext cx="9433080" cy="86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en-US" sz="2000" spc="-1" strike="noStrike">
                <a:solidFill>
                  <a:schemeClr val="dk1"/>
                </a:solidFill>
                <a:latin typeface="Arial"/>
              </a:rPr>
              <a:t>3D Human Bone Anatomy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7" name="TextBox 91"/>
          <p:cNvSpPr/>
          <p:nvPr/>
        </p:nvSpPr>
        <p:spPr>
          <a:xfrm>
            <a:off x="6108840" y="6309360"/>
            <a:ext cx="414648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1219320">
              <a:lnSpc>
                <a:spcPct val="120000"/>
              </a:lnSpc>
            </a:pPr>
            <a:r>
              <a:rPr b="0" lang="en-US" sz="134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Stockhausen et al. ACS Nano, 15 (1), 455-467,</a:t>
            </a:r>
            <a:r>
              <a:rPr b="1" lang="en-US" sz="134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 2021</a:t>
            </a:r>
            <a:endParaRPr b="0" lang="de-DE" sz="134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8" name="Textfeld 22"/>
          <p:cNvSpPr/>
          <p:nvPr/>
        </p:nvSpPr>
        <p:spPr>
          <a:xfrm>
            <a:off x="371160" y="6081480"/>
            <a:ext cx="296496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400" spc="-1" strike="noStrike">
                <a:solidFill>
                  <a:schemeClr val="dk1"/>
                </a:solidFill>
                <a:latin typeface="Arial"/>
              </a:rPr>
              <a:t>Original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599" name="Gruppieren 30"/>
          <p:cNvGrpSpPr/>
          <p:nvPr/>
        </p:nvGrpSpPr>
        <p:grpSpPr>
          <a:xfrm>
            <a:off x="5570640" y="548640"/>
            <a:ext cx="2470680" cy="5657760"/>
            <a:chOff x="5570640" y="548640"/>
            <a:chExt cx="2470680" cy="5657760"/>
          </a:xfrm>
        </p:grpSpPr>
        <p:pic>
          <p:nvPicPr>
            <p:cNvPr id="600" name="Grafik 16" descr=""/>
            <p:cNvPicPr/>
            <p:nvPr/>
          </p:nvPicPr>
          <p:blipFill>
            <a:blip r:embed="rId2"/>
            <a:srcRect l="17850" t="17842" r="17049" b="17444"/>
            <a:stretch/>
          </p:blipFill>
          <p:spPr>
            <a:xfrm>
              <a:off x="5570640" y="548640"/>
              <a:ext cx="2470680" cy="2455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01" name="Grafik 18" descr=""/>
            <p:cNvPicPr/>
            <p:nvPr/>
          </p:nvPicPr>
          <p:blipFill>
            <a:blip r:embed="rId3"/>
            <a:srcRect l="17776" t="17451" r="17123" b="18049"/>
            <a:stretch/>
          </p:blipFill>
          <p:spPr>
            <a:xfrm>
              <a:off x="5570640" y="3409560"/>
              <a:ext cx="2470680" cy="2448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02" name="Textfeld 23"/>
            <p:cNvSpPr/>
            <p:nvPr/>
          </p:nvSpPr>
          <p:spPr>
            <a:xfrm>
              <a:off x="5570640" y="2999520"/>
              <a:ext cx="2470680" cy="359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de-DE" sz="1400" spc="-1" strike="noStrike">
                  <a:solidFill>
                    <a:schemeClr val="dk1"/>
                  </a:solidFill>
                  <a:latin typeface="Arial"/>
                </a:rPr>
                <a:t>Trained on same sample</a:t>
              </a:r>
              <a:endParaRPr b="0" lang="de-DE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03" name="Textfeld 24"/>
            <p:cNvSpPr/>
            <p:nvPr/>
          </p:nvSpPr>
          <p:spPr>
            <a:xfrm>
              <a:off x="5570640" y="5846760"/>
              <a:ext cx="2470680" cy="359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en-US" sz="1400" spc="-1" strike="noStrike">
                  <a:solidFill>
                    <a:schemeClr val="dk1"/>
                  </a:solidFill>
                  <a:latin typeface="Arial"/>
                </a:rPr>
                <a:t>Trained</a:t>
              </a:r>
              <a:r>
                <a:rPr b="1" lang="de-DE" sz="1400" spc="-1" strike="noStrike">
                  <a:solidFill>
                    <a:schemeClr val="dk1"/>
                  </a:solidFill>
                  <a:latin typeface="Arial"/>
                </a:rPr>
                <a:t> on </a:t>
              </a:r>
              <a:r>
                <a:rPr b="1" lang="en-US" sz="1400" spc="-1" strike="noStrike">
                  <a:solidFill>
                    <a:schemeClr val="dk1"/>
                  </a:solidFill>
                  <a:latin typeface="Arial"/>
                </a:rPr>
                <a:t>similar</a:t>
              </a:r>
              <a:r>
                <a:rPr b="1" lang="de-DE" sz="1400" spc="-1" strike="noStrike">
                  <a:solidFill>
                    <a:schemeClr val="dk1"/>
                  </a:solidFill>
                  <a:latin typeface="Arial"/>
                </a:rPr>
                <a:t> sample</a:t>
              </a:r>
              <a:endParaRPr b="0" lang="de-DE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604" name="Textfeld 26"/>
          <p:cNvSpPr/>
          <p:nvPr/>
        </p:nvSpPr>
        <p:spPr>
          <a:xfrm>
            <a:off x="406080" y="1260720"/>
            <a:ext cx="4344120" cy="297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00467d"/>
                </a:solidFill>
                <a:latin typeface="Arial"/>
              </a:rPr>
              <a:t>Training is the most time consuming step (up to several hours)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00467d"/>
                </a:solidFill>
                <a:latin typeface="Arial"/>
              </a:rPr>
              <a:t>Typical TXM experiment: 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467d"/>
                </a:solidFill>
                <a:latin typeface="Arial"/>
              </a:rPr>
              <a:t>Batch of similar samples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5" name="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0080" y="504720"/>
            <a:ext cx="2520000" cy="2520000"/>
          </a:xfrm>
          <a:prstGeom prst="rect">
            <a:avLst/>
          </a:prstGeom>
          <a:ln w="0">
            <a:noFill/>
          </a:ln>
        </p:spPr>
      </p:pic>
      <p:pic>
        <p:nvPicPr>
          <p:cNvPr id="606" name="" descr="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r:embed="rId8"/>
              </p:ext>
            </p:extLst>
          </p:nvPr>
        </p:nvPicPr>
        <p:blipFill>
          <a:blip r:embed="rId9"/>
          <a:srcRect l="21417" t="8301" r="27456" b="9220"/>
          <a:stretch>
            <a:fillRect/>
          </a:stretch>
        </p:blipFill>
        <p:spPr>
          <a:xfrm>
            <a:off x="8833320" y="3133800"/>
            <a:ext cx="2520000" cy="2903400"/>
          </a:xfrm>
          <a:prstGeom prst="rect">
            <a:avLst/>
          </a:prstGeom>
          <a:ln w="0">
            <a:noFill/>
          </a:ln>
        </p:spPr>
      </p:pic>
      <p:sp>
        <p:nvSpPr>
          <p:cNvPr id="607" name="TextBox 9"/>
          <p:cNvSpPr/>
          <p:nvPr/>
        </p:nvSpPr>
        <p:spPr>
          <a:xfrm>
            <a:off x="6208920" y="6501600"/>
            <a:ext cx="394704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1219320">
              <a:lnSpc>
                <a:spcPct val="120000"/>
              </a:lnSpc>
            </a:pPr>
            <a:r>
              <a:rPr b="0" lang="en-US" sz="134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In collaboration with Prof. B. Busse (UKE)</a:t>
            </a:r>
            <a:endParaRPr b="0" lang="de-DE" sz="134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A2CA8CB9-30AE-4CE3-975A-3F069F5FDD6C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142" fill="hold"/>
                                        <p:tgtEl>
                                          <p:spTgt spid="6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666" fill="hold"/>
                                        <p:tgtEl>
                                          <p:spTgt spid="6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605"/>
                </p:tgtEl>
              </p:cMediaNode>
            </p:video>
            <p:video>
              <p:cMediaNode>
                <p:cTn>
                  <p:stCondLst>
                    <p:cond delay="indefinite"/>
                  </p:stCondLst>
                </p:cTn>
                <p:tgtEl>
                  <p:spTgt spid="60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Machine learning denoising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609" name="Gerade Verbindung mit Pfeil 10"/>
          <p:cNvCxnSpPr/>
          <p:nvPr/>
        </p:nvCxnSpPr>
        <p:spPr>
          <a:xfrm>
            <a:off x="4774680" y="2205000"/>
            <a:ext cx="767160" cy="360"/>
          </a:xfrm>
          <a:prstGeom prst="straightConnector1">
            <a:avLst/>
          </a:prstGeom>
          <a:ln w="57150">
            <a:solidFill>
              <a:srgbClr val="00467d"/>
            </a:solidFill>
            <a:tailEnd len="med" type="triangle" w="med"/>
          </a:ln>
        </p:spPr>
      </p:cxnSp>
      <p:cxnSp>
        <p:nvCxnSpPr>
          <p:cNvPr id="610" name="Gerade Verbindung mit Pfeil 11"/>
          <p:cNvCxnSpPr/>
          <p:nvPr/>
        </p:nvCxnSpPr>
        <p:spPr>
          <a:xfrm>
            <a:off x="4784400" y="4003920"/>
            <a:ext cx="762120" cy="360"/>
          </a:xfrm>
          <a:prstGeom prst="straightConnector1">
            <a:avLst/>
          </a:prstGeom>
          <a:ln w="57150">
            <a:solidFill>
              <a:srgbClr val="00467d"/>
            </a:solidFill>
            <a:tailEnd len="med" type="triangle" w="med"/>
          </a:ln>
        </p:spPr>
      </p:cxnSp>
      <p:sp>
        <p:nvSpPr>
          <p:cNvPr id="611" name="Rechteck 12"/>
          <p:cNvSpPr/>
          <p:nvPr/>
        </p:nvSpPr>
        <p:spPr>
          <a:xfrm>
            <a:off x="5171040" y="980640"/>
            <a:ext cx="2735640" cy="4391640"/>
          </a:xfrm>
          <a:prstGeom prst="rect">
            <a:avLst/>
          </a:prstGeom>
          <a:noFill/>
          <a:ln w="28575">
            <a:solidFill>
              <a:srgbClr val="00aae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612" name="Textfeld 13"/>
          <p:cNvSpPr/>
          <p:nvPr/>
        </p:nvSpPr>
        <p:spPr>
          <a:xfrm rot="5400000">
            <a:off x="7300440" y="2023200"/>
            <a:ext cx="6876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Input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3" name="Textfeld 14"/>
          <p:cNvSpPr/>
          <p:nvPr/>
        </p:nvSpPr>
        <p:spPr>
          <a:xfrm rot="5400000">
            <a:off x="7237440" y="3829320"/>
            <a:ext cx="813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chemeClr val="dk1"/>
                </a:solidFill>
                <a:latin typeface="Arial"/>
              </a:rPr>
              <a:t>Target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4" name="Textfeld 15"/>
          <p:cNvSpPr/>
          <p:nvPr/>
        </p:nvSpPr>
        <p:spPr>
          <a:xfrm>
            <a:off x="6283800" y="980640"/>
            <a:ext cx="510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dk1"/>
                </a:solidFill>
                <a:latin typeface="Arial"/>
              </a:rPr>
              <a:t>ML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5" name="Rechteck 17"/>
          <p:cNvSpPr/>
          <p:nvPr/>
        </p:nvSpPr>
        <p:spPr>
          <a:xfrm>
            <a:off x="8473320" y="2633040"/>
            <a:ext cx="1799640" cy="1007640"/>
          </a:xfrm>
          <a:prstGeom prst="rect">
            <a:avLst/>
          </a:prstGeom>
          <a:solidFill>
            <a:srgbClr val="00aae6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de-DE" sz="1800" spc="-1" strike="noStrike">
                <a:solidFill>
                  <a:schemeClr val="lt1"/>
                </a:solidFill>
                <a:latin typeface="Arial"/>
              </a:rPr>
              <a:t>Trained network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6" name="Pfeil: gebogen 23"/>
          <p:cNvSpPr/>
          <p:nvPr/>
        </p:nvSpPr>
        <p:spPr>
          <a:xfrm flipH="1">
            <a:off x="8204400" y="2060640"/>
            <a:ext cx="1322280" cy="48672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grpSp>
        <p:nvGrpSpPr>
          <p:cNvPr id="617" name="Gruppieren 53"/>
          <p:cNvGrpSpPr/>
          <p:nvPr/>
        </p:nvGrpSpPr>
        <p:grpSpPr>
          <a:xfrm>
            <a:off x="426240" y="1989000"/>
            <a:ext cx="2259720" cy="2274840"/>
            <a:chOff x="426240" y="1989000"/>
            <a:chExt cx="2259720" cy="2274840"/>
          </a:xfrm>
        </p:grpSpPr>
        <p:pic>
          <p:nvPicPr>
            <p:cNvPr id="618" name="Grafik 24" descr=""/>
            <p:cNvPicPr/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426240" y="198900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619" name="Grafik 29" descr=""/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578880" y="214128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620" name="Grafik 30" descr="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731160" y="229356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621" name="Grafik 31" descr=""/>
            <p:cNvPicPr/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883440" y="244620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622" name="Grafik 32" descr=""/>
            <p:cNvPicPr/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1036080" y="259848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623" name="Grafik 33" descr=""/>
            <p:cNvPicPr/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1188360" y="275076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624" name="Grafik 35" descr=""/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1340640" y="290340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</p:grpSp>
      <p:grpSp>
        <p:nvGrpSpPr>
          <p:cNvPr id="625" name="Gruppieren 52"/>
          <p:cNvGrpSpPr/>
          <p:nvPr/>
        </p:nvGrpSpPr>
        <p:grpSpPr>
          <a:xfrm>
            <a:off x="3062880" y="1506240"/>
            <a:ext cx="1669320" cy="3688920"/>
            <a:chOff x="3062880" y="1506240"/>
            <a:chExt cx="1669320" cy="3688920"/>
          </a:xfrm>
        </p:grpSpPr>
        <p:pic>
          <p:nvPicPr>
            <p:cNvPr id="626" name="Grafik 34" descr=""/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081960" y="150624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627" name="Grafik 36" descr=""/>
            <p:cNvPicPr/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234600" y="165852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628" name="Grafik 37" descr=""/>
            <p:cNvPicPr/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386880" y="181080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629" name="Grafik 38" descr=""/>
            <p:cNvPicPr/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062880" y="353016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630" name="Grafik 39" descr=""/>
            <p:cNvPicPr/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215160" y="368244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  <p:pic>
          <p:nvPicPr>
            <p:cNvPr id="631" name="Grafik 40" descr=""/>
            <p:cNvPicPr/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367440" y="3834720"/>
              <a:ext cx="1345320" cy="1360440"/>
            </a:xfrm>
            <a:prstGeom prst="rect">
              <a:avLst/>
            </a:prstGeom>
            <a:ln w="0">
              <a:solidFill>
                <a:srgbClr val="00467d"/>
              </a:solidFill>
            </a:ln>
          </p:spPr>
        </p:pic>
      </p:grpSp>
      <p:sp>
        <p:nvSpPr>
          <p:cNvPr id="632" name="Textfeld 41"/>
          <p:cNvSpPr/>
          <p:nvPr/>
        </p:nvSpPr>
        <p:spPr>
          <a:xfrm>
            <a:off x="772920" y="5419800"/>
            <a:ext cx="1379880" cy="26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Stack of projections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33" name="Grafik 14" descr=""/>
          <p:cNvPicPr/>
          <p:nvPr/>
        </p:nvPicPr>
        <p:blipFill>
          <a:blip r:embed="rId14"/>
          <a:stretch/>
        </p:blipFill>
        <p:spPr>
          <a:xfrm>
            <a:off x="5613120" y="1314720"/>
            <a:ext cx="1827720" cy="1858320"/>
          </a:xfrm>
          <a:prstGeom prst="rect">
            <a:avLst/>
          </a:prstGeom>
          <a:ln w="0">
            <a:solidFill>
              <a:srgbClr val="e60046"/>
            </a:solidFill>
          </a:ln>
        </p:spPr>
      </p:pic>
      <p:pic>
        <p:nvPicPr>
          <p:cNvPr id="634" name="Grafik 14" descr=""/>
          <p:cNvPicPr/>
          <p:nvPr/>
        </p:nvPicPr>
        <p:blipFill>
          <a:blip r:embed="rId15"/>
          <a:stretch/>
        </p:blipFill>
        <p:spPr>
          <a:xfrm>
            <a:off x="5627520" y="3346200"/>
            <a:ext cx="1828800" cy="1859040"/>
          </a:xfrm>
          <a:prstGeom prst="rect">
            <a:avLst/>
          </a:prstGeom>
          <a:ln w="0">
            <a:solidFill>
              <a:srgbClr val="e60046"/>
            </a:solidFill>
          </a:ln>
        </p:spPr>
      </p:pic>
      <p:sp>
        <p:nvSpPr>
          <p:cNvPr id="635" name="Rechteck: abgerundete Ecken 46"/>
          <p:cNvSpPr/>
          <p:nvPr/>
        </p:nvSpPr>
        <p:spPr>
          <a:xfrm>
            <a:off x="4298040" y="2899800"/>
            <a:ext cx="1639440" cy="4741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lt1"/>
                </a:solidFill>
                <a:latin typeface="Arial"/>
              </a:rPr>
              <a:t>reconstruct</a:t>
            </a:r>
            <a:endParaRPr b="0" lang="de-DE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36" name="Rechteck: abgerundete Ecken 47"/>
          <p:cNvSpPr/>
          <p:nvPr/>
        </p:nvSpPr>
        <p:spPr>
          <a:xfrm>
            <a:off x="7158600" y="2882520"/>
            <a:ext cx="1639440" cy="4741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lt1"/>
                </a:solidFill>
                <a:latin typeface="Arial"/>
              </a:rPr>
              <a:t>train</a:t>
            </a:r>
            <a:endParaRPr b="0" lang="de-DE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37" name="Rechteck: abgerundete Ecken 48"/>
          <p:cNvSpPr/>
          <p:nvPr/>
        </p:nvSpPr>
        <p:spPr>
          <a:xfrm>
            <a:off x="8553240" y="1459440"/>
            <a:ext cx="1639440" cy="4741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lt1"/>
                </a:solidFill>
                <a:latin typeface="Arial"/>
              </a:rPr>
              <a:t>apply</a:t>
            </a:r>
            <a:endParaRPr b="0" lang="de-DE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38" name="Textfeld 49"/>
          <p:cNvSpPr/>
          <p:nvPr/>
        </p:nvSpPr>
        <p:spPr>
          <a:xfrm>
            <a:off x="3098880" y="5423400"/>
            <a:ext cx="1379880" cy="26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2 stack with ½ projections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9" name="Textfeld 50"/>
          <p:cNvSpPr/>
          <p:nvPr/>
        </p:nvSpPr>
        <p:spPr>
          <a:xfrm>
            <a:off x="5497200" y="5420880"/>
            <a:ext cx="1750320" cy="26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de-DE" sz="1200" spc="-1" strike="noStrike">
                <a:solidFill>
                  <a:schemeClr val="dk1"/>
                </a:solidFill>
                <a:latin typeface="Arial"/>
              </a:rPr>
              <a:t>2 recostructed stacks</a:t>
            </a:r>
            <a:endParaRPr b="0" lang="de-DE" sz="1200" spc="-1" strike="noStrike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640" name="Gerade Verbindung mit Pfeil 6"/>
          <p:cNvCxnSpPr/>
          <p:nvPr/>
        </p:nvCxnSpPr>
        <p:spPr>
          <a:xfrm flipV="1">
            <a:off x="2268720" y="2205000"/>
            <a:ext cx="767520" cy="906480"/>
          </a:xfrm>
          <a:prstGeom prst="straightConnector1">
            <a:avLst/>
          </a:prstGeom>
          <a:ln w="57150">
            <a:solidFill>
              <a:srgbClr val="00467d"/>
            </a:solidFill>
            <a:tailEnd len="med" type="triangle" w="med"/>
          </a:ln>
        </p:spPr>
      </p:cxnSp>
      <p:cxnSp>
        <p:nvCxnSpPr>
          <p:cNvPr id="641" name="Gerade Verbindung mit Pfeil 7"/>
          <p:cNvCxnSpPr/>
          <p:nvPr/>
        </p:nvCxnSpPr>
        <p:spPr>
          <a:xfrm>
            <a:off x="2268720" y="3111120"/>
            <a:ext cx="720360" cy="893880"/>
          </a:xfrm>
          <a:prstGeom prst="straightConnector1">
            <a:avLst/>
          </a:prstGeom>
          <a:ln w="57150">
            <a:solidFill>
              <a:srgbClr val="00467d"/>
            </a:solidFill>
            <a:tailEnd len="med" type="triangle" w="med"/>
          </a:ln>
        </p:spPr>
      </p:cxnSp>
      <p:sp>
        <p:nvSpPr>
          <p:cNvPr id="642" name="Rechteck: abgerundete Ecken 45"/>
          <p:cNvSpPr/>
          <p:nvPr/>
        </p:nvSpPr>
        <p:spPr>
          <a:xfrm>
            <a:off x="2074320" y="2899800"/>
            <a:ext cx="824760" cy="4741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lt1"/>
                </a:solidFill>
                <a:latin typeface="Arial"/>
              </a:rPr>
              <a:t>split</a:t>
            </a:r>
            <a:endParaRPr b="0" lang="de-DE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3" name="Rechteck: abgerundete Ecken 42"/>
          <p:cNvSpPr/>
          <p:nvPr/>
        </p:nvSpPr>
        <p:spPr>
          <a:xfrm>
            <a:off x="1099080" y="5834880"/>
            <a:ext cx="1129680" cy="47412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lt1"/>
                </a:solidFill>
                <a:latin typeface="Arial"/>
              </a:rPr>
              <a:t>6 min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4" name="Rechteck: abgerundete Ecken 54"/>
          <p:cNvSpPr/>
          <p:nvPr/>
        </p:nvSpPr>
        <p:spPr>
          <a:xfrm>
            <a:off x="5731920" y="5834880"/>
            <a:ext cx="1129680" cy="47412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lt1"/>
                </a:solidFill>
                <a:latin typeface="Arial"/>
              </a:rPr>
              <a:t>3 min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5" name="Rechteck: abgerundete Ecken 55"/>
          <p:cNvSpPr/>
          <p:nvPr/>
        </p:nvSpPr>
        <p:spPr>
          <a:xfrm>
            <a:off x="8365680" y="3814920"/>
            <a:ext cx="2014920" cy="20196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aae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accent2"/>
                </a:solidFill>
                <a:latin typeface="Arial"/>
              </a:rPr>
              <a:t>Network is trained to be applied on a scan with half the number of projections!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CEE03313-AF63-455D-85F3-CF0823918F48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title"/>
          </p:nvPr>
        </p:nvSpPr>
        <p:spPr>
          <a:xfrm>
            <a:off x="407520" y="260640"/>
            <a:ext cx="9433080" cy="86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Decreasing scan time for </a:t>
            </a:r>
            <a:r>
              <a:rPr b="1" i="1" lang="de-DE" sz="2800" spc="-1" strike="noStrike">
                <a:solidFill>
                  <a:schemeClr val="dk1"/>
                </a:solidFill>
                <a:latin typeface="Arial"/>
              </a:rPr>
              <a:t>in situ </a:t>
            </a:r>
            <a:r>
              <a:rPr b="1" lang="de-DE" sz="2800" spc="-1" strike="noStrike">
                <a:solidFill>
                  <a:schemeClr val="dk1"/>
                </a:solidFill>
                <a:latin typeface="Arial"/>
              </a:rPr>
              <a:t>experiments</a:t>
            </a:r>
            <a:endParaRPr b="0" lang="de-DE" sz="28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647" name="Inhaltsplatzhalter 14" descr=""/>
          <p:cNvPicPr/>
          <p:nvPr/>
        </p:nvPicPr>
        <p:blipFill>
          <a:blip r:embed="rId1"/>
          <a:stretch/>
        </p:blipFill>
        <p:spPr>
          <a:xfrm>
            <a:off x="7855560" y="1500480"/>
            <a:ext cx="3656160" cy="3656160"/>
          </a:xfrm>
          <a:prstGeom prst="rect">
            <a:avLst/>
          </a:prstGeom>
          <a:ln w="0">
            <a:noFill/>
          </a:ln>
        </p:spPr>
      </p:pic>
      <p:sp>
        <p:nvSpPr>
          <p:cNvPr id="648" name="Title 1"/>
          <p:cNvSpPr/>
          <p:nvPr/>
        </p:nvSpPr>
        <p:spPr>
          <a:xfrm>
            <a:off x="414720" y="894240"/>
            <a:ext cx="9433080" cy="86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en-US" sz="2000" spc="-1" strike="noStrike">
                <a:solidFill>
                  <a:schemeClr val="dk1"/>
                </a:solidFill>
                <a:latin typeface="Arial"/>
              </a:rPr>
              <a:t>3D Human Bone Anatomy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49" name="Grafik 16" descr=""/>
          <p:cNvPicPr/>
          <p:nvPr/>
        </p:nvPicPr>
        <p:blipFill>
          <a:blip r:embed="rId2"/>
          <a:stretch/>
        </p:blipFill>
        <p:spPr>
          <a:xfrm>
            <a:off x="4093200" y="1500480"/>
            <a:ext cx="3656160" cy="3656160"/>
          </a:xfrm>
          <a:prstGeom prst="rect">
            <a:avLst/>
          </a:prstGeom>
          <a:ln w="0">
            <a:noFill/>
          </a:ln>
        </p:spPr>
      </p:pic>
      <p:pic>
        <p:nvPicPr>
          <p:cNvPr id="650" name="Grafik 18" descr=""/>
          <p:cNvPicPr/>
          <p:nvPr/>
        </p:nvPicPr>
        <p:blipFill>
          <a:blip r:embed="rId3"/>
          <a:stretch/>
        </p:blipFill>
        <p:spPr>
          <a:xfrm>
            <a:off x="330840" y="1500480"/>
            <a:ext cx="3656160" cy="3656160"/>
          </a:xfrm>
          <a:prstGeom prst="rect">
            <a:avLst/>
          </a:prstGeom>
          <a:ln w="0">
            <a:noFill/>
          </a:ln>
        </p:spPr>
      </p:pic>
      <p:sp>
        <p:nvSpPr>
          <p:cNvPr id="651" name="Textfeld 19"/>
          <p:cNvSpPr/>
          <p:nvPr/>
        </p:nvSpPr>
        <p:spPr>
          <a:xfrm>
            <a:off x="330840" y="5295240"/>
            <a:ext cx="365616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dk1"/>
                </a:solidFill>
                <a:latin typeface="Arial"/>
              </a:rPr>
              <a:t>6 min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" name="Textfeld 20"/>
          <p:cNvSpPr/>
          <p:nvPr/>
        </p:nvSpPr>
        <p:spPr>
          <a:xfrm>
            <a:off x="4084920" y="5283000"/>
            <a:ext cx="365616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dk1"/>
                </a:solidFill>
                <a:latin typeface="Arial"/>
              </a:rPr>
              <a:t>3 min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" name="Textfeld 21"/>
          <p:cNvSpPr/>
          <p:nvPr/>
        </p:nvSpPr>
        <p:spPr>
          <a:xfrm>
            <a:off x="7838640" y="5295240"/>
            <a:ext cx="365616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dk1"/>
                </a:solidFill>
                <a:latin typeface="Arial"/>
              </a:rPr>
              <a:t>3 min – ML filtered 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4" name="Rechteck 22"/>
          <p:cNvSpPr/>
          <p:nvPr/>
        </p:nvSpPr>
        <p:spPr>
          <a:xfrm>
            <a:off x="5015880" y="5722560"/>
            <a:ext cx="1799640" cy="1007640"/>
          </a:xfrm>
          <a:prstGeom prst="rect">
            <a:avLst/>
          </a:prstGeom>
          <a:solidFill>
            <a:srgbClr val="00aae6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de-DE" sz="1800" spc="-1" strike="noStrike">
                <a:solidFill>
                  <a:schemeClr val="lt1"/>
                </a:solidFill>
                <a:latin typeface="Arial"/>
              </a:rPr>
              <a:t>Trained network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5" name="Pfeil: gebogen 23"/>
          <p:cNvSpPr/>
          <p:nvPr/>
        </p:nvSpPr>
        <p:spPr>
          <a:xfrm flipV="1">
            <a:off x="2158920" y="5732640"/>
            <a:ext cx="2412000" cy="71388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56" name="Pfeil: gebogen 24"/>
          <p:cNvSpPr/>
          <p:nvPr/>
        </p:nvSpPr>
        <p:spPr>
          <a:xfrm flipH="1" rot="5400000">
            <a:off x="8245800" y="4845240"/>
            <a:ext cx="791640" cy="2412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57" name="Rechteck: abgerundete Ecken 26"/>
          <p:cNvSpPr/>
          <p:nvPr/>
        </p:nvSpPr>
        <p:spPr>
          <a:xfrm>
            <a:off x="2657520" y="5643000"/>
            <a:ext cx="1639440" cy="4741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de-DE" sz="1800" spc="-1" strike="noStrike">
                <a:solidFill>
                  <a:schemeClr val="lt1"/>
                </a:solidFill>
                <a:latin typeface="Arial"/>
              </a:rPr>
              <a:t>training</a:t>
            </a:r>
            <a:endParaRPr b="0" lang="de-DE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68733599-C689-4313-B74D-026FFDB01B1A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">
  <a:themeElements>
    <a:clrScheme name="HZG - Colors">
      <a:dk1>
        <a:srgbClr val="00467d"/>
      </a:dk1>
      <a:lt1>
        <a:srgbClr val="ffffff"/>
      </a:lt1>
      <a:dk2>
        <a:srgbClr val="96a0aa"/>
      </a:dk2>
      <a:lt2>
        <a:srgbClr val="afc3cd"/>
      </a:lt2>
      <a:accent1>
        <a:srgbClr val="00467d"/>
      </a:accent1>
      <a:accent2>
        <a:srgbClr val="00aae6"/>
      </a:accent2>
      <a:accent3>
        <a:srgbClr val="0091a0"/>
      </a:accent3>
      <a:accent4>
        <a:srgbClr val="e60046"/>
      </a:accent4>
      <a:accent5>
        <a:srgbClr val="8c5ab4"/>
      </a:accent5>
      <a:accent6>
        <a:srgbClr val="0078d2"/>
      </a:accent6>
      <a:hlink>
        <a:srgbClr val="0563c1"/>
      </a:hlink>
      <a:folHlink>
        <a:srgbClr val="954f72"/>
      </a:folHlink>
    </a:clrScheme>
    <a:fontScheme name="HZG - Fonts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hereon_PPTX-Basisvorlage</Template>
  <TotalTime>0</TotalTime>
  <Application>Collabora_Office/23.05.11.1$Linux_X86_64 LibreOffice_project/47028e9e99e418d064c93bbb9c6d322f7e84c150</Application>
  <AppVersion>15.0000</AppVersion>
  <Words>743</Words>
  <Paragraphs>205</Paragraphs>
  <Company>HZG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2021-06-14T13:25:19Z</dcterms:created>
  <dc:creator>Seth, Bianca</dc:creator>
  <dc:description>Basis Präsentation | Office 365</dc:description>
  <dc:language>de-DE</dc:language>
  <cp:lastModifiedBy>Flenner,  Silja</cp:lastModifiedBy>
  <dcterms:modified xsi:type="dcterms:W3CDTF">2024-06-07T07:03:53Z</dcterms:modified>
  <cp:revision>139</cp:revision>
  <dc:subject/>
  <dc:title>Hier steht eine Überschrift linksbündig, Arial 45 pt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or">
    <vt:lpwstr>Clemens Morfeld</vt:lpwstr>
  </property>
  <property fmtid="{D5CDD505-2E9C-101B-9397-08002B2CF9AE}" pid="3" name="Build">
    <vt:lpwstr>001-000-001</vt:lpwstr>
  </property>
  <property fmtid="{D5CDD505-2E9C-101B-9397-08002B2CF9AE}" pid="4" name="Erstellt am">
    <vt:lpwstr>08.06.2021</vt:lpwstr>
  </property>
  <property fmtid="{D5CDD505-2E9C-101B-9397-08002B2CF9AE}" pid="5" name="Erstellt von">
    <vt:lpwstr>morfeld softwareentwicklung</vt:lpwstr>
  </property>
  <property fmtid="{D5CDD505-2E9C-101B-9397-08002B2CF9AE}" pid="6" name="MMClips">
    <vt:r8>2</vt:r8>
  </property>
  <property fmtid="{D5CDD505-2E9C-101B-9397-08002B2CF9AE}" pid="7" name="Notes">
    <vt:r8>3</vt:r8>
  </property>
  <property fmtid="{D5CDD505-2E9C-101B-9397-08002B2CF9AE}" pid="8" name="PresentationFormat">
    <vt:lpwstr>Breitbild</vt:lpwstr>
  </property>
  <property fmtid="{D5CDD505-2E9C-101B-9397-08002B2CF9AE}" pid="9" name="Slides">
    <vt:r8>12</vt:r8>
  </property>
  <property fmtid="{D5CDD505-2E9C-101B-9397-08002B2CF9AE}" pid="10" name="Stand">
    <vt:lpwstr>08.06.2021</vt:lpwstr>
  </property>
  <property fmtid="{D5CDD505-2E9C-101B-9397-08002B2CF9AE}" pid="11" name="Version">
    <vt:lpwstr>1.0.0</vt:lpwstr>
  </property>
</Properties>
</file>