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86" r:id="rId3"/>
    <p:sldId id="287" r:id="rId4"/>
    <p:sldId id="288" r:id="rId5"/>
    <p:sldId id="289" r:id="rId6"/>
    <p:sldId id="263" r:id="rId7"/>
    <p:sldId id="265" r:id="rId8"/>
    <p:sldId id="278" r:id="rId9"/>
    <p:sldId id="280" r:id="rId10"/>
    <p:sldId id="281" r:id="rId11"/>
    <p:sldId id="282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F3"/>
          </a:solidFill>
        </a:fill>
      </a:tcStyle>
    </a:wholeTbl>
    <a:band2H>
      <a:tcTxStyle/>
      <a:tcStyle>
        <a:tcBdr/>
        <a:fill>
          <a:solidFill>
            <a:srgbClr val="EDF1F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F0F8"/>
          </a:solidFill>
        </a:fill>
      </a:tcStyle>
    </a:wholeTbl>
    <a:band2H>
      <a:tcTxStyle/>
      <a:tcStyle>
        <a:tcBdr/>
        <a:fill>
          <a:solidFill>
            <a:srgbClr val="F4F8F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AD6"/>
          </a:solidFill>
        </a:fill>
      </a:tcStyle>
    </a:wholeTbl>
    <a:band2H>
      <a:tcTxStyle/>
      <a:tcStyle>
        <a:tcBdr/>
        <a:fill>
          <a:solidFill>
            <a:srgbClr val="FAE6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>
      <p:cViewPr varScale="1">
        <p:scale>
          <a:sx n="41" d="100"/>
          <a:sy n="41" d="100"/>
        </p:scale>
        <p:origin x="28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5270700000000001"/>
          <c:y val="0.103546"/>
          <c:w val="0.367699"/>
          <c:h val="0.6253140000000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Generation</c:v>
                </c:pt>
              </c:strCache>
            </c:strRef>
          </c:tx>
          <c:spPr>
            <a:ln w="47625" cap="flat">
              <a:noFill/>
              <a:prstDash val="solid"/>
              <a:round/>
            </a:ln>
            <a:effectLst/>
          </c:spPr>
          <c:marker>
            <c:symbol val="circle"/>
            <c:size val="16"/>
            <c:spPr>
              <a:solidFill>
                <a:schemeClr val="accent1"/>
              </a:solidFill>
              <a:ln w="9525" cap="flat">
                <a:solidFill>
                  <a:srgbClr val="87A9DC"/>
                </a:solidFill>
                <a:prstDash val="solid"/>
                <a:round/>
              </a:ln>
              <a:effectLst/>
            </c:spPr>
          </c:marker>
          <c:x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9</c:v>
                </c:pt>
                <c:pt idx="6">
                  <c:v>11</c:v>
                </c:pt>
                <c:pt idx="7">
                  <c:v>12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C3-2744-9A71-58168E1489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ln w="47625" cap="flat">
              <a:noFill/>
              <a:prstDash val="solid"/>
              <a:round/>
            </a:ln>
            <a:effectLst/>
          </c:spPr>
          <c:marker>
            <c:symbol val="circle"/>
            <c:size val="16"/>
            <c:spPr>
              <a:solidFill>
                <a:schemeClr val="accent2"/>
              </a:solidFill>
              <a:ln w="9525" cap="flat">
                <a:solidFill>
                  <a:srgbClr val="959595"/>
                </a:solidFill>
                <a:prstDash val="solid"/>
                <a:round/>
              </a:ln>
              <a:effectLst/>
            </c:spPr>
          </c:marker>
          <c:xVal>
            <c:numRef>
              <c:f>Sheet1!$D$2:$D$9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Sheet1!$E$2:$E$9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  <c:pt idx="7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C3-2744-9A71-58168E148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32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en-GB" sz="3200" b="0" i="0" u="none" strike="noStrike">
                    <a:solidFill>
                      <a:srgbClr val="000000"/>
                    </a:solidFill>
                    <a:latin typeface="Arial"/>
                  </a:rPr>
                  <a:t>Output Dim 1</a:t>
                </a:r>
              </a:p>
            </c:rich>
          </c:tx>
          <c:layout>
            <c:manualLayout>
              <c:xMode val="edge"/>
              <c:yMode val="edge"/>
              <c:x val="0.17998776522902932"/>
              <c:y val="0.82390086720558697"/>
            </c:manualLayout>
          </c:layout>
          <c:overlay val="1"/>
        </c:title>
        <c:numFmt formatCode="General" sourceLinked="0"/>
        <c:majorTickMark val="out"/>
        <c:minorTickMark val="none"/>
        <c:tickLblPos val="none"/>
        <c:spPr>
          <a:ln w="101600" cap="flat">
            <a:solidFill>
              <a:srgbClr val="888888"/>
            </a:solidFill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Arial"/>
              </a:defRPr>
            </a:pPr>
            <a:endParaRPr lang="en-DE"/>
          </a:p>
        </c:txPr>
        <c:crossAx val="2094734553"/>
        <c:crosses val="autoZero"/>
        <c:crossBetween val="between"/>
        <c:majorUnit val="3"/>
        <c:minorUnit val="1.5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32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en-GB" sz="3200" b="0" i="0" u="none" strike="noStrike" dirty="0">
                    <a:solidFill>
                      <a:srgbClr val="000000"/>
                    </a:solidFill>
                    <a:latin typeface="Arial"/>
                  </a:rPr>
                  <a:t>Output Dim 2</a:t>
                </a:r>
              </a:p>
            </c:rich>
          </c:tx>
          <c:layout>
            <c:manualLayout>
              <c:xMode val="edge"/>
              <c:yMode val="edge"/>
              <c:x val="4.1037284998742367E-2"/>
              <c:y val="0.14475332796181856"/>
            </c:manualLayout>
          </c:layout>
          <c:overlay val="1"/>
        </c:title>
        <c:numFmt formatCode="General" sourceLinked="0"/>
        <c:majorTickMark val="out"/>
        <c:minorTickMark val="none"/>
        <c:tickLblPos val="none"/>
        <c:spPr>
          <a:ln w="101600" cap="flat">
            <a:solidFill>
              <a:srgbClr val="888888"/>
            </a:solidFill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Arial"/>
              </a:defRPr>
            </a:pPr>
            <a:endParaRPr lang="en-DE"/>
          </a:p>
        </c:txPr>
        <c:crossAx val="2094734552"/>
        <c:crosses val="autoZero"/>
        <c:crossBetween val="between"/>
        <c:majorUnit val="1.5"/>
        <c:minorUnit val="0.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3925900000000001"/>
          <c:y val="0.56983799999999996"/>
          <c:w val="0.56074100000000004"/>
          <c:h val="0.232091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200" b="0" i="0" u="none" strike="noStrike">
              <a:solidFill>
                <a:srgbClr val="000000"/>
              </a:solidFill>
              <a:latin typeface="Arial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6083900000000001"/>
          <c:y val="0.103546"/>
          <c:w val="0.38727899999999998"/>
          <c:h val="0.6253140000000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Generation</c:v>
                </c:pt>
              </c:strCache>
            </c:strRef>
          </c:tx>
          <c:spPr>
            <a:ln w="47625" cap="flat">
              <a:noFill/>
              <a:prstDash val="solid"/>
              <a:round/>
            </a:ln>
            <a:effectLst/>
          </c:spPr>
          <c:marker>
            <c:symbol val="circle"/>
            <c:size val="16"/>
            <c:spPr>
              <a:solidFill>
                <a:schemeClr val="accent1"/>
              </a:solidFill>
              <a:ln w="9525" cap="flat">
                <a:solidFill>
                  <a:srgbClr val="87A9DC"/>
                </a:solidFill>
                <a:prstDash val="solid"/>
                <a:round/>
              </a:ln>
              <a:effectLst/>
            </c:spPr>
          </c:marker>
          <c:xVal>
            <c:numRef>
              <c:f>Sheet1!$B$2:$B$9</c:f>
              <c:numCache>
                <c:formatCode>General</c:formatCode>
                <c:ptCount val="8"/>
                <c:pt idx="0">
                  <c:v>12</c:v>
                </c:pt>
                <c:pt idx="1">
                  <c:v>9</c:v>
                </c:pt>
                <c:pt idx="2">
                  <c:v>11</c:v>
                </c:pt>
                <c:pt idx="3">
                  <c:v>8</c:v>
                </c:pt>
                <c:pt idx="4">
                  <c:v>8</c:v>
                </c:pt>
                <c:pt idx="5">
                  <c:v>9</c:v>
                </c:pt>
                <c:pt idx="6">
                  <c:v>11</c:v>
                </c:pt>
                <c:pt idx="7">
                  <c:v>12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9</c:v>
                </c:pt>
                <c:pt idx="1">
                  <c:v>10</c:v>
                </c:pt>
                <c:pt idx="2">
                  <c:v>8</c:v>
                </c:pt>
                <c:pt idx="3">
                  <c:v>7</c:v>
                </c:pt>
                <c:pt idx="4">
                  <c:v>10</c:v>
                </c:pt>
                <c:pt idx="5">
                  <c:v>7</c:v>
                </c:pt>
                <c:pt idx="6">
                  <c:v>9</c:v>
                </c:pt>
                <c:pt idx="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C5-7547-810D-304AED52AC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ln w="47625" cap="flat">
              <a:noFill/>
              <a:prstDash val="solid"/>
              <a:round/>
            </a:ln>
            <a:effectLst/>
          </c:spPr>
          <c:marker>
            <c:symbol val="circle"/>
            <c:size val="16"/>
            <c:spPr>
              <a:solidFill>
                <a:schemeClr val="accent2"/>
              </a:solidFill>
              <a:ln w="9525" cap="flat">
                <a:solidFill>
                  <a:srgbClr val="959595"/>
                </a:solidFill>
                <a:prstDash val="solid"/>
                <a:round/>
              </a:ln>
              <a:effectLst/>
            </c:spPr>
          </c:marker>
          <c:xVal>
            <c:numRef>
              <c:f>Sheet1!$D$2:$D$9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Sheet1!$E$2:$E$9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  <c:pt idx="7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8C5-7547-810D-304AED52A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32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en-GB" sz="3200" b="0" i="0" u="none" strike="noStrike">
                    <a:solidFill>
                      <a:srgbClr val="000000"/>
                    </a:solidFill>
                    <a:latin typeface="Arial"/>
                  </a:rPr>
                  <a:t>RKHS Dim 1</a:t>
                </a:r>
              </a:p>
            </c:rich>
          </c:tx>
          <c:layout>
            <c:manualLayout>
              <c:xMode val="edge"/>
              <c:yMode val="edge"/>
              <c:x val="0.19716946512755135"/>
              <c:y val="0.81238075951525734"/>
            </c:manualLayout>
          </c:layout>
          <c:overlay val="1"/>
        </c:title>
        <c:numFmt formatCode="General" sourceLinked="0"/>
        <c:majorTickMark val="out"/>
        <c:minorTickMark val="none"/>
        <c:tickLblPos val="none"/>
        <c:spPr>
          <a:ln w="101600" cap="flat">
            <a:solidFill>
              <a:srgbClr val="888888"/>
            </a:solidFill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Arial"/>
              </a:defRPr>
            </a:pPr>
            <a:endParaRPr lang="en-DE"/>
          </a:p>
        </c:txPr>
        <c:crossAx val="2094734553"/>
        <c:crosses val="autoZero"/>
        <c:crossBetween val="between"/>
        <c:majorUnit val="3"/>
        <c:minorUnit val="1.5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32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en-GB" sz="3200" b="0" i="0" u="none" strike="noStrike">
                    <a:solidFill>
                      <a:srgbClr val="000000"/>
                    </a:solidFill>
                    <a:latin typeface="Arial"/>
                  </a:rPr>
                  <a:t>RKHS Dim 2</a:t>
                </a:r>
              </a:p>
            </c:rich>
          </c:tx>
          <c:layout>
            <c:manualLayout>
              <c:xMode val="edge"/>
              <c:yMode val="edge"/>
              <c:x val="3.6576905289722308E-2"/>
              <c:y val="0.15792208098499641"/>
            </c:manualLayout>
          </c:layout>
          <c:overlay val="1"/>
        </c:title>
        <c:numFmt formatCode="General" sourceLinked="0"/>
        <c:majorTickMark val="out"/>
        <c:minorTickMark val="none"/>
        <c:tickLblPos val="none"/>
        <c:spPr>
          <a:ln w="101600" cap="flat">
            <a:solidFill>
              <a:srgbClr val="888888"/>
            </a:solidFill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Arial"/>
              </a:defRPr>
            </a:pPr>
            <a:endParaRPr lang="en-DE"/>
          </a:p>
        </c:txPr>
        <c:crossAx val="2094734552"/>
        <c:crosses val="autoZero"/>
        <c:crossBetween val="between"/>
        <c:majorUnit val="2.5"/>
        <c:minorUnit val="1.2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0939900000000001"/>
          <c:y val="0.52343799999999996"/>
          <c:w val="0.59060100000000004"/>
          <c:h val="0.232091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200" b="0" i="0" u="none" strike="noStrike">
              <a:solidFill>
                <a:srgbClr val="000000"/>
              </a:solidFill>
              <a:latin typeface="Arial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1pPr>
    <a:lvl2pPr indent="2286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2pPr>
    <a:lvl3pPr indent="4572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3pPr>
    <a:lvl4pPr indent="6858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4pPr>
    <a:lvl5pPr indent="9144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5pPr>
    <a:lvl6pPr indent="11430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6pPr>
    <a:lvl7pPr indent="13716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7pPr>
    <a:lvl8pPr indent="16002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8pPr>
    <a:lvl9pPr indent="1828800" defTabSz="1828800" latinLnBrk="0">
      <a:spcBef>
        <a:spcPts val="800"/>
      </a:spcBef>
      <a:defRPr sz="2200">
        <a:latin typeface="+mj-lt"/>
        <a:ea typeface="+mj-ea"/>
        <a:cs typeface="+mj-cs"/>
        <a:sym typeface="Times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35"/>
          <p:cNvSpPr/>
          <p:nvPr/>
        </p:nvSpPr>
        <p:spPr>
          <a:xfrm flipV="1">
            <a:off x="6248400" y="6457950"/>
            <a:ext cx="0" cy="167640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1" name="Line 40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7151441" y="3176189"/>
            <a:ext cx="13464001" cy="1800001"/>
          </a:xfrm>
          <a:prstGeom prst="rect">
            <a:avLst/>
          </a:prstGeom>
        </p:spPr>
        <p:txBody>
          <a:bodyPr/>
          <a:lstStyle>
            <a:lvl1pPr>
              <a:defRPr sz="9000" b="1" cap="none"/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151439" y="5266929"/>
            <a:ext cx="13464001" cy="3456385"/>
          </a:xfrm>
          <a:prstGeom prst="rect">
            <a:avLst/>
          </a:prstGeom>
        </p:spPr>
        <p:txBody>
          <a:bodyPr lIns="91439" tIns="91439" rIns="91439" bIns="91439" anchor="t"/>
          <a:lstStyle>
            <a:lvl1pPr>
              <a:lnSpc>
                <a:spcPts val="4000"/>
              </a:lnSpc>
              <a:defRPr sz="3000"/>
            </a:lvl1pPr>
            <a:lvl2pPr marL="719137" indent="-447675">
              <a:lnSpc>
                <a:spcPts val="4000"/>
              </a:lnSpc>
              <a:buSzPct val="90000"/>
              <a:buChar char="•"/>
              <a:defRPr sz="3000"/>
            </a:lvl2pPr>
            <a:lvl3pPr marL="944562" indent="-409575">
              <a:lnSpc>
                <a:spcPts val="4000"/>
              </a:lnSpc>
              <a:buSzPct val="90000"/>
              <a:buChar char="•"/>
              <a:defRPr sz="3000"/>
            </a:lvl3pPr>
            <a:lvl4pPr marL="1215231" indent="-407194">
              <a:lnSpc>
                <a:spcPts val="4000"/>
              </a:lnSpc>
              <a:buSzPct val="90000"/>
              <a:buChar char="•"/>
              <a:defRPr sz="3000"/>
            </a:lvl4pPr>
            <a:lvl5pPr marL="1474787" indent="-395287">
              <a:lnSpc>
                <a:spcPts val="4000"/>
              </a:lnSpc>
              <a:buSzPct val="90000"/>
              <a:buChar char="•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496" y="12317906"/>
            <a:ext cx="3650471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67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68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69" name="Gerade Verbindung 14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1222701" y="596487"/>
            <a:ext cx="16920001" cy="1046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3762701" y="2743199"/>
            <a:ext cx="16920001" cy="9000002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515779" indent="-515779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1pPr>
            <a:lvl2pPr marL="838518" indent="-567055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2pPr>
            <a:lvl3pPr marL="1053782" indent="-518794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3pPr>
            <a:lvl4pPr marL="1323816" indent="-515779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4pPr>
            <a:lvl5pPr marL="1580197" indent="-500697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Gerade Verbindung 14"/>
          <p:cNvSpPr/>
          <p:nvPr/>
        </p:nvSpPr>
        <p:spPr>
          <a:xfrm>
            <a:off x="625620" y="2193063"/>
            <a:ext cx="23132760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95" y="12139725"/>
            <a:ext cx="6767055" cy="138902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Gerade Verbindung 14"/>
          <p:cNvSpPr/>
          <p:nvPr/>
        </p:nvSpPr>
        <p:spPr>
          <a:xfrm>
            <a:off x="346220" y="12039600"/>
            <a:ext cx="23132760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75" name="Bild 4" descr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93" y="12286985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849" y="12175222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185" y="12036660"/>
            <a:ext cx="1637073" cy="158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 (8).png" descr="image (8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4041" y="12031536"/>
            <a:ext cx="4007007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ine"/>
          <p:cNvSpPr/>
          <p:nvPr/>
        </p:nvSpPr>
        <p:spPr>
          <a:xfrm>
            <a:off x="3505200" y="12233275"/>
            <a:ext cx="17373600" cy="1"/>
          </a:xfrm>
          <a:prstGeom prst="line">
            <a:avLst/>
          </a:prstGeom>
          <a:ln w="12700">
            <a:solidFill>
              <a:srgbClr val="EEECE1"/>
            </a:solidFill>
          </a:ln>
        </p:spPr>
        <p:txBody>
          <a:bodyPr tIns="91439" bIns="91439"/>
          <a:lstStyle/>
          <a:p>
            <a:pPr defTabSz="914400">
              <a:defRPr sz="3600"/>
            </a:pPr>
            <a:endParaRPr/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6400">
                <a:solidFill>
                  <a:srgbClr val="000000"/>
                </a:solidFill>
              </a:defRPr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</a:defRPr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6400">
                <a:solidFill>
                  <a:srgbClr val="000000"/>
                </a:solidFill>
              </a:defRPr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</a:defRPr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659031" cy="640775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914400">
              <a:defRPr sz="3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9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0" name="Gerade Verbindung 18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1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2" name="Gerade Verbindung 10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" name="Gerade Verbindung 14"/>
          <p:cNvSpPr/>
          <p:nvPr/>
        </p:nvSpPr>
        <p:spPr>
          <a:xfrm>
            <a:off x="625620" y="2193063"/>
            <a:ext cx="23132760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714699" y="598927"/>
            <a:ext cx="16920001" cy="104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62699" y="2743199"/>
            <a:ext cx="8280001" cy="9000002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515779" indent="-515779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1pPr>
            <a:lvl2pPr marL="838518" indent="-567055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2pPr>
            <a:lvl3pPr marL="1053782" indent="-518794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3pPr>
            <a:lvl4pPr marL="1323816" indent="-515779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4pPr>
            <a:lvl5pPr marL="1580197" indent="-500697">
              <a:buClr>
                <a:srgbClr val="004791"/>
              </a:buClr>
              <a:buSzPct val="90000"/>
              <a:buFont typeface="Times Roman"/>
              <a:buChar char="•"/>
              <a:defRPr sz="3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Gerade Verbindung 14"/>
          <p:cNvSpPr/>
          <p:nvPr/>
        </p:nvSpPr>
        <p:spPr>
          <a:xfrm>
            <a:off x="346220" y="12039600"/>
            <a:ext cx="23132760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67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793" y="1228698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5" y="12139725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850" y="12175222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185" y="12036660"/>
            <a:ext cx="1637073" cy="158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 (8).png" descr="image (8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4041" y="12031535"/>
            <a:ext cx="4007006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0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1" name="Gerade Verbindung 18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2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3" name="Gerade Verbindung 10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4" name="Gerade Verbindung 14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5" name="Gerade Verbindung 15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86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965" y="12318200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895" y="12139725"/>
            <a:ext cx="6767055" cy="138902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62701" y="2760323"/>
            <a:ext cx="8280001" cy="1128143"/>
          </a:xfrm>
          <a:prstGeom prst="rect">
            <a:avLst/>
          </a:prstGeom>
        </p:spPr>
        <p:txBody>
          <a:bodyPr lIns="91439" tIns="91439" rIns="91439" bIns="91439"/>
          <a:lstStyle>
            <a:lvl1pPr algn="ctr">
              <a:defRPr sz="3800" b="1">
                <a:solidFill>
                  <a:srgbClr val="000000"/>
                </a:solidFill>
              </a:defRPr>
            </a:lvl1pPr>
            <a:lvl2pPr algn="ctr">
              <a:defRPr sz="3800" b="1">
                <a:solidFill>
                  <a:srgbClr val="000000"/>
                </a:solidFill>
              </a:defRPr>
            </a:lvl2pPr>
            <a:lvl3pPr algn="ctr">
              <a:defRPr sz="3800" b="1">
                <a:solidFill>
                  <a:srgbClr val="000000"/>
                </a:solidFill>
              </a:defRPr>
            </a:lvl3pPr>
            <a:lvl4pPr algn="ctr">
              <a:defRPr sz="3800" b="1">
                <a:solidFill>
                  <a:srgbClr val="000000"/>
                </a:solidFill>
              </a:defRPr>
            </a:lvl4pPr>
            <a:lvl5pPr algn="ctr">
              <a:defRPr sz="38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12408944" y="2766199"/>
            <a:ext cx="8280001" cy="1128143"/>
          </a:xfrm>
          <a:prstGeom prst="rect">
            <a:avLst/>
          </a:prstGeom>
        </p:spPr>
        <p:txBody>
          <a:bodyPr lIns="91439" tIns="91439" rIns="91439" bIns="91439"/>
          <a:lstStyle/>
          <a:p>
            <a:pPr algn="ctr">
              <a:defRPr sz="3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3762701" y="521295"/>
            <a:ext cx="16920001" cy="104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9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0" name="Gerade Verbindung 18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1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2" name="Gerade Verbindung 10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3" name="Gerade Verbindung 14"/>
          <p:cNvSpPr/>
          <p:nvPr/>
        </p:nvSpPr>
        <p:spPr>
          <a:xfrm>
            <a:off x="734814" y="2193063"/>
            <a:ext cx="23106934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4" name="Gerade Verbindung 15"/>
          <p:cNvSpPr/>
          <p:nvPr/>
        </p:nvSpPr>
        <p:spPr>
          <a:xfrm>
            <a:off x="638533" y="12039600"/>
            <a:ext cx="23106932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05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5365" y="12318200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95" y="12163686"/>
            <a:ext cx="6767055" cy="138902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324299" y="572095"/>
            <a:ext cx="16920001" cy="104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e Präsentatio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/>
          <p:nvPr/>
        </p:nvSpPr>
        <p:spPr>
          <a:xfrm flipH="1">
            <a:off x="3047999" y="13108781"/>
            <a:ext cx="18288001" cy="607219"/>
          </a:xfrm>
          <a:prstGeom prst="rect">
            <a:avLst/>
          </a:prstGeom>
          <a:solidFill>
            <a:srgbClr val="008F94"/>
          </a:solidFill>
          <a:ln w="3175"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pic>
        <p:nvPicPr>
          <p:cNvPr id="116" name="ebi_logo.gif" descr="ebi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984" y="13108781"/>
            <a:ext cx="1846806" cy="642938"/>
          </a:xfrm>
          <a:prstGeom prst="rect">
            <a:avLst/>
          </a:prstGeom>
          <a:ln w="3175"/>
        </p:spPr>
      </p:pic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512343" y="303609"/>
            <a:ext cx="17377173" cy="137517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1821656">
              <a:defRPr cap="none">
                <a:solidFill>
                  <a:srgbClr val="72AD46"/>
                </a:solidFill>
                <a:uFill>
                  <a:solidFill>
                    <a:srgbClr val="72AD4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12343" y="1678781"/>
            <a:ext cx="17377173" cy="12037219"/>
          </a:xfrm>
          <a:prstGeom prst="rect">
            <a:avLst/>
          </a:prstGeom>
        </p:spPr>
        <p:txBody>
          <a:bodyPr anchor="t">
            <a:noAutofit/>
          </a:bodyPr>
          <a:lstStyle>
            <a:lvl1pPr marL="423582" indent="-423582" defTabSz="1821656">
              <a:lnSpc>
                <a:spcPct val="100000"/>
              </a:lnSpc>
              <a:spcBef>
                <a:spcPts val="1100"/>
              </a:spcBef>
              <a:buClr>
                <a:srgbClr val="008F94"/>
              </a:buClr>
              <a:buSzPct val="100000"/>
              <a:buChar char="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indent="-326571" defTabSz="1821656">
              <a:lnSpc>
                <a:spcPct val="100000"/>
              </a:lnSpc>
              <a:spcBef>
                <a:spcPts val="900"/>
              </a:spcBef>
              <a:buClr>
                <a:srgbClr val="008F94"/>
              </a:buClr>
              <a:buSzPct val="100000"/>
              <a:buFont typeface="Times Roman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75657" indent="-261257" defTabSz="1821656">
              <a:lnSpc>
                <a:spcPct val="100000"/>
              </a:lnSpc>
              <a:spcBef>
                <a:spcPts val="900"/>
              </a:spcBef>
              <a:buClr>
                <a:srgbClr val="008F94"/>
              </a:buClr>
              <a:buSzPct val="100000"/>
              <a:buFont typeface="Times Roman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32857" indent="-261257" defTabSz="1821656">
              <a:lnSpc>
                <a:spcPct val="100000"/>
              </a:lnSpc>
              <a:spcBef>
                <a:spcPts val="900"/>
              </a:spcBef>
              <a:buClr>
                <a:srgbClr val="008F94"/>
              </a:buClr>
              <a:buSzPct val="100000"/>
              <a:buFont typeface="Times Roman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0057" indent="-261257" defTabSz="1821656">
              <a:lnSpc>
                <a:spcPct val="100000"/>
              </a:lnSpc>
              <a:spcBef>
                <a:spcPts val="900"/>
              </a:spcBef>
              <a:buClr>
                <a:srgbClr val="008F94"/>
              </a:buClr>
              <a:buSzPct val="100000"/>
              <a:buFont typeface="Times Roman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52365" y="13251656"/>
            <a:ext cx="210469" cy="197384"/>
          </a:xfrm>
          <a:prstGeom prst="rect">
            <a:avLst/>
          </a:prstGeom>
        </p:spPr>
        <p:txBody>
          <a:bodyPr anchor="t"/>
          <a:lstStyle>
            <a:lvl1pPr defTabSz="1160859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"/>
          <p:cNvSpPr/>
          <p:nvPr/>
        </p:nvSpPr>
        <p:spPr>
          <a:xfrm>
            <a:off x="3809999" y="12541957"/>
            <a:ext cx="17373603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tIns="91439" bIns="91439"/>
          <a:lstStyle/>
          <a:p>
            <a:pPr defTabSz="914400">
              <a:defRPr sz="3000"/>
            </a:pPr>
            <a:endParaRPr/>
          </a:p>
        </p:txBody>
      </p:sp>
      <p:sp>
        <p:nvSpPr>
          <p:cNvPr id="127" name="Line"/>
          <p:cNvSpPr/>
          <p:nvPr/>
        </p:nvSpPr>
        <p:spPr>
          <a:xfrm>
            <a:off x="3505199" y="12233276"/>
            <a:ext cx="17373603" cy="1"/>
          </a:xfrm>
          <a:prstGeom prst="line">
            <a:avLst/>
          </a:prstGeom>
          <a:ln w="3175">
            <a:solidFill>
              <a:srgbClr val="EEECE1"/>
            </a:solidFill>
          </a:ln>
        </p:spPr>
        <p:txBody>
          <a:bodyPr tIns="91439" bIns="91439"/>
          <a:lstStyle/>
          <a:p>
            <a:pPr defTabSz="914400">
              <a:defRPr sz="3000"/>
            </a:pPr>
            <a:endParaRPr/>
          </a:p>
        </p:txBody>
      </p:sp>
      <p:sp>
        <p:nvSpPr>
          <p:cNvPr id="128" name="Rectangle"/>
          <p:cNvSpPr/>
          <p:nvPr/>
        </p:nvSpPr>
        <p:spPr>
          <a:xfrm flipH="1">
            <a:off x="3047999" y="12420600"/>
            <a:ext cx="18288001" cy="1295400"/>
          </a:xfrm>
          <a:prstGeom prst="rect">
            <a:avLst/>
          </a:prstGeom>
          <a:solidFill>
            <a:srgbClr val="004342"/>
          </a:solidFill>
          <a:ln w="3175">
            <a:miter lim="400000"/>
          </a:ln>
        </p:spPr>
        <p:txBody>
          <a:bodyPr tIns="91439" bIns="91439" anchor="ctr"/>
          <a:lstStyle/>
          <a:p>
            <a:pPr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9" name="EMBL_EBI_RGB_InversedUpdate.png" descr="EMBL_EBI_RGB_InversedUpda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826" y="12620626"/>
            <a:ext cx="2917825" cy="90487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3962399" y="549275"/>
            <a:ext cx="16459201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9" y="3200400"/>
            <a:ext cx="16459201" cy="9051927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21506" indent="-621506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5800">
                <a:solidFill>
                  <a:srgbClr val="000000"/>
                </a:solidFill>
              </a:defRPr>
            </a:lvl1pPr>
            <a:lvl2pPr marL="1049110" indent="-59191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5800">
                <a:solidFill>
                  <a:srgbClr val="000000"/>
                </a:solidFill>
              </a:defRPr>
            </a:lvl2pPr>
            <a:lvl3pPr marL="1466850" indent="-552450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•"/>
              <a:defRPr sz="5800">
                <a:solidFill>
                  <a:srgbClr val="000000"/>
                </a:solidFill>
              </a:defRPr>
            </a:lvl3pPr>
            <a:lvl4pPr marL="2034539" indent="-662939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5800">
                <a:solidFill>
                  <a:srgbClr val="000000"/>
                </a:solidFill>
              </a:defRPr>
            </a:lvl4pPr>
            <a:lvl5pPr marL="2491739" indent="-662939" defTabSz="9144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5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581789" cy="581393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914400">
              <a:defRPr sz="30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4137421" y="553640"/>
            <a:ext cx="16037720" cy="153590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6000" cap="none">
                <a:solidFill>
                  <a:srgbClr val="DF00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37421" y="3089671"/>
            <a:ext cx="16037720" cy="510778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23470" indent="-705970" defTabSz="821531">
              <a:lnSpc>
                <a:spcPct val="100000"/>
              </a:lnSpc>
              <a:spcBef>
                <a:spcPts val="3300"/>
              </a:spcBef>
              <a:buClr>
                <a:srgbClr val="84BD73"/>
              </a:buClr>
              <a:buSzPct val="171000"/>
              <a:buChar char="•"/>
              <a:defRPr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12093" indent="-750093" defTabSz="821531">
              <a:lnSpc>
                <a:spcPct val="100000"/>
              </a:lnSpc>
              <a:spcBef>
                <a:spcPts val="3300"/>
              </a:spcBef>
              <a:buClr>
                <a:srgbClr val="84BD73"/>
              </a:buClr>
              <a:buSzPct val="171000"/>
              <a:buChar char="•"/>
              <a:defRPr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20875" indent="-714375" defTabSz="821531">
              <a:lnSpc>
                <a:spcPct val="100000"/>
              </a:lnSpc>
              <a:spcBef>
                <a:spcPts val="3300"/>
              </a:spcBef>
              <a:buClr>
                <a:srgbClr val="84BD73"/>
              </a:buClr>
              <a:buSzPct val="171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65375" indent="-714375" defTabSz="821531">
              <a:lnSpc>
                <a:spcPct val="100000"/>
              </a:lnSpc>
              <a:spcBef>
                <a:spcPts val="3300"/>
              </a:spcBef>
              <a:buClr>
                <a:srgbClr val="84BD73"/>
              </a:buClr>
              <a:buSzPct val="171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09875" indent="-714375" defTabSz="821531">
              <a:lnSpc>
                <a:spcPct val="100000"/>
              </a:lnSpc>
              <a:spcBef>
                <a:spcPts val="3300"/>
              </a:spcBef>
              <a:buClr>
                <a:srgbClr val="84BD73"/>
              </a:buClr>
              <a:buSzPct val="171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9" y="12642850"/>
            <a:ext cx="18288001" cy="878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582" y="13019484"/>
            <a:ext cx="434976" cy="4603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0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1" name="Gerade Verbindung 18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2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3" name="Gerade Verbindung 10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4" name="Gerade Verbindung 14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5" name="Gerade Verbindung 15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56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965" y="12318200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895" y="12139725"/>
            <a:ext cx="6767055" cy="138902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3762699" y="521295"/>
            <a:ext cx="16920001" cy="104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8"/>
          <p:cNvSpPr/>
          <p:nvPr/>
        </p:nvSpPr>
        <p:spPr>
          <a:xfrm flipV="1">
            <a:off x="6248400" y="-1"/>
            <a:ext cx="0" cy="1676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" name="Gerade Verbindung 17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" name="Gerade Verbindung 18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" name="Gerade Verbindung 9"/>
          <p:cNvSpPr/>
          <p:nvPr/>
        </p:nvSpPr>
        <p:spPr>
          <a:xfrm>
            <a:off x="3047999" y="2193063"/>
            <a:ext cx="18288001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" name="Gerade Verbindung 10"/>
          <p:cNvSpPr/>
          <p:nvPr/>
        </p:nvSpPr>
        <p:spPr>
          <a:xfrm>
            <a:off x="3047999" y="12039600"/>
            <a:ext cx="18288001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7" name="Gerade Verbindung 14"/>
          <p:cNvSpPr/>
          <p:nvPr/>
        </p:nvSpPr>
        <p:spPr>
          <a:xfrm>
            <a:off x="658106" y="2193063"/>
            <a:ext cx="23569959" cy="1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" name="Gerade Verbindung 15"/>
          <p:cNvSpPr/>
          <p:nvPr/>
        </p:nvSpPr>
        <p:spPr>
          <a:xfrm>
            <a:off x="778810" y="12039600"/>
            <a:ext cx="23328550" cy="0"/>
          </a:xfrm>
          <a:prstGeom prst="line">
            <a:avLst/>
          </a:prstGeom>
          <a:ln w="12700">
            <a:solidFill>
              <a:srgbClr val="004791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9" name="Bild 4" descr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6558" y="12318200"/>
            <a:ext cx="3655950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790" y="12163686"/>
            <a:ext cx="6767055" cy="13890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1050219" y="2818391"/>
            <a:ext cx="22681087" cy="859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674018" y="521295"/>
            <a:ext cx="21433489" cy="104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5808" y="12656439"/>
            <a:ext cx="332384" cy="3556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>
              <a:defRPr sz="2400">
                <a:solidFill>
                  <a:srgbClr val="00479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1828800" rtl="0" latinLnBrk="0">
        <a:lnSpc>
          <a:spcPts val="52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4791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an.gruber@dkfz.d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tif"/><Relationship Id="rId7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tif"/><Relationship Id="rId7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.tif"/><Relationship Id="rId7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.tif"/><Relationship Id="rId7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Kernel-based Framework…"/>
          <p:cNvSpPr txBox="1">
            <a:spLocks noGrp="1"/>
          </p:cNvSpPr>
          <p:nvPr>
            <p:ph type="title"/>
          </p:nvPr>
        </p:nvSpPr>
        <p:spPr>
          <a:xfrm>
            <a:off x="640096" y="2915171"/>
            <a:ext cx="23103808" cy="3927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A Kernel-based Framework </a:t>
            </a:r>
          </a:p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for Uncertainty in Generative AI</a:t>
            </a:r>
          </a:p>
        </p:txBody>
      </p:sp>
      <p:sp>
        <p:nvSpPr>
          <p:cNvPr id="199" name="Sebastian G. Gruber…"/>
          <p:cNvSpPr txBox="1">
            <a:spLocks noGrp="1"/>
          </p:cNvSpPr>
          <p:nvPr>
            <p:ph type="body" sz="quarter" idx="1"/>
          </p:nvPr>
        </p:nvSpPr>
        <p:spPr>
          <a:xfrm>
            <a:off x="5939430" y="8081398"/>
            <a:ext cx="12505140" cy="3456385"/>
          </a:xfrm>
          <a:prstGeom prst="rect">
            <a:avLst/>
          </a:prstGeom>
        </p:spPr>
        <p:txBody>
          <a:bodyPr/>
          <a:lstStyle/>
          <a:p>
            <a:pPr algn="ctr" defTabSz="1664208">
              <a:lnSpc>
                <a:spcPts val="3600"/>
              </a:lnSpc>
              <a:spcBef>
                <a:spcPts val="1000"/>
              </a:spcBef>
              <a:defRPr sz="3731" b="1">
                <a:solidFill>
                  <a:srgbClr val="000000"/>
                </a:solidFill>
              </a:defRPr>
            </a:pPr>
            <a:r>
              <a:t>Sebastian G. Gruber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Research Center (DKFZ),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Consortium (DKTK), Frankfurt,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Goethe University Frankfurt, Germany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sebastian.gruber@dkfz.de</a:t>
            </a:r>
          </a:p>
        </p:txBody>
      </p:sp>
      <p:pic>
        <p:nvPicPr>
          <p:cNvPr id="200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70" y="1231790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44" y="12163393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254" y="11963710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8861282"/>
            <a:ext cx="4604986" cy="444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4-06-04 at 10.08.50.png" descr="Screenshot 2024-06-04 at 10.08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494" y="-74300"/>
            <a:ext cx="10380102" cy="1364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D93E9-8A81-9A34-7051-9F9E5EEA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596" cy="137377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anguage results2"/>
          <p:cNvSpPr txBox="1">
            <a:spLocks noGrp="1"/>
          </p:cNvSpPr>
          <p:nvPr>
            <p:ph type="title"/>
          </p:nvPr>
        </p:nvSpPr>
        <p:spPr>
          <a:xfrm>
            <a:off x="1222701" y="596487"/>
            <a:ext cx="22184022" cy="1046441"/>
          </a:xfrm>
          <a:prstGeom prst="rect">
            <a:avLst/>
          </a:prstGeom>
        </p:spPr>
        <p:txBody>
          <a:bodyPr/>
          <a:lstStyle/>
          <a:p>
            <a:r>
              <a:t>Language results</a:t>
            </a:r>
            <a:r>
              <a:rPr sz="3600" b="1" baseline="50000"/>
              <a:t>2</a:t>
            </a:r>
          </a:p>
        </p:txBody>
      </p:sp>
      <p:pic>
        <p:nvPicPr>
          <p:cNvPr id="380" name="nlg_results_sota_coqa_m20.pdf" descr="nlg_results_sota_coqa_m2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043" y="2743199"/>
            <a:ext cx="9369172" cy="7626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nlg_results_sota_ext_trivia_m10.pdf" descr="nlg_results_sota_ext_trivia_m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2" y="2743199"/>
            <a:ext cx="13289743" cy="7626154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Textfeld 7"/>
          <p:cNvSpPr txBox="1"/>
          <p:nvPr/>
        </p:nvSpPr>
        <p:spPr>
          <a:xfrm>
            <a:off x="20264146" y="11469624"/>
            <a:ext cx="3810547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lnSpc>
                <a:spcPct val="114000"/>
              </a:lnSpc>
              <a:defRPr sz="2000"/>
            </a:lvl1pPr>
          </a:lstStyle>
          <a:p>
            <a:r>
              <a:t>2) Gruber &amp; Buettner, 2024, ICML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A395A-4918-2224-38AA-6A54B71C1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ummary"/>
          <p:cNvSpPr txBox="1">
            <a:spLocks noGrp="1"/>
          </p:cNvSpPr>
          <p:nvPr>
            <p:ph type="title"/>
          </p:nvPr>
        </p:nvSpPr>
        <p:spPr>
          <a:xfrm>
            <a:off x="1222701" y="596487"/>
            <a:ext cx="22184022" cy="1046441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pic>
        <p:nvPicPr>
          <p:cNvPr id="385" name="kernel uncertainty framework.pdf" descr="kernel uncertainty frame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34" y="2421651"/>
            <a:ext cx="18595472" cy="938936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Mail: sebastian.gruber@dkfz.de…"/>
          <p:cNvSpPr txBox="1"/>
          <p:nvPr/>
        </p:nvSpPr>
        <p:spPr>
          <a:xfrm>
            <a:off x="13079334" y="352023"/>
            <a:ext cx="11073454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Mail: </a:t>
            </a:r>
            <a:r>
              <a:rPr u="sng">
                <a:solidFill>
                  <a:srgbClr val="0947B9"/>
                </a:solidFill>
                <a:uFill>
                  <a:solidFill>
                    <a:srgbClr val="0947B9"/>
                  </a:solidFill>
                </a:uFill>
                <a:hlinkClick r:id="rId3"/>
              </a:rPr>
              <a:t>sebastian.gruber@dkfz.de</a:t>
            </a:r>
          </a:p>
          <a:p>
            <a:r>
              <a:t>Coauthors: Florian Buettner, Francis Bach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5035B-674F-9852-E4F3-7180BD350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Kernel-based Framework…"/>
          <p:cNvSpPr txBox="1">
            <a:spLocks noGrp="1"/>
          </p:cNvSpPr>
          <p:nvPr>
            <p:ph type="title"/>
          </p:nvPr>
        </p:nvSpPr>
        <p:spPr>
          <a:xfrm>
            <a:off x="640096" y="2915171"/>
            <a:ext cx="23103808" cy="3927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A Kernel-based Framework </a:t>
            </a:r>
          </a:p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for Uncertainty in Generative AI</a:t>
            </a:r>
          </a:p>
        </p:txBody>
      </p:sp>
      <p:sp>
        <p:nvSpPr>
          <p:cNvPr id="199" name="Sebastian G. Gruber…"/>
          <p:cNvSpPr txBox="1">
            <a:spLocks noGrp="1"/>
          </p:cNvSpPr>
          <p:nvPr>
            <p:ph type="body" sz="quarter" idx="1"/>
          </p:nvPr>
        </p:nvSpPr>
        <p:spPr>
          <a:xfrm>
            <a:off x="5939430" y="8081398"/>
            <a:ext cx="12505140" cy="3456385"/>
          </a:xfrm>
          <a:prstGeom prst="rect">
            <a:avLst/>
          </a:prstGeom>
        </p:spPr>
        <p:txBody>
          <a:bodyPr/>
          <a:lstStyle/>
          <a:p>
            <a:pPr algn="ctr" defTabSz="1664208">
              <a:lnSpc>
                <a:spcPts val="3600"/>
              </a:lnSpc>
              <a:spcBef>
                <a:spcPts val="1000"/>
              </a:spcBef>
              <a:defRPr sz="3731" b="1">
                <a:solidFill>
                  <a:srgbClr val="000000"/>
                </a:solidFill>
              </a:defRPr>
            </a:pPr>
            <a:r>
              <a:t>Sebastian G. Gruber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Research Center (DKFZ),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Consortium (DKTK), Frankfurt,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Goethe University Frankfurt, Germany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sebastian.gruber@dkfz.de</a:t>
            </a:r>
          </a:p>
        </p:txBody>
      </p:sp>
      <p:pic>
        <p:nvPicPr>
          <p:cNvPr id="200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70" y="1231790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44" y="12163393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254" y="11963710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8861282"/>
            <a:ext cx="4604986" cy="444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4-06-04 at 10.08.50.png" descr="Screenshot 2024-06-04 at 10.08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494" y="-74300"/>
            <a:ext cx="10380102" cy="1364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D93E9-8A81-9A34-7051-9F9E5EEA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596" cy="13737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571606-3C0D-2E43-E8EE-5443133A2E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90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Kernel-based Framework…"/>
          <p:cNvSpPr txBox="1">
            <a:spLocks noGrp="1"/>
          </p:cNvSpPr>
          <p:nvPr>
            <p:ph type="title"/>
          </p:nvPr>
        </p:nvSpPr>
        <p:spPr>
          <a:xfrm>
            <a:off x="640096" y="2915171"/>
            <a:ext cx="23103808" cy="3927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A Kernel-based Framework </a:t>
            </a:r>
          </a:p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for Uncertainty in Generative AI</a:t>
            </a:r>
          </a:p>
        </p:txBody>
      </p:sp>
      <p:sp>
        <p:nvSpPr>
          <p:cNvPr id="199" name="Sebastian G. Gruber…"/>
          <p:cNvSpPr txBox="1">
            <a:spLocks noGrp="1"/>
          </p:cNvSpPr>
          <p:nvPr>
            <p:ph type="body" sz="quarter" idx="1"/>
          </p:nvPr>
        </p:nvSpPr>
        <p:spPr>
          <a:xfrm>
            <a:off x="5939430" y="8081398"/>
            <a:ext cx="12505140" cy="3456385"/>
          </a:xfrm>
          <a:prstGeom prst="rect">
            <a:avLst/>
          </a:prstGeom>
        </p:spPr>
        <p:txBody>
          <a:bodyPr/>
          <a:lstStyle/>
          <a:p>
            <a:pPr algn="ctr" defTabSz="1664208">
              <a:lnSpc>
                <a:spcPts val="3600"/>
              </a:lnSpc>
              <a:spcBef>
                <a:spcPts val="1000"/>
              </a:spcBef>
              <a:defRPr sz="3731" b="1">
                <a:solidFill>
                  <a:srgbClr val="000000"/>
                </a:solidFill>
              </a:defRPr>
            </a:pPr>
            <a:r>
              <a:t>Sebastian G. Gruber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Research Center (DKFZ),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Consortium (DKTK), Frankfurt,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Goethe University Frankfurt, Germany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sebastian.gruber@dkfz.de</a:t>
            </a:r>
          </a:p>
        </p:txBody>
      </p:sp>
      <p:pic>
        <p:nvPicPr>
          <p:cNvPr id="200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70" y="1231790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44" y="12163393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254" y="11963710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8861282"/>
            <a:ext cx="4604986" cy="444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4-06-04 at 10.08.50.png" descr="Screenshot 2024-06-04 at 10.08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494" y="-74300"/>
            <a:ext cx="10380102" cy="1364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D93E9-8A81-9A34-7051-9F9E5EEA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596" cy="13737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2DED0-3DF2-E27E-CFDB-A683B1726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527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Kernel-based Framework…"/>
          <p:cNvSpPr txBox="1">
            <a:spLocks noGrp="1"/>
          </p:cNvSpPr>
          <p:nvPr>
            <p:ph type="title"/>
          </p:nvPr>
        </p:nvSpPr>
        <p:spPr>
          <a:xfrm>
            <a:off x="640096" y="2915171"/>
            <a:ext cx="23103808" cy="3927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A Kernel-based Framework </a:t>
            </a:r>
          </a:p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for Uncertainty in Generative AI</a:t>
            </a:r>
          </a:p>
        </p:txBody>
      </p:sp>
      <p:sp>
        <p:nvSpPr>
          <p:cNvPr id="199" name="Sebastian G. Gruber…"/>
          <p:cNvSpPr txBox="1">
            <a:spLocks noGrp="1"/>
          </p:cNvSpPr>
          <p:nvPr>
            <p:ph type="body" sz="quarter" idx="1"/>
          </p:nvPr>
        </p:nvSpPr>
        <p:spPr>
          <a:xfrm>
            <a:off x="5939430" y="8081398"/>
            <a:ext cx="12505140" cy="3456385"/>
          </a:xfrm>
          <a:prstGeom prst="rect">
            <a:avLst/>
          </a:prstGeom>
        </p:spPr>
        <p:txBody>
          <a:bodyPr/>
          <a:lstStyle/>
          <a:p>
            <a:pPr algn="ctr" defTabSz="1664208">
              <a:lnSpc>
                <a:spcPts val="3600"/>
              </a:lnSpc>
              <a:spcBef>
                <a:spcPts val="1000"/>
              </a:spcBef>
              <a:defRPr sz="3731" b="1">
                <a:solidFill>
                  <a:srgbClr val="000000"/>
                </a:solidFill>
              </a:defRPr>
            </a:pPr>
            <a:r>
              <a:t>Sebastian G. Gruber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Research Center (DKFZ),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Consortium (DKTK), Frankfurt,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Goethe University Frankfurt, Germany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sebastian.gruber@dkfz.de</a:t>
            </a:r>
          </a:p>
        </p:txBody>
      </p:sp>
      <p:pic>
        <p:nvPicPr>
          <p:cNvPr id="200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70" y="1231790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44" y="12163393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254" y="11963710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8861282"/>
            <a:ext cx="4604986" cy="444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4-06-04 at 10.08.50.png" descr="Screenshot 2024-06-04 at 10.08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494" y="-74300"/>
            <a:ext cx="10380102" cy="1364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D93E9-8A81-9A34-7051-9F9E5EEA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596" cy="13737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57D17-56FE-684A-0A00-5A51BFB83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59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Kernel-based Framework…"/>
          <p:cNvSpPr txBox="1">
            <a:spLocks noGrp="1"/>
          </p:cNvSpPr>
          <p:nvPr>
            <p:ph type="title"/>
          </p:nvPr>
        </p:nvSpPr>
        <p:spPr>
          <a:xfrm>
            <a:off x="640096" y="2915171"/>
            <a:ext cx="23103808" cy="3927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A Kernel-based Framework </a:t>
            </a:r>
          </a:p>
          <a:p>
            <a:pPr algn="ctr">
              <a:lnSpc>
                <a:spcPct val="140000"/>
              </a:lnSpc>
              <a:defRPr sz="7100">
                <a:gradFill flip="none" rotWithShape="1">
                  <a:gsLst>
                    <a:gs pos="0">
                      <a:srgbClr val="0019FF"/>
                    </a:gs>
                    <a:gs pos="100000">
                      <a:srgbClr val="ED0900"/>
                    </a:gs>
                  </a:gsLst>
                  <a:lin ang="8844207" scaled="0"/>
                </a:gradFill>
              </a:defRPr>
            </a:pPr>
            <a:r>
              <a:rPr sz="8000" dirty="0"/>
              <a:t>for Uncertainty in Generative AI</a:t>
            </a:r>
          </a:p>
        </p:txBody>
      </p:sp>
      <p:sp>
        <p:nvSpPr>
          <p:cNvPr id="199" name="Sebastian G. Gruber…"/>
          <p:cNvSpPr txBox="1">
            <a:spLocks noGrp="1"/>
          </p:cNvSpPr>
          <p:nvPr>
            <p:ph type="body" sz="quarter" idx="1"/>
          </p:nvPr>
        </p:nvSpPr>
        <p:spPr>
          <a:xfrm>
            <a:off x="5939430" y="8081398"/>
            <a:ext cx="12505140" cy="3456385"/>
          </a:xfrm>
          <a:prstGeom prst="rect">
            <a:avLst/>
          </a:prstGeom>
        </p:spPr>
        <p:txBody>
          <a:bodyPr/>
          <a:lstStyle/>
          <a:p>
            <a:pPr algn="ctr" defTabSz="1664208">
              <a:lnSpc>
                <a:spcPts val="3600"/>
              </a:lnSpc>
              <a:spcBef>
                <a:spcPts val="1000"/>
              </a:spcBef>
              <a:defRPr sz="3731" b="1">
                <a:solidFill>
                  <a:srgbClr val="000000"/>
                </a:solidFill>
              </a:defRPr>
            </a:pPr>
            <a:r>
              <a:t>Sebastian G. Gruber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Research Center (DKFZ),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German Cancer Consortium (DKTK), Frankfurt, Germany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Goethe University Frankfurt, Germany </a:t>
            </a:r>
          </a:p>
          <a:p>
            <a:pPr algn="ctr" defTabSz="1664208">
              <a:lnSpc>
                <a:spcPts val="3600"/>
              </a:lnSpc>
              <a:spcBef>
                <a:spcPts val="1000"/>
              </a:spcBef>
              <a:defRPr sz="3731">
                <a:solidFill>
                  <a:srgbClr val="000000"/>
                </a:solidFill>
              </a:defRPr>
            </a:pPr>
            <a:r>
              <a:t>  sebastian.gruber@dkfz.de</a:t>
            </a:r>
          </a:p>
        </p:txBody>
      </p:sp>
      <p:pic>
        <p:nvPicPr>
          <p:cNvPr id="200" name="Bild 4" descr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70" y="12317906"/>
            <a:ext cx="3655949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44" y="12163393"/>
            <a:ext cx="6767055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U-Logo-blau-gross.jpg" descr="GU-Logo-blau-gro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254" y="11963710"/>
            <a:ext cx="2550600" cy="13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LOGO_ERC.ai" descr="LOGO_ERC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8861282"/>
            <a:ext cx="4604986" cy="444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4-06-04 at 10.08.50.png" descr="Screenshot 2024-06-04 at 10.08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494" y="-74300"/>
            <a:ext cx="10380102" cy="1364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D93E9-8A81-9A34-7051-9F9E5EEA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596" cy="13737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995A1-34FB-4872-6459-1FD543CE9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742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Kernel score as loss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Kernel score as loss</a:t>
            </a:r>
            <a:r>
              <a:rPr sz="3600" b="1" baseline="5000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2" name="Assume a p.s.d. kernel  , e.g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89079" y="2665943"/>
                <a:ext cx="21745597" cy="9000001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110000"/>
                  </a:lnSpc>
                  <a:buSzTx/>
                  <a:buNone/>
                </a:pPr>
                <a:r>
                  <a:t>Assume a p.s.d. kernel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)=⟨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r>
                  <a:t>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6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rbf</m:t>
                        </m:r>
                      </m:sub>
                    </m:sSub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(−∥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e>
                      <m:sup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>
                  <a:lnSpc>
                    <a:spcPct val="110000"/>
                  </a:lnSpc>
                </a:pPr>
                <a:endParaRPr/>
              </a:p>
              <a:p>
                <a:pPr marL="0" indent="0">
                  <a:lnSpc>
                    <a:spcPct val="110000"/>
                  </a:lnSpc>
                  <a:buSzTx/>
                  <a:buNone/>
                </a:pPr>
                <a:r>
                  <a:t>Kernel score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sz="4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sz="4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limLow>
                      <m:limLow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lim>
                    </m:limLow>
                    <m:limLow>
                      <m:limLow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lim>
                    </m:limLow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gen</m:t>
                        </m:r>
                      </m:e>
                      <m:sub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gen</m:t>
                        </m:r>
                      </m:e>
                      <m:sub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)−2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gen</m:t>
                        </m:r>
                      </m:e>
                      <m:sub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target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262" name="Assume a p.s.d. kernel  , e.g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9079" y="2665943"/>
                <a:ext cx="21745597" cy="9000001"/>
              </a:xfrm>
              <a:prstGeom prst="rect">
                <a:avLst/>
              </a:prstGeom>
              <a:blipFill>
                <a:blip r:embed="rId2"/>
                <a:stretch>
                  <a:fillRect l="-93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3" name="Scatter Chart"/>
          <p:cNvGraphicFramePr/>
          <p:nvPr>
            <p:extLst>
              <p:ext uri="{D42A27DB-BD31-4B8C-83A1-F6EECF244321}">
                <p14:modId xmlns:p14="http://schemas.microsoft.com/office/powerpoint/2010/main" val="3135234664"/>
              </p:ext>
            </p:extLst>
          </p:nvPr>
        </p:nvGraphicFramePr>
        <p:xfrm>
          <a:off x="1882802" y="4172599"/>
          <a:ext cx="8050825" cy="440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4" name="Scatter Chart"/>
          <p:cNvGraphicFramePr/>
          <p:nvPr>
            <p:extLst>
              <p:ext uri="{D42A27DB-BD31-4B8C-83A1-F6EECF244321}">
                <p14:modId xmlns:p14="http://schemas.microsoft.com/office/powerpoint/2010/main" val="1158038362"/>
              </p:ext>
            </p:extLst>
          </p:nvPr>
        </p:nvGraphicFramePr>
        <p:xfrm>
          <a:off x="14606951" y="4095343"/>
          <a:ext cx="7643785" cy="440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5" name="Line"/>
          <p:cNvSpPr/>
          <p:nvPr/>
        </p:nvSpPr>
        <p:spPr>
          <a:xfrm>
            <a:off x="9867396" y="6035481"/>
            <a:ext cx="2743778" cy="1"/>
          </a:xfrm>
          <a:prstGeom prst="line">
            <a:avLst/>
          </a:prstGeom>
          <a:ln w="2286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" name="Text"/>
              <p:cNvSpPr txBox="1"/>
              <p:nvPr/>
            </p:nvSpPr>
            <p:spPr>
              <a:xfrm>
                <a:off x="10919598" y="4755965"/>
                <a:ext cx="639373" cy="9803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6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598" y="4755965"/>
                <a:ext cx="639373" cy="980314"/>
              </a:xfrm>
              <a:prstGeom prst="rect">
                <a:avLst/>
              </a:prstGeom>
              <a:blipFill>
                <a:blip r:embed="rId5"/>
                <a:stretch>
                  <a:fillRect l="-34615" r="-38462" b="-2692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7" name="Line"/>
          <p:cNvSpPr/>
          <p:nvPr/>
        </p:nvSpPr>
        <p:spPr>
          <a:xfrm flipV="1">
            <a:off x="16891088" y="5453163"/>
            <a:ext cx="1027134" cy="1046610"/>
          </a:xfrm>
          <a:prstGeom prst="line">
            <a:avLst/>
          </a:prstGeom>
          <a:ln w="76200">
            <a:solidFill>
              <a:srgbClr val="DB1200"/>
            </a:solidFill>
            <a:headEnd type="triangle" len="sm"/>
            <a:tailEnd type="triangle" len="sm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endParaRPr/>
          </a:p>
        </p:txBody>
      </p:sp>
      <p:sp>
        <p:nvSpPr>
          <p:cNvPr id="268" name="Kernel score"/>
          <p:cNvSpPr txBox="1"/>
          <p:nvPr/>
        </p:nvSpPr>
        <p:spPr>
          <a:xfrm>
            <a:off x="18130430" y="5453164"/>
            <a:ext cx="3475145" cy="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BF0103"/>
                </a:solidFill>
              </a:defRPr>
            </a:lvl1pPr>
          </a:lstStyle>
          <a:p>
            <a:r>
              <a:t>Kernel score</a:t>
            </a:r>
          </a:p>
        </p:txBody>
      </p:sp>
      <p:sp>
        <p:nvSpPr>
          <p:cNvPr id="269" name="Textfeld 7"/>
          <p:cNvSpPr txBox="1"/>
          <p:nvPr/>
        </p:nvSpPr>
        <p:spPr>
          <a:xfrm>
            <a:off x="19364264" y="11176593"/>
            <a:ext cx="4545261" cy="61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2438400">
              <a:lnSpc>
                <a:spcPct val="114000"/>
              </a:lnSpc>
              <a:defRPr sz="2000"/>
            </a:pPr>
            <a:r>
              <a:t>1) Steinwart &amp; Ziegel, 2021, Applied and</a:t>
            </a:r>
          </a:p>
          <a:p>
            <a:pPr defTabSz="2438400">
              <a:lnSpc>
                <a:spcPct val="114000"/>
              </a:lnSpc>
              <a:defRPr sz="2000"/>
            </a:pPr>
            <a:r>
              <a:t>Computational Harmonic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78977-448A-8979-D049-FF2F37C09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Kernel-based uncertainties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Kernel-based uncertainties</a:t>
            </a:r>
            <a:r>
              <a:rPr sz="3600" b="1" baseline="5000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[Kernel score] = Noise + Bias + Variance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762701" y="2743199"/>
                <a:ext cx="18495091" cy="900000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ClrTx/>
                  <a:buSzTx/>
                  <a:buFontTx/>
                  <a:buNone/>
                  <a:defRPr sz="4800"/>
                </a:pPr>
                <a14:m>
                  <m:oMath xmlns:m="http://schemas.openxmlformats.org/officeDocument/2006/math">
                    <m:r>
                      <a:rPr sz="5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</m:oMath>
                </a14:m>
                <a:r>
                  <a:t>[Kernel score] = Noise + Bias + Variance</a:t>
                </a:r>
              </a:p>
              <a:p>
                <a:pPr marL="515779" indent="-515779">
                  <a:defRPr sz="4800"/>
                </a:pPr>
                <a:endParaRPr/>
              </a:p>
              <a:p>
                <a:pPr marL="787242" lvl="1" indent="-515779">
                  <a:defRPr sz="4800"/>
                </a:pPr>
                <a:r>
                  <a:t>Each quantity has a ‘nice’ kernel-based estimator</a:t>
                </a:r>
              </a:p>
              <a:p>
                <a:pPr marL="787242" lvl="1" indent="-515779">
                  <a:defRPr sz="4800"/>
                </a:pPr>
                <a:r>
                  <a:t>Noise is kernel entropy</a:t>
                </a:r>
              </a:p>
            </p:txBody>
          </p:sp>
        </mc:Choice>
        <mc:Fallback>
          <p:sp>
            <p:nvSpPr>
              <p:cNvPr id="282" name="[Kernel score] = Noise + Bias + Varianc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62701" y="2743199"/>
                <a:ext cx="18495091" cy="9000002"/>
              </a:xfrm>
              <a:prstGeom prst="rect">
                <a:avLst/>
              </a:prstGeom>
              <a:blipFill>
                <a:blip r:embed="rId2"/>
                <a:stretch>
                  <a:fillRect l="-892" t="-19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3" name="Predictive…"/>
          <p:cNvSpPr txBox="1"/>
          <p:nvPr/>
        </p:nvSpPr>
        <p:spPr>
          <a:xfrm>
            <a:off x="15200454" y="8252070"/>
            <a:ext cx="3897606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>
                <a:solidFill>
                  <a:srgbClr val="D85946"/>
                </a:solidFill>
              </a:defRPr>
            </a:pPr>
            <a:r>
              <a:t>Predictive</a:t>
            </a:r>
          </a:p>
          <a:p>
            <a:pPr>
              <a:defRPr>
                <a:solidFill>
                  <a:srgbClr val="D85946"/>
                </a:solidFill>
              </a:defRPr>
            </a:pPr>
            <a:r>
              <a:t>kernel entropy</a:t>
            </a:r>
          </a:p>
        </p:txBody>
      </p:sp>
      <p:pic>
        <p:nvPicPr>
          <p:cNvPr id="284" name="K Entropy sketch.pdf" descr="K Entropy sketch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99" y="6455906"/>
            <a:ext cx="10533082" cy="512769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feld 7"/>
          <p:cNvSpPr txBox="1"/>
          <p:nvPr/>
        </p:nvSpPr>
        <p:spPr>
          <a:xfrm>
            <a:off x="20039235" y="11508423"/>
            <a:ext cx="3810547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lnSpc>
                <a:spcPct val="114000"/>
              </a:lnSpc>
              <a:defRPr sz="2000"/>
            </a:lvl1pPr>
          </a:lstStyle>
          <a:p>
            <a:r>
              <a:t>2) Gruber &amp; Buettner, 2024, ICML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74E65-9C06-26EB-F400-EA4162A1A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IMAGE and audio Evaluation2"/>
          <p:cNvSpPr txBox="1">
            <a:spLocks noGrp="1"/>
          </p:cNvSpPr>
          <p:nvPr>
            <p:ph type="title"/>
          </p:nvPr>
        </p:nvSpPr>
        <p:spPr>
          <a:xfrm>
            <a:off x="1222701" y="596487"/>
            <a:ext cx="22184022" cy="1046441"/>
          </a:xfrm>
          <a:prstGeom prst="rect">
            <a:avLst/>
          </a:prstGeom>
        </p:spPr>
        <p:txBody>
          <a:bodyPr/>
          <a:lstStyle/>
          <a:p>
            <a:r>
              <a:t>IMAGE and audio Evaluation</a:t>
            </a:r>
            <a:r>
              <a:rPr sz="3600" b="1" baseline="50000"/>
              <a:t>2</a:t>
            </a:r>
          </a:p>
        </p:txBody>
      </p:sp>
      <p:pic>
        <p:nvPicPr>
          <p:cNvPr id="357" name="scatter_pke_var_vs_smmd_ge.pdf" descr="scatter_pke_var_vs_smmd_ge.pdf"/>
          <p:cNvPicPr>
            <a:picLocks noChangeAspect="1"/>
          </p:cNvPicPr>
          <p:nvPr/>
        </p:nvPicPr>
        <p:blipFill>
          <a:blip r:embed="rId2"/>
          <a:srcRect t="41267" b="9236"/>
          <a:stretch>
            <a:fillRect/>
          </a:stretch>
        </p:blipFill>
        <p:spPr>
          <a:xfrm>
            <a:off x="756840" y="5316163"/>
            <a:ext cx="10983167" cy="370667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MNIST Generation"/>
          <p:cNvSpPr txBox="1"/>
          <p:nvPr/>
        </p:nvSpPr>
        <p:spPr>
          <a:xfrm>
            <a:off x="4182469" y="3585736"/>
            <a:ext cx="5055167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MNIST Generation</a:t>
            </a:r>
          </a:p>
        </p:txBody>
      </p:sp>
      <p:pic>
        <p:nvPicPr>
          <p:cNvPr id="359" name="tts_scatter_pke_var_vs_kerr_horizontal.pdf" descr="tts_scatter_pke_var_vs_kerr_horizontal.pdf"/>
          <p:cNvPicPr>
            <a:picLocks noChangeAspect="1"/>
          </p:cNvPicPr>
          <p:nvPr/>
        </p:nvPicPr>
        <p:blipFill>
          <a:blip r:embed="rId3"/>
          <a:srcRect b="14061"/>
          <a:stretch>
            <a:fillRect/>
          </a:stretch>
        </p:blipFill>
        <p:spPr>
          <a:xfrm>
            <a:off x="12500408" y="4763918"/>
            <a:ext cx="10699101" cy="439134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JSpeech Audio Generation"/>
          <p:cNvSpPr txBox="1"/>
          <p:nvPr/>
        </p:nvSpPr>
        <p:spPr>
          <a:xfrm>
            <a:off x="14879249" y="3585736"/>
            <a:ext cx="747098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LJSpeech Audio Generation</a:t>
            </a:r>
          </a:p>
        </p:txBody>
      </p:sp>
      <p:sp>
        <p:nvSpPr>
          <p:cNvPr id="361" name="Textfeld 7"/>
          <p:cNvSpPr txBox="1"/>
          <p:nvPr/>
        </p:nvSpPr>
        <p:spPr>
          <a:xfrm>
            <a:off x="20006470" y="11508423"/>
            <a:ext cx="3810547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lnSpc>
                <a:spcPct val="114000"/>
              </a:lnSpc>
              <a:defRPr sz="2000"/>
            </a:lvl1pPr>
          </a:lstStyle>
          <a:p>
            <a:r>
              <a:t>2) Gruber &amp; Buettner, 2024, ICML</a:t>
            </a:r>
          </a:p>
        </p:txBody>
      </p:sp>
      <p:sp>
        <p:nvSpPr>
          <p:cNvPr id="362" name="Kernel entropy"/>
          <p:cNvSpPr txBox="1"/>
          <p:nvPr/>
        </p:nvSpPr>
        <p:spPr>
          <a:xfrm>
            <a:off x="3240218" y="9316679"/>
            <a:ext cx="4007006" cy="72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900"/>
            </a:lvl1pPr>
          </a:lstStyle>
          <a:p>
            <a:r>
              <a:t>Kernel entropy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3" name="Text"/>
              <p:cNvSpPr txBox="1"/>
              <p:nvPr/>
            </p:nvSpPr>
            <p:spPr>
              <a:xfrm>
                <a:off x="8943600" y="9234090"/>
                <a:ext cx="1236288" cy="8906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>
                <a:lvl1pPr>
                  <a:defRPr sz="39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Var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6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600" y="9234090"/>
                <a:ext cx="1236288" cy="890656"/>
              </a:xfrm>
              <a:prstGeom prst="rect">
                <a:avLst/>
              </a:prstGeom>
              <a:blipFill>
                <a:blip r:embed="rId4"/>
                <a:stretch>
                  <a:fillRect l="-9184" r="-13265" b="-70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" name="Kernel entropy"/>
          <p:cNvSpPr txBox="1"/>
          <p:nvPr/>
        </p:nvSpPr>
        <p:spPr>
          <a:xfrm>
            <a:off x="14904596" y="9316679"/>
            <a:ext cx="4007006" cy="72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900"/>
            </a:lvl1pPr>
          </a:lstStyle>
          <a:p>
            <a:r>
              <a:t>Kernel entropy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5" name="Text"/>
              <p:cNvSpPr txBox="1"/>
              <p:nvPr/>
            </p:nvSpPr>
            <p:spPr>
              <a:xfrm>
                <a:off x="20861450" y="9234090"/>
                <a:ext cx="1236288" cy="8906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>
                <a:lvl1pPr>
                  <a:defRPr sz="39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Var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6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1450" y="9234090"/>
                <a:ext cx="1236288" cy="890656"/>
              </a:xfrm>
              <a:prstGeom prst="rect">
                <a:avLst/>
              </a:prstGeom>
              <a:blipFill>
                <a:blip r:embed="rId5"/>
                <a:stretch>
                  <a:fillRect l="-9091" r="-12121" b="-70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8D36A5D-5FBC-0477-64B2-12A0AF510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Language Evaluation"/>
          <p:cNvSpPr txBox="1">
            <a:spLocks noGrp="1"/>
          </p:cNvSpPr>
          <p:nvPr>
            <p:ph type="title"/>
          </p:nvPr>
        </p:nvSpPr>
        <p:spPr>
          <a:xfrm>
            <a:off x="1222701" y="596487"/>
            <a:ext cx="22184022" cy="1046441"/>
          </a:xfrm>
          <a:prstGeom prst="rect">
            <a:avLst/>
          </a:prstGeom>
        </p:spPr>
        <p:txBody>
          <a:bodyPr/>
          <a:lstStyle/>
          <a:p>
            <a:r>
              <a:t>Language Evaluation</a:t>
            </a:r>
          </a:p>
        </p:txBody>
      </p:sp>
      <p:sp>
        <p:nvSpPr>
          <p:cNvPr id="375" name="Datasets: TriviaQA and CoQA…"/>
          <p:cNvSpPr txBox="1">
            <a:spLocks noGrp="1"/>
          </p:cNvSpPr>
          <p:nvPr>
            <p:ph type="body" sz="quarter" idx="1"/>
          </p:nvPr>
        </p:nvSpPr>
        <p:spPr>
          <a:xfrm>
            <a:off x="2810614" y="5117510"/>
            <a:ext cx="8822186" cy="4647840"/>
          </a:xfrm>
          <a:prstGeom prst="rect">
            <a:avLst/>
          </a:prstGeom>
        </p:spPr>
        <p:txBody>
          <a:bodyPr/>
          <a:lstStyle/>
          <a:p>
            <a:r>
              <a:rPr i="1"/>
              <a:t>Datasets:</a:t>
            </a:r>
            <a:r>
              <a:t> TriviaQA and CoQA</a:t>
            </a:r>
          </a:p>
          <a:p>
            <a:r>
              <a:rPr i="1"/>
              <a:t>Models:</a:t>
            </a:r>
            <a:r>
              <a:t> 125m … 13b LLMs</a:t>
            </a:r>
          </a:p>
          <a:p>
            <a:r>
              <a:t>Uncertainty as predictor for answer correctness</a:t>
            </a:r>
          </a:p>
          <a:p>
            <a:r>
              <a:t>Compute Area-Under-ROC (AUROC) as uncertainty performance measure</a:t>
            </a:r>
          </a:p>
        </p:txBody>
      </p:sp>
      <p:pic>
        <p:nvPicPr>
          <p:cNvPr id="376" name="roc_curve.pdf" descr="roc_curv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106" y="2939539"/>
            <a:ext cx="9507588" cy="9000002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OC of kernel entropy"/>
          <p:cNvSpPr txBox="1"/>
          <p:nvPr/>
        </p:nvSpPr>
        <p:spPr>
          <a:xfrm>
            <a:off x="15419744" y="2405620"/>
            <a:ext cx="6007629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ROC of kernel entropy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8CCD0-A5E8-DF10-973B-68BD69089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KTK_PowerPoint-Template [English]_Frankfurt_Mainz">
  <a:themeElements>
    <a:clrScheme name="DKTK_PowerPoint-Template [English]_Frankfurt_Mainz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DDF"/>
      </a:accent1>
      <a:accent2>
        <a:srgbClr val="999999"/>
      </a:accent2>
      <a:accent3>
        <a:srgbClr val="BFD8ED"/>
      </a:accent3>
      <a:accent4>
        <a:srgbClr val="707070"/>
      </a:accent4>
      <a:accent5>
        <a:srgbClr val="009933"/>
      </a:accent5>
      <a:accent6>
        <a:srgbClr val="E5007D"/>
      </a:accent6>
      <a:hlink>
        <a:srgbClr val="0000FF"/>
      </a:hlink>
      <a:folHlink>
        <a:srgbClr val="FF00FF"/>
      </a:folHlink>
    </a:clrScheme>
    <a:fontScheme name="DKTK_PowerPoint-Template [English]_Frankfurt_Mainz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DKTK_PowerPoint-Template [English]_Frankfurt_Main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635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KTK_PowerPoint-Template [English]_Frankfurt_Mainz">
  <a:themeElements>
    <a:clrScheme name="DKTK_PowerPoint-Template [English]_Frankfurt_Mainz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DDF"/>
      </a:accent1>
      <a:accent2>
        <a:srgbClr val="999999"/>
      </a:accent2>
      <a:accent3>
        <a:srgbClr val="BFD8ED"/>
      </a:accent3>
      <a:accent4>
        <a:srgbClr val="707070"/>
      </a:accent4>
      <a:accent5>
        <a:srgbClr val="009933"/>
      </a:accent5>
      <a:accent6>
        <a:srgbClr val="E5007D"/>
      </a:accent6>
      <a:hlink>
        <a:srgbClr val="0000FF"/>
      </a:hlink>
      <a:folHlink>
        <a:srgbClr val="FF00FF"/>
      </a:folHlink>
    </a:clrScheme>
    <a:fontScheme name="DKTK_PowerPoint-Template [English]_Frankfurt_Mainz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DKTK_PowerPoint-Template [English]_Frankfurt_Main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635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443</Words>
  <Application>Microsoft Macintosh PowerPoint</Application>
  <PresentationFormat>Custom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Gill Sans</vt:lpstr>
      <vt:lpstr>Times Roman</vt:lpstr>
      <vt:lpstr>DKTK_PowerPoint-Template [English]_Frankfurt_Mainz</vt:lpstr>
      <vt:lpstr>A Kernel-based Framework  for Uncertainty in Generative AI</vt:lpstr>
      <vt:lpstr>A Kernel-based Framework  for Uncertainty in Generative AI</vt:lpstr>
      <vt:lpstr>A Kernel-based Framework  for Uncertainty in Generative AI</vt:lpstr>
      <vt:lpstr>A Kernel-based Framework  for Uncertainty in Generative AI</vt:lpstr>
      <vt:lpstr>A Kernel-based Framework  for Uncertainty in Generative AI</vt:lpstr>
      <vt:lpstr>Kernel score as loss1</vt:lpstr>
      <vt:lpstr>Kernel-based uncertainties2</vt:lpstr>
      <vt:lpstr>IMAGE and audio Evaluation2</vt:lpstr>
      <vt:lpstr>Language Evaluation</vt:lpstr>
      <vt:lpstr>Language results2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Kernel-based Framework  for Uncertainty in Generative AI</dc:title>
  <cp:lastModifiedBy>Microsoft Office User</cp:lastModifiedBy>
  <cp:revision>15</cp:revision>
  <dcterms:modified xsi:type="dcterms:W3CDTF">2024-06-07T11:08:27Z</dcterms:modified>
</cp:coreProperties>
</file>