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571" r:id="rId3"/>
    <p:sldId id="570" r:id="rId4"/>
    <p:sldId id="572" r:id="rId5"/>
    <p:sldId id="392" r:id="rId6"/>
    <p:sldId id="312" r:id="rId7"/>
    <p:sldId id="313" r:id="rId8"/>
    <p:sldId id="274" r:id="rId9"/>
    <p:sldId id="568" r:id="rId10"/>
    <p:sldId id="508" r:id="rId11"/>
    <p:sldId id="494" r:id="rId12"/>
    <p:sldId id="546" r:id="rId13"/>
    <p:sldId id="551" r:id="rId14"/>
    <p:sldId id="490" r:id="rId15"/>
    <p:sldId id="560" r:id="rId16"/>
    <p:sldId id="534" r:id="rId17"/>
    <p:sldId id="562" r:id="rId18"/>
    <p:sldId id="368" r:id="rId19"/>
  </p:sldIdLst>
  <p:sldSz cx="12192000" cy="6858000"/>
  <p:notesSz cx="12192000" cy="6858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0DCDF86E-12EC-418E-97B9-14CCBFAC7E80}">
          <p14:sldIdLst>
            <p14:sldId id="257"/>
          </p14:sldIdLst>
        </p14:section>
        <p14:section name="Introduction" id="{FA31408F-4D8B-4600-9B1F-E8A3D4BF3C0F}">
          <p14:sldIdLst>
            <p14:sldId id="571"/>
            <p14:sldId id="570"/>
            <p14:sldId id="572"/>
            <p14:sldId id="392"/>
            <p14:sldId id="312"/>
            <p14:sldId id="313"/>
            <p14:sldId id="274"/>
            <p14:sldId id="568"/>
            <p14:sldId id="508"/>
            <p14:sldId id="494"/>
            <p14:sldId id="546"/>
            <p14:sldId id="551"/>
            <p14:sldId id="490"/>
            <p14:sldId id="560"/>
            <p14:sldId id="534"/>
            <p14:sldId id="562"/>
            <p14:sldId id="368"/>
          </p14:sldIdLst>
        </p14:section>
      </p14:sectionLst>
    </p:ex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5C5353-D6B6-4F32-A6FB-7D0A3485BA1D}" name="Gastbenutzer" initials="Ga" userId="Gastbenutzer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FC4"/>
    <a:srgbClr val="00324D"/>
    <a:srgbClr val="36617B"/>
    <a:srgbClr val="D2913A"/>
    <a:srgbClr val="D67A00"/>
    <a:srgbClr val="FFFFFF"/>
    <a:srgbClr val="F58F01"/>
    <a:srgbClr val="FF9900"/>
    <a:srgbClr val="87BEBD"/>
    <a:srgbClr val="6A6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59742" autoAdjust="0"/>
  </p:normalViewPr>
  <p:slideViewPr>
    <p:cSldViewPr snapToGrid="0">
      <p:cViewPr>
        <p:scale>
          <a:sx n="50" d="100"/>
          <a:sy n="50" d="100"/>
        </p:scale>
        <p:origin x="1771" y="3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5" d="100"/>
          <a:sy n="105" d="100"/>
        </p:scale>
        <p:origin x="138" y="1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529C85DD-8939-1DED-9DA4-C7510B8D0A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3243829-7938-E06E-41CC-F617D44BC1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094F6-6E1F-40AC-BD4F-72AF025263EC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C03932-BABA-A1B1-B548-7294B06915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577ABA4-10D1-7B79-CC25-94A786B306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1C29F-8CD4-4072-A375-592F7B05FA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27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CB286E0-8F70-479F-AC73-CE8C5E281321}" type="datetimeFigureOut">
              <a:rPr lang="de-DE"/>
              <a:t>12.06.2024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B9C7C94-6C31-4240-B03D-81AD2DF2B928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>
              <a:buFont typeface="+mj-lt"/>
              <a:buNone/>
            </a:pPr>
            <a:r>
              <a:rPr lang="de-DE" sz="1000" b="0" i="0" dirty="0" err="1">
                <a:solidFill>
                  <a:srgbClr val="374151"/>
                </a:solidFill>
                <a:effectLst/>
                <a:latin typeface="Söhne"/>
              </a:rPr>
              <a:t>Good</a:t>
            </a:r>
            <a:r>
              <a:rPr lang="de-DE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1000" b="0" i="0" dirty="0" err="1">
                <a:solidFill>
                  <a:srgbClr val="374151"/>
                </a:solidFill>
                <a:effectLst/>
                <a:latin typeface="Söhne"/>
              </a:rPr>
              <a:t>aftenoon</a:t>
            </a:r>
            <a:r>
              <a:rPr lang="de-DE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1000" b="0" i="0" dirty="0" err="1">
                <a:solidFill>
                  <a:srgbClr val="374151"/>
                </a:solidFill>
                <a:effectLst/>
                <a:latin typeface="Söhne"/>
              </a:rPr>
              <a:t>everyone</a:t>
            </a:r>
            <a:r>
              <a:rPr lang="de-DE" sz="100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</a:p>
          <a:p>
            <a:pPr marL="0" lvl="0" indent="0" algn="l">
              <a:buFont typeface="+mj-lt"/>
              <a:buNone/>
            </a:pPr>
            <a:r>
              <a:rPr lang="de-DE" sz="1000" b="0" i="0" dirty="0">
                <a:solidFill>
                  <a:srgbClr val="374151"/>
                </a:solidFill>
                <a:effectLst/>
                <a:latin typeface="Söhne"/>
              </a:rPr>
              <a:t>First </a:t>
            </a:r>
            <a:r>
              <a:rPr lang="de-DE" sz="1000" b="0" i="0" dirty="0" err="1">
                <a:solidFill>
                  <a:srgbClr val="374151"/>
                </a:solidFill>
                <a:effectLst/>
                <a:latin typeface="Söhne"/>
              </a:rPr>
              <a:t>of</a:t>
            </a:r>
            <a:r>
              <a:rPr lang="de-DE" sz="1000" b="0" i="0" dirty="0">
                <a:solidFill>
                  <a:srgbClr val="374151"/>
                </a:solidFill>
                <a:effectLst/>
                <a:latin typeface="Söhne"/>
              </a:rPr>
              <a:t> all, </a:t>
            </a:r>
            <a:r>
              <a:rPr lang="de-DE" sz="1000" b="0" i="0" dirty="0" err="1">
                <a:solidFill>
                  <a:srgbClr val="374151"/>
                </a:solidFill>
                <a:effectLst/>
                <a:latin typeface="Söhne"/>
              </a:rPr>
              <a:t>thanks</a:t>
            </a:r>
            <a:r>
              <a:rPr lang="de-DE" sz="1000" b="0" i="0" dirty="0">
                <a:solidFill>
                  <a:srgbClr val="374151"/>
                </a:solidFill>
                <a:effectLst/>
                <a:latin typeface="Söhne"/>
              </a:rPr>
              <a:t> a </a:t>
            </a:r>
            <a:r>
              <a:rPr lang="de-DE" sz="1000" b="0" i="0" dirty="0" err="1">
                <a:solidFill>
                  <a:srgbClr val="374151"/>
                </a:solidFill>
                <a:effectLst/>
                <a:latin typeface="Söhne"/>
              </a:rPr>
              <a:t>lot</a:t>
            </a:r>
            <a:r>
              <a:rPr lang="de-DE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1000" b="0" i="0" dirty="0" err="1">
                <a:solidFill>
                  <a:srgbClr val="374151"/>
                </a:solidFill>
                <a:effectLst/>
                <a:latin typeface="Söhne"/>
              </a:rPr>
              <a:t>to</a:t>
            </a:r>
            <a:r>
              <a:rPr lang="de-DE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1000" b="0" i="0" dirty="0" err="1">
                <a:solidFill>
                  <a:srgbClr val="374151"/>
                </a:solidFill>
                <a:effectLst/>
                <a:latin typeface="Söhne"/>
              </a:rPr>
              <a:t>the</a:t>
            </a:r>
            <a:r>
              <a:rPr lang="de-DE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1000" b="0" i="0" dirty="0" err="1">
                <a:solidFill>
                  <a:srgbClr val="374151"/>
                </a:solidFill>
                <a:effectLst/>
                <a:latin typeface="Söhne"/>
              </a:rPr>
              <a:t>organizers</a:t>
            </a:r>
            <a:r>
              <a:rPr lang="de-DE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1000" b="0" i="0" dirty="0" err="1">
                <a:solidFill>
                  <a:srgbClr val="374151"/>
                </a:solidFill>
                <a:effectLst/>
                <a:latin typeface="Söhne"/>
              </a:rPr>
              <a:t>for</a:t>
            </a:r>
            <a:r>
              <a:rPr lang="de-DE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1000" b="0" i="0" dirty="0" err="1">
                <a:solidFill>
                  <a:srgbClr val="374151"/>
                </a:solidFill>
                <a:effectLst/>
                <a:latin typeface="Söhne"/>
              </a:rPr>
              <a:t>the</a:t>
            </a:r>
            <a:r>
              <a:rPr lang="de-DE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1000" b="0" i="0" dirty="0" err="1">
                <a:solidFill>
                  <a:srgbClr val="374151"/>
                </a:solidFill>
                <a:effectLst/>
                <a:latin typeface="Söhne"/>
              </a:rPr>
              <a:t>opportunity</a:t>
            </a:r>
            <a:r>
              <a:rPr lang="de-DE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1000" b="0" i="0" dirty="0" err="1">
                <a:solidFill>
                  <a:srgbClr val="374151"/>
                </a:solidFill>
                <a:effectLst/>
                <a:latin typeface="Söhne"/>
              </a:rPr>
              <a:t>to</a:t>
            </a:r>
            <a:r>
              <a:rPr lang="de-DE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1000" b="0" i="0" dirty="0" err="1">
                <a:solidFill>
                  <a:srgbClr val="374151"/>
                </a:solidFill>
                <a:effectLst/>
                <a:latin typeface="Söhne"/>
              </a:rPr>
              <a:t>present</a:t>
            </a:r>
            <a:r>
              <a:rPr lang="de-DE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1000" b="0" i="0" dirty="0" err="1">
                <a:solidFill>
                  <a:srgbClr val="374151"/>
                </a:solidFill>
                <a:effectLst/>
                <a:latin typeface="Söhne"/>
              </a:rPr>
              <a:t>my</a:t>
            </a:r>
            <a:r>
              <a:rPr lang="de-DE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1000" b="0" i="0" dirty="0" err="1">
                <a:solidFill>
                  <a:srgbClr val="374151"/>
                </a:solidFill>
                <a:effectLst/>
                <a:latin typeface="Söhne"/>
              </a:rPr>
              <a:t>work</a:t>
            </a:r>
            <a:r>
              <a:rPr lang="de-DE" sz="1000" b="0" i="0" dirty="0">
                <a:solidFill>
                  <a:srgbClr val="374151"/>
                </a:solidFill>
                <a:effectLst/>
                <a:latin typeface="Söhne"/>
              </a:rPr>
              <a:t> at </a:t>
            </a:r>
            <a:r>
              <a:rPr lang="de-DE" sz="1000" b="0" i="0" dirty="0" err="1">
                <a:solidFill>
                  <a:srgbClr val="374151"/>
                </a:solidFill>
                <a:effectLst/>
                <a:latin typeface="Söhne"/>
              </a:rPr>
              <a:t>this</a:t>
            </a:r>
            <a:r>
              <a:rPr lang="de-DE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1000" b="0" i="0" dirty="0" err="1">
                <a:solidFill>
                  <a:srgbClr val="374151"/>
                </a:solidFill>
                <a:effectLst/>
                <a:latin typeface="Söhne"/>
              </a:rPr>
              <a:t>conference</a:t>
            </a:r>
            <a:r>
              <a:rPr lang="de-DE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1000" b="0" i="0" dirty="0" err="1">
                <a:solidFill>
                  <a:srgbClr val="374151"/>
                </a:solidFill>
                <a:effectLst/>
                <a:latin typeface="Söhne"/>
              </a:rPr>
              <a:t>today</a:t>
            </a:r>
            <a:r>
              <a:rPr lang="de-DE" sz="1000" b="0" i="0" dirty="0">
                <a:solidFill>
                  <a:srgbClr val="374151"/>
                </a:solidFill>
                <a:effectLst/>
                <a:latin typeface="Söhne"/>
              </a:rPr>
              <a:t>! M</a:t>
            </a:r>
            <a:r>
              <a:rPr lang="de-DE" sz="1000" dirty="0"/>
              <a:t>y </a:t>
            </a:r>
            <a:r>
              <a:rPr lang="de-DE" sz="1000" dirty="0" err="1"/>
              <a:t>name</a:t>
            </a:r>
            <a:r>
              <a:rPr lang="de-DE" sz="1000" dirty="0"/>
              <a:t> </a:t>
            </a:r>
            <a:r>
              <a:rPr lang="de-DE" sz="1000" dirty="0" err="1"/>
              <a:t>is</a:t>
            </a:r>
            <a:r>
              <a:rPr lang="de-DE" sz="1000" dirty="0"/>
              <a:t> Stefanie Warnat-Herresthal and I am </a:t>
            </a:r>
            <a:r>
              <a:rPr lang="de-DE" sz="1000" dirty="0" err="1"/>
              <a:t>from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Systems Medicine </a:t>
            </a:r>
            <a:r>
              <a:rPr lang="de-DE" sz="1000" dirty="0" err="1"/>
              <a:t>department</a:t>
            </a:r>
            <a:r>
              <a:rPr lang="de-DE" sz="1000" dirty="0"/>
              <a:t> at DZNE in Bonn. </a:t>
            </a:r>
          </a:p>
          <a:p>
            <a:r>
              <a:rPr lang="de-DE" sz="1000" dirty="0"/>
              <a:t>I </a:t>
            </a:r>
            <a:r>
              <a:rPr lang="de-DE" sz="1000" dirty="0" err="1"/>
              <a:t>would</a:t>
            </a:r>
            <a:r>
              <a:rPr lang="de-DE" sz="1000" dirty="0"/>
              <a:t> like </a:t>
            </a:r>
            <a:r>
              <a:rPr lang="de-DE" sz="1000" dirty="0" err="1"/>
              <a:t>to</a:t>
            </a:r>
            <a:r>
              <a:rPr lang="de-DE" sz="1000" dirty="0"/>
              <a:t> </a:t>
            </a:r>
            <a:r>
              <a:rPr lang="de-DE" sz="1000" dirty="0" err="1"/>
              <a:t>introduce</a:t>
            </a:r>
            <a:r>
              <a:rPr lang="de-DE" sz="1000" dirty="0"/>
              <a:t> a </a:t>
            </a:r>
            <a:r>
              <a:rPr lang="de-DE" sz="1000" dirty="0" err="1"/>
              <a:t>project</a:t>
            </a:r>
            <a:r>
              <a:rPr lang="de-DE" sz="1000" dirty="0"/>
              <a:t> </a:t>
            </a:r>
            <a:r>
              <a:rPr lang="de-DE" sz="1000" dirty="0" err="1"/>
              <a:t>which</a:t>
            </a:r>
            <a:r>
              <a:rPr lang="de-DE" sz="1000" dirty="0"/>
              <a:t> I find </a:t>
            </a:r>
            <a:r>
              <a:rPr lang="de-DE" sz="1000" dirty="0" err="1"/>
              <a:t>really</a:t>
            </a:r>
            <a:r>
              <a:rPr lang="de-DE" sz="1000" dirty="0"/>
              <a:t> </a:t>
            </a:r>
            <a:r>
              <a:rPr lang="de-DE" sz="1000" dirty="0" err="1"/>
              <a:t>exciting</a:t>
            </a:r>
            <a:r>
              <a:rPr lang="de-DE" sz="1000" dirty="0"/>
              <a:t> </a:t>
            </a:r>
            <a:r>
              <a:rPr lang="de-DE" sz="1000" dirty="0" err="1"/>
              <a:t>because</a:t>
            </a:r>
            <a:r>
              <a:rPr lang="de-DE" sz="1000" dirty="0"/>
              <a:t> I </a:t>
            </a:r>
            <a:r>
              <a:rPr lang="de-DE" sz="1000" dirty="0" err="1"/>
              <a:t>think</a:t>
            </a:r>
            <a:r>
              <a:rPr lang="de-DE" sz="1000" dirty="0"/>
              <a:t> </a:t>
            </a:r>
            <a:r>
              <a:rPr lang="de-DE" sz="1000" dirty="0" err="1"/>
              <a:t>contributes</a:t>
            </a:r>
            <a:r>
              <a:rPr lang="de-DE" sz="1000" dirty="0"/>
              <a:t> </a:t>
            </a:r>
            <a:r>
              <a:rPr lang="de-DE" sz="1000" dirty="0" err="1"/>
              <a:t>to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idea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making</a:t>
            </a:r>
            <a:r>
              <a:rPr lang="de-DE" sz="1000" dirty="0"/>
              <a:t> AI </a:t>
            </a:r>
            <a:r>
              <a:rPr lang="de-DE" sz="1000" dirty="0" err="1"/>
              <a:t>more</a:t>
            </a:r>
            <a:r>
              <a:rPr lang="de-DE" sz="1000" dirty="0"/>
              <a:t> </a:t>
            </a:r>
            <a:r>
              <a:rPr lang="de-DE" sz="1000" dirty="0" err="1"/>
              <a:t>democtratic</a:t>
            </a:r>
            <a:r>
              <a:rPr lang="de-DE" sz="1000" dirty="0"/>
              <a:t>, </a:t>
            </a:r>
            <a:r>
              <a:rPr lang="de-DE" sz="1000" dirty="0" err="1"/>
              <a:t>which</a:t>
            </a:r>
            <a:r>
              <a:rPr lang="de-DE" sz="1000" dirty="0"/>
              <a:t> </a:t>
            </a:r>
            <a:r>
              <a:rPr lang="de-DE" sz="1000" dirty="0" err="1"/>
              <a:t>is</a:t>
            </a:r>
            <a:r>
              <a:rPr lang="de-DE" sz="1000" dirty="0"/>
              <a:t> also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theme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this</a:t>
            </a:r>
            <a:r>
              <a:rPr lang="de-DE" sz="1000" dirty="0"/>
              <a:t> </a:t>
            </a:r>
            <a:r>
              <a:rPr lang="de-DE" sz="1000" dirty="0" err="1"/>
              <a:t>conference</a:t>
            </a:r>
            <a:r>
              <a:rPr lang="de-DE" sz="1000" dirty="0"/>
              <a:t> </a:t>
            </a:r>
            <a:endParaRPr lang="en-US" sz="1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9C7C94-6C31-4240-B03D-81AD2DF2B92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7128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000" dirty="0" err="1"/>
              <a:t>To</a:t>
            </a:r>
            <a:r>
              <a:rPr lang="de-DE" sz="1000" dirty="0"/>
              <a:t> do </a:t>
            </a:r>
            <a:r>
              <a:rPr lang="de-DE" sz="1000" dirty="0" err="1"/>
              <a:t>this</a:t>
            </a:r>
            <a:r>
              <a:rPr lang="de-DE" sz="1000" dirty="0"/>
              <a:t>, </a:t>
            </a:r>
            <a:r>
              <a:rPr lang="de-DE" sz="1000" dirty="0" err="1"/>
              <a:t>we</a:t>
            </a:r>
            <a:r>
              <a:rPr lang="de-DE" sz="1000" dirty="0"/>
              <a:t> </a:t>
            </a:r>
            <a:r>
              <a:rPr lang="de-DE" sz="1000" dirty="0" err="1"/>
              <a:t>are</a:t>
            </a:r>
            <a:r>
              <a:rPr lang="de-DE" sz="1000" dirty="0"/>
              <a:t> in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process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establishing</a:t>
            </a:r>
            <a:r>
              <a:rPr lang="de-DE" sz="1000" dirty="0"/>
              <a:t> a global </a:t>
            </a:r>
            <a:r>
              <a:rPr lang="de-DE" sz="1000" dirty="0" err="1"/>
              <a:t>swarm</a:t>
            </a:r>
            <a:r>
              <a:rPr lang="de-DE" sz="1000" dirty="0"/>
              <a:t> </a:t>
            </a:r>
            <a:r>
              <a:rPr lang="de-DE" sz="1000" dirty="0" err="1"/>
              <a:t>learning</a:t>
            </a:r>
            <a:r>
              <a:rPr lang="de-DE" sz="1000" dirty="0"/>
              <a:t> network. </a:t>
            </a:r>
          </a:p>
          <a:p>
            <a:r>
              <a:rPr lang="de-DE" sz="1000" dirty="0" err="1"/>
              <a:t>Currently</a:t>
            </a:r>
            <a:r>
              <a:rPr lang="de-DE" sz="1000" dirty="0"/>
              <a:t>, </a:t>
            </a:r>
            <a:r>
              <a:rPr lang="de-DE" sz="1000" dirty="0" err="1"/>
              <a:t>we</a:t>
            </a:r>
            <a:r>
              <a:rPr lang="de-DE" sz="1000" dirty="0"/>
              <a:t> </a:t>
            </a:r>
            <a:r>
              <a:rPr lang="de-DE" sz="1000" dirty="0" err="1"/>
              <a:t>have</a:t>
            </a:r>
            <a:r>
              <a:rPr lang="de-DE" sz="1000" dirty="0"/>
              <a:t> </a:t>
            </a:r>
            <a:r>
              <a:rPr lang="de-DE" sz="1000" dirty="0" err="1"/>
              <a:t>already</a:t>
            </a:r>
            <a:r>
              <a:rPr lang="de-DE" sz="1000" dirty="0"/>
              <a:t> 14 </a:t>
            </a:r>
            <a:r>
              <a:rPr lang="de-DE" sz="1000" dirty="0" err="1"/>
              <a:t>institutions</a:t>
            </a:r>
            <a:r>
              <a:rPr lang="de-DE" sz="1000" dirty="0"/>
              <a:t> </a:t>
            </a:r>
            <a:r>
              <a:rPr lang="de-DE" sz="1000" dirty="0" err="1"/>
              <a:t>around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globe</a:t>
            </a:r>
            <a:r>
              <a:rPr lang="de-DE" sz="1000" dirty="0"/>
              <a:t> </a:t>
            </a:r>
            <a:r>
              <a:rPr lang="de-DE" sz="1000" dirty="0" err="1"/>
              <a:t>involved</a:t>
            </a:r>
            <a:r>
              <a:rPr lang="de-DE" sz="1000" dirty="0"/>
              <a:t>, and </a:t>
            </a:r>
            <a:r>
              <a:rPr lang="de-DE" sz="1000" dirty="0" err="1"/>
              <a:t>the</a:t>
            </a:r>
            <a:r>
              <a:rPr lang="de-DE" sz="1000" dirty="0"/>
              <a:t> network </a:t>
            </a:r>
            <a:r>
              <a:rPr lang="de-DE" sz="1000" dirty="0" err="1"/>
              <a:t>is</a:t>
            </a:r>
            <a:r>
              <a:rPr lang="de-DE" sz="1000" dirty="0"/>
              <a:t> </a:t>
            </a:r>
            <a:r>
              <a:rPr lang="de-DE" sz="1000" dirty="0" err="1"/>
              <a:t>growing</a:t>
            </a:r>
            <a:r>
              <a:rPr lang="de-DE" sz="1000" dirty="0"/>
              <a:t>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9C7C94-6C31-4240-B03D-81AD2DF2B92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05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000" dirty="0" err="1"/>
              <a:t>Technically</a:t>
            </a:r>
            <a:r>
              <a:rPr lang="de-DE" sz="1000" dirty="0"/>
              <a:t>, </a:t>
            </a:r>
            <a:r>
              <a:rPr lang="de-DE" sz="1000" dirty="0" err="1"/>
              <a:t>we</a:t>
            </a:r>
            <a:r>
              <a:rPr lang="de-DE" sz="1000" dirty="0"/>
              <a:t> </a:t>
            </a:r>
            <a:r>
              <a:rPr lang="de-DE" sz="1000" dirty="0" err="1"/>
              <a:t>are</a:t>
            </a:r>
            <a:r>
              <a:rPr lang="de-DE" sz="1000" dirty="0"/>
              <a:t> </a:t>
            </a:r>
            <a:r>
              <a:rPr lang="de-DE" sz="1000" dirty="0" err="1"/>
              <a:t>working</a:t>
            </a:r>
            <a:r>
              <a:rPr lang="de-DE" sz="1000" dirty="0"/>
              <a:t> </a:t>
            </a:r>
            <a:r>
              <a:rPr lang="de-DE" sz="1000" dirty="0" err="1"/>
              <a:t>with</a:t>
            </a:r>
            <a:r>
              <a:rPr lang="de-DE" sz="1000" dirty="0"/>
              <a:t> </a:t>
            </a:r>
            <a:r>
              <a:rPr lang="de-DE" sz="1000" dirty="0" err="1"/>
              <a:t>local</a:t>
            </a:r>
            <a:r>
              <a:rPr lang="de-DE" sz="1000" dirty="0"/>
              <a:t> </a:t>
            </a:r>
            <a:r>
              <a:rPr lang="de-DE" sz="1000" dirty="0" err="1"/>
              <a:t>databases</a:t>
            </a:r>
            <a:r>
              <a:rPr lang="de-DE" sz="1000" dirty="0"/>
              <a:t>, in </a:t>
            </a:r>
            <a:r>
              <a:rPr lang="de-DE" sz="1000" dirty="0" err="1"/>
              <a:t>which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sites</a:t>
            </a:r>
            <a:r>
              <a:rPr lang="de-DE" sz="1000" dirty="0"/>
              <a:t> </a:t>
            </a:r>
            <a:r>
              <a:rPr lang="de-DE" sz="1000" dirty="0" err="1"/>
              <a:t>ingest</a:t>
            </a:r>
            <a:r>
              <a:rPr lang="de-DE" sz="1000" dirty="0"/>
              <a:t> </a:t>
            </a:r>
            <a:r>
              <a:rPr lang="de-DE" sz="1000" dirty="0" err="1"/>
              <a:t>their</a:t>
            </a:r>
            <a:r>
              <a:rPr lang="de-DE" sz="1000" dirty="0"/>
              <a:t> </a:t>
            </a:r>
            <a:r>
              <a:rPr lang="de-DE" sz="1000" dirty="0" err="1"/>
              <a:t>data</a:t>
            </a:r>
            <a:r>
              <a:rPr lang="de-DE" sz="1000" dirty="0"/>
              <a:t> </a:t>
            </a:r>
            <a:r>
              <a:rPr lang="de-DE" sz="1000" dirty="0" err="1"/>
              <a:t>to</a:t>
            </a:r>
            <a:r>
              <a:rPr lang="de-DE" sz="1000" dirty="0"/>
              <a:t>. </a:t>
            </a:r>
          </a:p>
          <a:p>
            <a:r>
              <a:rPr lang="de-DE" sz="1000" dirty="0"/>
              <a:t>These </a:t>
            </a:r>
            <a:r>
              <a:rPr lang="de-DE" sz="1000" dirty="0" err="1"/>
              <a:t>are</a:t>
            </a:r>
            <a:r>
              <a:rPr lang="de-DE" sz="1000" dirty="0"/>
              <a:t> so-</a:t>
            </a:r>
            <a:r>
              <a:rPr lang="de-DE" sz="1000" dirty="0" err="1"/>
              <a:t>called</a:t>
            </a:r>
            <a:r>
              <a:rPr lang="de-DE" sz="1000" dirty="0"/>
              <a:t> </a:t>
            </a:r>
            <a:r>
              <a:rPr lang="de-DE" sz="1000" dirty="0" err="1"/>
              <a:t>lamin</a:t>
            </a:r>
            <a:r>
              <a:rPr lang="de-DE" sz="1000" dirty="0"/>
              <a:t> </a:t>
            </a:r>
            <a:r>
              <a:rPr lang="de-DE" sz="1000" dirty="0" err="1"/>
              <a:t>databases</a:t>
            </a:r>
            <a:r>
              <a:rPr lang="de-DE" sz="1000" dirty="0"/>
              <a:t>. </a:t>
            </a:r>
            <a:r>
              <a:rPr lang="de-DE" sz="1000" dirty="0" err="1"/>
              <a:t>Lamindb</a:t>
            </a:r>
            <a:r>
              <a:rPr lang="de-DE" sz="1000" dirty="0"/>
              <a:t> </a:t>
            </a:r>
            <a:r>
              <a:rPr lang="de-DE" sz="1000" dirty="0" err="1"/>
              <a:t>is</a:t>
            </a:r>
            <a:r>
              <a:rPr lang="de-DE" sz="1000" dirty="0"/>
              <a:t> an open source </a:t>
            </a:r>
            <a:r>
              <a:rPr lang="de-DE" sz="1000" dirty="0" err="1"/>
              <a:t>database</a:t>
            </a:r>
            <a:r>
              <a:rPr lang="de-DE" sz="1000" dirty="0"/>
              <a:t> </a:t>
            </a:r>
            <a:r>
              <a:rPr lang="de-DE" sz="1000" dirty="0" err="1"/>
              <a:t>infrastucture</a:t>
            </a:r>
            <a:r>
              <a:rPr lang="de-DE" sz="1000" dirty="0"/>
              <a:t> </a:t>
            </a:r>
            <a:r>
              <a:rPr lang="de-DE" sz="1000" dirty="0" err="1"/>
              <a:t>which</a:t>
            </a:r>
            <a:r>
              <a:rPr lang="de-DE" sz="1000" dirty="0"/>
              <a:t> </a:t>
            </a:r>
            <a:r>
              <a:rPr lang="de-DE" sz="1000" dirty="0" err="1"/>
              <a:t>is</a:t>
            </a:r>
            <a:r>
              <a:rPr lang="de-DE" sz="1000" dirty="0"/>
              <a:t> </a:t>
            </a:r>
            <a:r>
              <a:rPr lang="de-DE" sz="1000" dirty="0" err="1"/>
              <a:t>really</a:t>
            </a:r>
            <a:r>
              <a:rPr lang="de-DE" sz="1000" dirty="0"/>
              <a:t> </a:t>
            </a:r>
            <a:r>
              <a:rPr lang="de-DE" sz="1000" dirty="0" err="1"/>
              <a:t>tailored</a:t>
            </a:r>
            <a:r>
              <a:rPr lang="de-DE" sz="1000" dirty="0"/>
              <a:t> </a:t>
            </a:r>
            <a:r>
              <a:rPr lang="de-DE" sz="1000" dirty="0" err="1"/>
              <a:t>to</a:t>
            </a:r>
            <a:r>
              <a:rPr lang="de-DE" sz="1000" dirty="0"/>
              <a:t> </a:t>
            </a:r>
            <a:r>
              <a:rPr lang="de-DE" sz="1000" dirty="0" err="1"/>
              <a:t>biology</a:t>
            </a:r>
            <a:r>
              <a:rPr lang="de-DE" sz="1000" dirty="0"/>
              <a:t> and </a:t>
            </a:r>
            <a:r>
              <a:rPr lang="de-DE" sz="1000" dirty="0" err="1"/>
              <a:t>if</a:t>
            </a:r>
            <a:r>
              <a:rPr lang="de-DE" sz="1000" dirty="0"/>
              <a:t> </a:t>
            </a:r>
            <a:r>
              <a:rPr lang="de-DE" sz="1000" dirty="0" err="1"/>
              <a:t>you</a:t>
            </a:r>
            <a:r>
              <a:rPr lang="de-DE" sz="1000" dirty="0"/>
              <a:t> also </a:t>
            </a:r>
            <a:r>
              <a:rPr lang="de-DE" sz="1000" dirty="0" err="1"/>
              <a:t>have</a:t>
            </a:r>
            <a:r>
              <a:rPr lang="de-DE" sz="1000" dirty="0"/>
              <a:t> </a:t>
            </a:r>
            <a:r>
              <a:rPr lang="de-DE" sz="1000" dirty="0" err="1"/>
              <a:t>biological</a:t>
            </a:r>
            <a:r>
              <a:rPr lang="de-DE" sz="1000" dirty="0"/>
              <a:t> </a:t>
            </a:r>
            <a:r>
              <a:rPr lang="de-DE" sz="1000" dirty="0" err="1"/>
              <a:t>data</a:t>
            </a:r>
            <a:r>
              <a:rPr lang="de-DE" sz="1000" dirty="0"/>
              <a:t>, I </a:t>
            </a:r>
            <a:r>
              <a:rPr lang="de-DE" sz="1000" dirty="0" err="1"/>
              <a:t>can</a:t>
            </a:r>
            <a:r>
              <a:rPr lang="de-DE" sz="1000" dirty="0"/>
              <a:t> </a:t>
            </a:r>
            <a:r>
              <a:rPr lang="de-DE" sz="1000" dirty="0" err="1"/>
              <a:t>recommend</a:t>
            </a:r>
            <a:r>
              <a:rPr lang="de-DE" sz="1000" dirty="0"/>
              <a:t> </a:t>
            </a:r>
            <a:r>
              <a:rPr lang="de-DE" sz="1000" dirty="0" err="1"/>
              <a:t>to</a:t>
            </a:r>
            <a:r>
              <a:rPr lang="de-DE" sz="1000" dirty="0"/>
              <a:t> check </a:t>
            </a:r>
            <a:r>
              <a:rPr lang="de-DE" sz="1000" dirty="0" err="1"/>
              <a:t>them</a:t>
            </a:r>
            <a:r>
              <a:rPr lang="de-DE" sz="1000" dirty="0"/>
              <a:t> out. </a:t>
            </a:r>
          </a:p>
          <a:p>
            <a:endParaRPr lang="de-DE" sz="1000" dirty="0"/>
          </a:p>
          <a:p>
            <a:r>
              <a:rPr lang="de-DE" sz="1000" dirty="0" err="1"/>
              <a:t>What</a:t>
            </a:r>
            <a:r>
              <a:rPr lang="de-DE" sz="1000" dirty="0"/>
              <a:t> </a:t>
            </a:r>
            <a:r>
              <a:rPr lang="de-DE" sz="1000" dirty="0" err="1"/>
              <a:t>happens</a:t>
            </a:r>
            <a:r>
              <a:rPr lang="de-DE" sz="1000" dirty="0"/>
              <a:t> </a:t>
            </a:r>
            <a:r>
              <a:rPr lang="de-DE" sz="1000" dirty="0" err="1"/>
              <a:t>is</a:t>
            </a:r>
            <a:r>
              <a:rPr lang="de-DE" sz="1000" dirty="0"/>
              <a:t> </a:t>
            </a:r>
            <a:r>
              <a:rPr lang="de-DE" sz="1000" dirty="0" err="1"/>
              <a:t>basically</a:t>
            </a:r>
            <a:r>
              <a:rPr lang="de-DE" sz="1000" dirty="0"/>
              <a:t> a </a:t>
            </a:r>
            <a:r>
              <a:rPr lang="de-DE" sz="1000" dirty="0" err="1"/>
              <a:t>data</a:t>
            </a:r>
            <a:r>
              <a:rPr lang="de-DE" sz="1000" dirty="0"/>
              <a:t> </a:t>
            </a:r>
            <a:r>
              <a:rPr lang="de-DE" sz="1000" dirty="0" err="1"/>
              <a:t>curation</a:t>
            </a:r>
            <a:r>
              <a:rPr lang="de-DE" sz="1000" dirty="0"/>
              <a:t> </a:t>
            </a:r>
            <a:r>
              <a:rPr lang="de-DE" sz="1000" dirty="0" err="1"/>
              <a:t>step</a:t>
            </a:r>
            <a:r>
              <a:rPr lang="de-DE" sz="1000" dirty="0"/>
              <a:t> </a:t>
            </a:r>
            <a:r>
              <a:rPr lang="de-DE" sz="1000" dirty="0" err="1"/>
              <a:t>where</a:t>
            </a:r>
            <a:r>
              <a:rPr lang="de-DE" sz="1000" dirty="0"/>
              <a:t> </a:t>
            </a:r>
            <a:r>
              <a:rPr lang="de-DE" sz="1000" dirty="0" err="1"/>
              <a:t>synonyms</a:t>
            </a:r>
            <a:r>
              <a:rPr lang="de-DE" sz="1000" dirty="0"/>
              <a:t> </a:t>
            </a:r>
            <a:r>
              <a:rPr lang="de-DE" sz="1000" dirty="0" err="1"/>
              <a:t>are</a:t>
            </a:r>
            <a:r>
              <a:rPr lang="de-DE" sz="1000" dirty="0"/>
              <a:t> </a:t>
            </a:r>
            <a:r>
              <a:rPr lang="de-DE" sz="1000" dirty="0" err="1"/>
              <a:t>matched</a:t>
            </a:r>
            <a:r>
              <a:rPr lang="de-DE" sz="1000" dirty="0"/>
              <a:t> and </a:t>
            </a:r>
            <a:r>
              <a:rPr lang="de-DE" sz="1000" dirty="0" err="1"/>
              <a:t>metadata</a:t>
            </a:r>
            <a:r>
              <a:rPr lang="de-DE" sz="1000" dirty="0"/>
              <a:t> </a:t>
            </a:r>
            <a:r>
              <a:rPr lang="de-DE" sz="1000" dirty="0" err="1"/>
              <a:t>is</a:t>
            </a:r>
            <a:r>
              <a:rPr lang="de-DE" sz="1000" dirty="0"/>
              <a:t> </a:t>
            </a:r>
            <a:r>
              <a:rPr lang="de-DE" sz="1000" dirty="0" err="1"/>
              <a:t>curated</a:t>
            </a:r>
            <a:r>
              <a:rPr lang="de-DE" sz="1000" dirty="0"/>
              <a:t>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9C7C94-6C31-4240-B03D-81AD2DF2B928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0587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000" dirty="0"/>
              <a:t>So, </a:t>
            </a:r>
            <a:r>
              <a:rPr lang="de-DE" sz="1000" dirty="0" err="1"/>
              <a:t>instead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doing</a:t>
            </a:r>
            <a:r>
              <a:rPr lang="de-DE" sz="1000" dirty="0"/>
              <a:t> </a:t>
            </a:r>
            <a:r>
              <a:rPr lang="de-DE" sz="1000" dirty="0" err="1"/>
              <a:t>manual</a:t>
            </a:r>
            <a:r>
              <a:rPr lang="de-DE" sz="1000" dirty="0"/>
              <a:t> </a:t>
            </a:r>
            <a:r>
              <a:rPr lang="de-DE" sz="1000" dirty="0" err="1"/>
              <a:t>metadata</a:t>
            </a:r>
            <a:r>
              <a:rPr lang="de-DE" sz="1000" dirty="0"/>
              <a:t> </a:t>
            </a:r>
            <a:r>
              <a:rPr lang="de-DE" sz="1000" dirty="0" err="1"/>
              <a:t>annotation</a:t>
            </a:r>
            <a:r>
              <a:rPr lang="de-DE" sz="1000" dirty="0"/>
              <a:t>, </a:t>
            </a:r>
            <a:r>
              <a:rPr lang="de-DE" sz="1000" dirty="0" err="1"/>
              <a:t>gating</a:t>
            </a:r>
            <a:r>
              <a:rPr lang="de-DE" sz="1000" dirty="0"/>
              <a:t> and </a:t>
            </a:r>
            <a:r>
              <a:rPr lang="de-DE" sz="1000" dirty="0" err="1"/>
              <a:t>prediction</a:t>
            </a:r>
            <a:r>
              <a:rPr lang="de-DE" sz="1000" dirty="0"/>
              <a:t> </a:t>
            </a:r>
            <a:r>
              <a:rPr lang="de-DE" sz="1000" dirty="0" err="1"/>
              <a:t>based</a:t>
            </a:r>
            <a:r>
              <a:rPr lang="de-DE" sz="1000" dirty="0"/>
              <a:t> on </a:t>
            </a:r>
            <a:r>
              <a:rPr lang="de-DE" sz="1000" dirty="0" err="1"/>
              <a:t>celltype</a:t>
            </a:r>
            <a:r>
              <a:rPr lang="de-DE" sz="1000" dirty="0"/>
              <a:t> </a:t>
            </a:r>
            <a:r>
              <a:rPr lang="de-DE" sz="1000" dirty="0" err="1"/>
              <a:t>frequency</a:t>
            </a:r>
            <a:r>
              <a:rPr lang="de-DE" sz="1000" dirty="0"/>
              <a:t>, </a:t>
            </a:r>
            <a:r>
              <a:rPr lang="de-DE" sz="1000" dirty="0" err="1"/>
              <a:t>we</a:t>
            </a:r>
            <a:r>
              <a:rPr lang="de-DE" sz="1000" dirty="0"/>
              <a:t> </a:t>
            </a:r>
            <a:r>
              <a:rPr lang="de-DE" sz="1000" dirty="0" err="1"/>
              <a:t>are</a:t>
            </a:r>
            <a:r>
              <a:rPr lang="de-DE" sz="1000" dirty="0"/>
              <a:t> </a:t>
            </a:r>
            <a:r>
              <a:rPr lang="de-DE" sz="1000" dirty="0" err="1"/>
              <a:t>aiming</a:t>
            </a:r>
            <a:r>
              <a:rPr lang="de-DE" sz="1000" dirty="0"/>
              <a:t> </a:t>
            </a:r>
            <a:r>
              <a:rPr lang="de-DE" sz="1000" dirty="0" err="1"/>
              <a:t>for</a:t>
            </a:r>
            <a:r>
              <a:rPr lang="de-DE" sz="1000" dirty="0"/>
              <a:t> a </a:t>
            </a:r>
            <a:r>
              <a:rPr lang="de-DE" sz="1000" dirty="0" err="1"/>
              <a:t>more</a:t>
            </a:r>
            <a:r>
              <a:rPr lang="de-DE" sz="1000" dirty="0"/>
              <a:t> </a:t>
            </a:r>
            <a:r>
              <a:rPr lang="de-DE" sz="1000" dirty="0" err="1"/>
              <a:t>automated</a:t>
            </a:r>
            <a:r>
              <a:rPr lang="de-DE" sz="1000" dirty="0"/>
              <a:t> </a:t>
            </a:r>
            <a:r>
              <a:rPr lang="de-DE" sz="1000" dirty="0" err="1"/>
              <a:t>approach</a:t>
            </a:r>
            <a:r>
              <a:rPr lang="de-DE" sz="1000" dirty="0"/>
              <a:t> </a:t>
            </a:r>
            <a:r>
              <a:rPr lang="de-DE" sz="1000" dirty="0" err="1"/>
              <a:t>where</a:t>
            </a:r>
            <a:r>
              <a:rPr lang="de-DE" sz="1000" dirty="0"/>
              <a:t> </a:t>
            </a:r>
            <a:r>
              <a:rPr lang="de-DE" sz="1000" dirty="0" err="1"/>
              <a:t>cell</a:t>
            </a:r>
            <a:r>
              <a:rPr lang="de-DE" sz="1000" dirty="0"/>
              <a:t>-level </a:t>
            </a:r>
            <a:r>
              <a:rPr lang="de-DE" sz="1000" dirty="0" err="1"/>
              <a:t>prediction</a:t>
            </a:r>
            <a:r>
              <a:rPr lang="de-DE" sz="1000" dirty="0"/>
              <a:t> </a:t>
            </a:r>
            <a:r>
              <a:rPr lang="de-DE" sz="1000" dirty="0" err="1"/>
              <a:t>is</a:t>
            </a:r>
            <a:r>
              <a:rPr lang="de-DE" sz="1000" dirty="0"/>
              <a:t> </a:t>
            </a:r>
            <a:r>
              <a:rPr lang="de-DE" sz="1000" dirty="0" err="1"/>
              <a:t>diectly</a:t>
            </a:r>
            <a:r>
              <a:rPr lang="de-DE" sz="1000" dirty="0"/>
              <a:t> </a:t>
            </a:r>
            <a:r>
              <a:rPr lang="de-DE" sz="1000" dirty="0" err="1"/>
              <a:t>done</a:t>
            </a:r>
            <a:r>
              <a:rPr lang="de-DE" sz="1000" dirty="0"/>
              <a:t> </a:t>
            </a:r>
            <a:r>
              <a:rPr lang="de-DE" sz="1000" dirty="0" err="1"/>
              <a:t>based</a:t>
            </a:r>
            <a:r>
              <a:rPr lang="de-DE" sz="1000" dirty="0"/>
              <a:t> on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paramters</a:t>
            </a:r>
            <a:r>
              <a:rPr lang="de-DE" sz="1000" dirty="0"/>
              <a:t> </a:t>
            </a:r>
            <a:r>
              <a:rPr lang="de-DE" sz="1000" dirty="0" err="1"/>
              <a:t>that</a:t>
            </a:r>
            <a:r>
              <a:rPr lang="de-DE" sz="1000" dirty="0"/>
              <a:t> </a:t>
            </a:r>
            <a:r>
              <a:rPr lang="de-DE" sz="1000" dirty="0" err="1"/>
              <a:t>are</a:t>
            </a:r>
            <a:r>
              <a:rPr lang="de-DE" sz="1000" dirty="0"/>
              <a:t> </a:t>
            </a:r>
            <a:r>
              <a:rPr lang="de-DE" sz="1000" dirty="0" err="1"/>
              <a:t>shared</a:t>
            </a:r>
            <a:r>
              <a:rPr lang="de-DE" sz="1000" dirty="0"/>
              <a:t> </a:t>
            </a:r>
            <a:r>
              <a:rPr lang="de-DE" sz="1000" dirty="0" err="1"/>
              <a:t>within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network.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9C7C94-6C31-4240-B03D-81AD2DF2B928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4854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000" dirty="0"/>
              <a:t>As a </a:t>
            </a:r>
            <a:r>
              <a:rPr lang="de-DE" sz="1000" dirty="0" err="1"/>
              <a:t>use</a:t>
            </a:r>
            <a:r>
              <a:rPr lang="de-DE" sz="1000" dirty="0"/>
              <a:t> </a:t>
            </a:r>
            <a:r>
              <a:rPr lang="de-DE" sz="1000" dirty="0" err="1"/>
              <a:t>case</a:t>
            </a:r>
            <a:r>
              <a:rPr lang="de-DE" sz="1000" dirty="0"/>
              <a:t> </a:t>
            </a:r>
            <a:r>
              <a:rPr lang="de-DE" sz="1000" dirty="0" err="1"/>
              <a:t>we</a:t>
            </a:r>
            <a:r>
              <a:rPr lang="de-DE" sz="1000" dirty="0"/>
              <a:t> </a:t>
            </a:r>
            <a:r>
              <a:rPr lang="de-DE" sz="1000" dirty="0" err="1"/>
              <a:t>are</a:t>
            </a:r>
            <a:r>
              <a:rPr lang="de-DE" sz="1000" dirty="0"/>
              <a:t> </a:t>
            </a:r>
            <a:r>
              <a:rPr lang="de-DE" sz="1000" dirty="0" err="1"/>
              <a:t>predicting</a:t>
            </a:r>
            <a:r>
              <a:rPr lang="de-DE" sz="1000" dirty="0"/>
              <a:t> COVID-19. </a:t>
            </a:r>
          </a:p>
          <a:p>
            <a:r>
              <a:rPr lang="de-DE" sz="1000" dirty="0"/>
              <a:t>The </a:t>
            </a:r>
            <a:r>
              <a:rPr lang="de-DE" sz="1000" dirty="0" err="1"/>
              <a:t>pandemic</a:t>
            </a:r>
            <a:r>
              <a:rPr lang="de-DE" sz="1000" dirty="0"/>
              <a:t> </a:t>
            </a:r>
            <a:r>
              <a:rPr lang="de-DE" sz="1000" dirty="0" err="1"/>
              <a:t>has</a:t>
            </a:r>
            <a:r>
              <a:rPr lang="de-DE" sz="1000" dirty="0"/>
              <a:t> </a:t>
            </a:r>
            <a:r>
              <a:rPr lang="de-DE" sz="1000" dirty="0" err="1"/>
              <a:t>led</a:t>
            </a:r>
            <a:r>
              <a:rPr lang="de-DE" sz="1000" dirty="0"/>
              <a:t> </a:t>
            </a:r>
            <a:r>
              <a:rPr lang="de-DE" sz="1000" dirty="0" err="1"/>
              <a:t>to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situation</a:t>
            </a:r>
            <a:r>
              <a:rPr lang="de-DE" sz="1000" dirty="0"/>
              <a:t> </a:t>
            </a:r>
            <a:r>
              <a:rPr lang="de-DE" sz="1000" dirty="0" err="1"/>
              <a:t>that</a:t>
            </a:r>
            <a:r>
              <a:rPr lang="de-DE" sz="1000" dirty="0"/>
              <a:t> </a:t>
            </a:r>
            <a:r>
              <a:rPr lang="de-DE" sz="1000" dirty="0" err="1"/>
              <a:t>data</a:t>
            </a:r>
            <a:r>
              <a:rPr lang="de-DE" sz="1000" dirty="0"/>
              <a:t> on </a:t>
            </a:r>
            <a:r>
              <a:rPr lang="de-DE" sz="1000" dirty="0" err="1"/>
              <a:t>the</a:t>
            </a:r>
            <a:r>
              <a:rPr lang="de-DE" sz="1000" dirty="0"/>
              <a:t> same </a:t>
            </a:r>
            <a:r>
              <a:rPr lang="de-DE" sz="1000" dirty="0" err="1"/>
              <a:t>disease</a:t>
            </a:r>
            <a:r>
              <a:rPr lang="de-DE" sz="1000" dirty="0"/>
              <a:t> </a:t>
            </a:r>
            <a:r>
              <a:rPr lang="de-DE" sz="1000" dirty="0" err="1"/>
              <a:t>has</a:t>
            </a:r>
            <a:r>
              <a:rPr lang="de-DE" sz="1000" dirty="0"/>
              <a:t> </a:t>
            </a:r>
            <a:r>
              <a:rPr lang="de-DE" sz="1000" dirty="0" err="1"/>
              <a:t>been</a:t>
            </a:r>
            <a:r>
              <a:rPr lang="de-DE" sz="1000" dirty="0"/>
              <a:t> </a:t>
            </a:r>
            <a:r>
              <a:rPr lang="de-DE" sz="1000" dirty="0" err="1"/>
              <a:t>collected</a:t>
            </a:r>
            <a:r>
              <a:rPr lang="de-DE" sz="1000" dirty="0"/>
              <a:t> and </a:t>
            </a:r>
            <a:r>
              <a:rPr lang="de-DE" sz="1000" dirty="0" err="1"/>
              <a:t>analyzed</a:t>
            </a:r>
            <a:r>
              <a:rPr lang="de-DE" sz="1000" dirty="0"/>
              <a:t> </a:t>
            </a:r>
            <a:r>
              <a:rPr lang="de-DE" sz="1000" dirty="0" err="1"/>
              <a:t>throughout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world</a:t>
            </a:r>
            <a:r>
              <a:rPr lang="de-DE" sz="1000" dirty="0"/>
              <a:t> in different </a:t>
            </a:r>
            <a:r>
              <a:rPr lang="de-DE" sz="1000" dirty="0" err="1"/>
              <a:t>labs</a:t>
            </a:r>
            <a:r>
              <a:rPr lang="de-DE" sz="1000" dirty="0"/>
              <a:t> and </a:t>
            </a:r>
            <a:r>
              <a:rPr lang="de-DE" sz="1000" dirty="0" err="1"/>
              <a:t>this</a:t>
            </a:r>
            <a:r>
              <a:rPr lang="de-DE" sz="1000" dirty="0"/>
              <a:t> </a:t>
            </a:r>
            <a:r>
              <a:rPr lang="de-DE" sz="1000" dirty="0" err="1"/>
              <a:t>serves</a:t>
            </a:r>
            <a:r>
              <a:rPr lang="de-DE" sz="1000" dirty="0"/>
              <a:t> </a:t>
            </a:r>
            <a:r>
              <a:rPr lang="de-DE" sz="1000" dirty="0" err="1"/>
              <a:t>as</a:t>
            </a:r>
            <a:r>
              <a:rPr lang="de-DE" sz="1000" dirty="0"/>
              <a:t> a </a:t>
            </a:r>
            <a:r>
              <a:rPr lang="de-DE" sz="1000" dirty="0" err="1"/>
              <a:t>unique</a:t>
            </a:r>
            <a:r>
              <a:rPr lang="de-DE" sz="1000" dirty="0"/>
              <a:t> </a:t>
            </a:r>
            <a:r>
              <a:rPr lang="de-DE" sz="1000" dirty="0" err="1"/>
              <a:t>opportunity</a:t>
            </a:r>
            <a:r>
              <a:rPr lang="de-DE" sz="1000" dirty="0"/>
              <a:t>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us</a:t>
            </a:r>
            <a:r>
              <a:rPr lang="de-DE" sz="1000" dirty="0"/>
              <a:t> </a:t>
            </a:r>
            <a:r>
              <a:rPr lang="de-DE" sz="1000" dirty="0" err="1"/>
              <a:t>to</a:t>
            </a:r>
            <a:r>
              <a:rPr lang="de-DE" sz="1000" dirty="0"/>
              <a:t> </a:t>
            </a:r>
            <a:r>
              <a:rPr lang="de-DE" sz="1000" dirty="0" err="1"/>
              <a:t>understand</a:t>
            </a:r>
            <a:r>
              <a:rPr lang="de-DE" sz="1000" dirty="0"/>
              <a:t> </a:t>
            </a:r>
            <a:r>
              <a:rPr lang="de-DE" sz="1000" dirty="0" err="1"/>
              <a:t>whether</a:t>
            </a:r>
            <a:r>
              <a:rPr lang="de-DE" sz="1000" dirty="0"/>
              <a:t> </a:t>
            </a:r>
            <a:r>
              <a:rPr lang="de-DE" sz="1000" dirty="0" err="1"/>
              <a:t>we</a:t>
            </a:r>
            <a:r>
              <a:rPr lang="de-DE" sz="1000" dirty="0"/>
              <a:t> </a:t>
            </a:r>
            <a:r>
              <a:rPr lang="de-DE" sz="1000" dirty="0" err="1"/>
              <a:t>can</a:t>
            </a:r>
            <a:r>
              <a:rPr lang="de-DE" sz="1000" dirty="0"/>
              <a:t> </a:t>
            </a:r>
            <a:r>
              <a:rPr lang="de-DE" sz="1000" dirty="0" err="1"/>
              <a:t>make</a:t>
            </a:r>
            <a:r>
              <a:rPr lang="de-DE" sz="1000" dirty="0"/>
              <a:t> a </a:t>
            </a:r>
            <a:r>
              <a:rPr lang="de-DE" sz="1000" dirty="0" err="1"/>
              <a:t>clinically</a:t>
            </a:r>
            <a:r>
              <a:rPr lang="de-DE" sz="1000" dirty="0"/>
              <a:t> </a:t>
            </a:r>
            <a:r>
              <a:rPr lang="de-DE" sz="1000" dirty="0" err="1"/>
              <a:t>meaningful</a:t>
            </a:r>
            <a:r>
              <a:rPr lang="de-DE" sz="1000" dirty="0"/>
              <a:t> </a:t>
            </a:r>
            <a:r>
              <a:rPr lang="de-DE" sz="1000" dirty="0" err="1"/>
              <a:t>prediction</a:t>
            </a:r>
            <a:r>
              <a:rPr lang="de-DE" sz="1000" dirty="0"/>
              <a:t> </a:t>
            </a:r>
            <a:r>
              <a:rPr lang="de-DE" sz="1000" dirty="0" err="1"/>
              <a:t>across</a:t>
            </a:r>
            <a:r>
              <a:rPr lang="de-DE" sz="1000" dirty="0"/>
              <a:t> </a:t>
            </a:r>
            <a:r>
              <a:rPr lang="de-DE" sz="1000" dirty="0" err="1"/>
              <a:t>hospitals</a:t>
            </a:r>
            <a:r>
              <a:rPr lang="de-DE" sz="1000" dirty="0"/>
              <a:t>, </a:t>
            </a:r>
            <a:r>
              <a:rPr lang="de-DE" sz="1000" dirty="0" err="1"/>
              <a:t>cities</a:t>
            </a:r>
            <a:r>
              <a:rPr lang="de-DE" sz="1000" dirty="0"/>
              <a:t>, </a:t>
            </a:r>
            <a:r>
              <a:rPr lang="de-DE" sz="1000" dirty="0" err="1"/>
              <a:t>technologes</a:t>
            </a:r>
            <a:r>
              <a:rPr lang="de-DE" sz="1000" dirty="0"/>
              <a:t> and </a:t>
            </a:r>
            <a:r>
              <a:rPr lang="de-DE" sz="1000" dirty="0" err="1"/>
              <a:t>panels</a:t>
            </a:r>
            <a:r>
              <a:rPr lang="de-DE" sz="1000" dirty="0"/>
              <a:t>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9C7C94-6C31-4240-B03D-81AD2DF2B928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4453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Now</a:t>
            </a:r>
            <a:r>
              <a:rPr lang="de-DE" dirty="0"/>
              <a:t>,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situation</a:t>
            </a:r>
            <a:r>
              <a:rPr lang="de-DE" dirty="0"/>
              <a:t> in </a:t>
            </a:r>
            <a:r>
              <a:rPr lang="de-DE" dirty="0" err="1"/>
              <a:t>terms</a:t>
            </a:r>
            <a:r>
              <a:rPr lang="de-DE" dirty="0"/>
              <a:t> </a:t>
            </a:r>
            <a:r>
              <a:rPr lang="de-DE" dirty="0" err="1"/>
              <a:t>ogf</a:t>
            </a:r>
            <a:r>
              <a:rPr lang="de-DE" dirty="0"/>
              <a:t> sample </a:t>
            </a:r>
            <a:r>
              <a:rPr lang="de-DE" dirty="0" err="1"/>
              <a:t>types</a:t>
            </a:r>
            <a:r>
              <a:rPr lang="de-DE" dirty="0"/>
              <a:t>, </a:t>
            </a:r>
            <a:r>
              <a:rPr lang="de-DE" dirty="0" err="1"/>
              <a:t>technologies</a:t>
            </a:r>
            <a:r>
              <a:rPr lang="de-DE" dirty="0"/>
              <a:t>, </a:t>
            </a:r>
            <a:r>
              <a:rPr lang="de-DE" dirty="0" err="1"/>
              <a:t>panels</a:t>
            </a:r>
            <a:r>
              <a:rPr lang="de-DE" dirty="0"/>
              <a:t>, </a:t>
            </a:r>
            <a:r>
              <a:rPr lang="de-DE" dirty="0" err="1"/>
              <a:t>diesease</a:t>
            </a:r>
            <a:r>
              <a:rPr lang="de-DE" dirty="0"/>
              <a:t> </a:t>
            </a:r>
            <a:r>
              <a:rPr lang="de-DE" dirty="0" err="1"/>
              <a:t>conditions</a:t>
            </a:r>
            <a:r>
              <a:rPr lang="de-DE" dirty="0"/>
              <a:t> and sample </a:t>
            </a:r>
            <a:r>
              <a:rPr lang="de-DE" dirty="0" err="1"/>
              <a:t>numbers</a:t>
            </a:r>
            <a:r>
              <a:rPr lang="de-DE" dirty="0"/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9C7C94-6C31-4240-B03D-81AD2DF2B928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3785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having</a:t>
            </a:r>
            <a:r>
              <a:rPr lang="de-DE" dirty="0"/>
              <a:t> diverse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samle</a:t>
            </a:r>
            <a:r>
              <a:rPr lang="de-DE" dirty="0"/>
              <a:t> </a:t>
            </a:r>
            <a:r>
              <a:rPr lang="de-DE" dirty="0" err="1"/>
              <a:t>types</a:t>
            </a:r>
            <a:r>
              <a:rPr lang="de-DE" dirty="0"/>
              <a:t> and </a:t>
            </a:r>
            <a:r>
              <a:rPr lang="de-DE" dirty="0" err="1"/>
              <a:t>technologies</a:t>
            </a:r>
            <a:r>
              <a:rPr lang="de-DE" dirty="0"/>
              <a:t>. </a:t>
            </a:r>
          </a:p>
          <a:p>
            <a:r>
              <a:rPr lang="de-DE" dirty="0"/>
              <a:t>ON </a:t>
            </a:r>
            <a:r>
              <a:rPr lang="de-DE" dirty="0" err="1"/>
              <a:t>left</a:t>
            </a:r>
            <a:r>
              <a:rPr lang="de-DE" dirty="0"/>
              <a:t> </a:t>
            </a:r>
            <a:r>
              <a:rPr lang="de-DE" dirty="0" err="1"/>
              <a:t>hand</a:t>
            </a:r>
            <a:r>
              <a:rPr lang="de-DE" dirty="0"/>
              <a:t> </a:t>
            </a:r>
            <a:r>
              <a:rPr lang="de-DE" dirty="0" err="1"/>
              <a:t>site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different </a:t>
            </a:r>
            <a:r>
              <a:rPr lang="de-DE" dirty="0" err="1"/>
              <a:t>kinds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blood</a:t>
            </a:r>
            <a:r>
              <a:rPr lang="de-DE" dirty="0"/>
              <a:t> </a:t>
            </a:r>
            <a:r>
              <a:rPr lang="de-DE" dirty="0" err="1"/>
              <a:t>sampling</a:t>
            </a:r>
            <a:r>
              <a:rPr lang="de-DE" dirty="0"/>
              <a:t> </a:t>
            </a:r>
            <a:r>
              <a:rPr lang="de-DE" dirty="0" err="1"/>
              <a:t>protiocols</a:t>
            </a:r>
            <a:r>
              <a:rPr lang="de-DE" dirty="0"/>
              <a:t>, and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hand</a:t>
            </a:r>
            <a:r>
              <a:rPr lang="de-DE" dirty="0"/>
              <a:t> </a:t>
            </a:r>
            <a:r>
              <a:rPr lang="de-DE" dirty="0" err="1"/>
              <a:t>side</a:t>
            </a:r>
            <a:r>
              <a:rPr lang="de-DE" dirty="0"/>
              <a:t> different </a:t>
            </a:r>
            <a:r>
              <a:rPr lang="de-DE" dirty="0" err="1"/>
              <a:t>kinds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high-dimensional </a:t>
            </a:r>
            <a:r>
              <a:rPr lang="de-DE" dirty="0" err="1"/>
              <a:t>cytometry</a:t>
            </a:r>
            <a:r>
              <a:rPr lang="de-DE" dirty="0"/>
              <a:t> </a:t>
            </a:r>
            <a:r>
              <a:rPr lang="de-DE" dirty="0" err="1"/>
              <a:t>technologies</a:t>
            </a:r>
            <a:r>
              <a:rPr lang="de-DE" dirty="0"/>
              <a:t> </a:t>
            </a:r>
            <a:r>
              <a:rPr lang="de-DE" dirty="0" err="1"/>
              <a:t>being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9C7C94-6C31-4240-B03D-81AD2DF2B928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937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000" dirty="0"/>
              <a:t>In </a:t>
            </a:r>
            <a:r>
              <a:rPr lang="de-DE" sz="1000" dirty="0" err="1"/>
              <a:t>terms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features</a:t>
            </a:r>
            <a:r>
              <a:rPr lang="de-DE" sz="1000" dirty="0"/>
              <a:t>, </a:t>
            </a:r>
            <a:r>
              <a:rPr lang="de-DE" sz="1000" dirty="0" err="1"/>
              <a:t>we</a:t>
            </a:r>
            <a:r>
              <a:rPr lang="de-DE" sz="1000" dirty="0"/>
              <a:t> </a:t>
            </a:r>
            <a:r>
              <a:rPr lang="de-DE" sz="1000" dirty="0" err="1"/>
              <a:t>have</a:t>
            </a:r>
            <a:r>
              <a:rPr lang="de-DE" sz="1000" dirty="0"/>
              <a:t> </a:t>
            </a:r>
            <a:r>
              <a:rPr lang="de-DE" sz="1000" dirty="0" err="1"/>
              <a:t>really</a:t>
            </a:r>
            <a:r>
              <a:rPr lang="de-DE" sz="1000" dirty="0"/>
              <a:t> </a:t>
            </a:r>
            <a:r>
              <a:rPr lang="de-DE" sz="1000" dirty="0" err="1"/>
              <a:t>little</a:t>
            </a:r>
            <a:r>
              <a:rPr lang="de-DE" sz="1000" dirty="0"/>
              <a:t> </a:t>
            </a:r>
            <a:r>
              <a:rPr lang="de-DE" sz="1000" dirty="0" err="1"/>
              <a:t>overlap</a:t>
            </a:r>
            <a:r>
              <a:rPr lang="de-DE" sz="1000" dirty="0"/>
              <a:t>. The </a:t>
            </a:r>
            <a:r>
              <a:rPr lang="de-DE" sz="1000" dirty="0" err="1"/>
              <a:t>black</a:t>
            </a:r>
            <a:r>
              <a:rPr lang="de-DE" sz="1000" dirty="0"/>
              <a:t> </a:t>
            </a:r>
            <a:r>
              <a:rPr lang="de-DE" sz="1000" dirty="0" err="1"/>
              <a:t>splots</a:t>
            </a:r>
            <a:r>
              <a:rPr lang="de-DE" sz="1000" dirty="0"/>
              <a:t> </a:t>
            </a:r>
            <a:r>
              <a:rPr lang="de-DE" sz="1000" dirty="0" err="1"/>
              <a:t>are</a:t>
            </a:r>
            <a:r>
              <a:rPr lang="de-DE" sz="1000" dirty="0"/>
              <a:t> </a:t>
            </a:r>
            <a:r>
              <a:rPr lang="de-DE" sz="1000" dirty="0" err="1"/>
              <a:t>overlapping</a:t>
            </a:r>
            <a:r>
              <a:rPr lang="de-DE" sz="1000" dirty="0"/>
              <a:t> </a:t>
            </a:r>
            <a:r>
              <a:rPr lang="de-DE" sz="1000" dirty="0" err="1"/>
              <a:t>markers</a:t>
            </a:r>
            <a:r>
              <a:rPr lang="de-DE" sz="1000" dirty="0"/>
              <a:t> </a:t>
            </a:r>
            <a:r>
              <a:rPr lang="de-DE" sz="1000" dirty="0" err="1"/>
              <a:t>across</a:t>
            </a:r>
            <a:r>
              <a:rPr lang="de-DE" sz="1000" dirty="0"/>
              <a:t> </a:t>
            </a:r>
            <a:r>
              <a:rPr lang="de-DE" sz="1000" dirty="0" err="1"/>
              <a:t>sites</a:t>
            </a:r>
            <a:r>
              <a:rPr lang="de-DE" sz="1000" dirty="0"/>
              <a:t>. </a:t>
            </a:r>
          </a:p>
          <a:p>
            <a:r>
              <a:rPr lang="de-DE" sz="1000" dirty="0"/>
              <a:t>Also sample </a:t>
            </a:r>
            <a:r>
              <a:rPr lang="de-DE" sz="1000" dirty="0" err="1"/>
              <a:t>numbers</a:t>
            </a:r>
            <a:r>
              <a:rPr lang="de-DE" sz="1000" dirty="0"/>
              <a:t> </a:t>
            </a:r>
            <a:r>
              <a:rPr lang="de-DE" sz="1000" dirty="0" err="1"/>
              <a:t>are</a:t>
            </a:r>
            <a:r>
              <a:rPr lang="de-DE" sz="1000" dirty="0"/>
              <a:t> </a:t>
            </a:r>
            <a:r>
              <a:rPr lang="de-DE" sz="1000" dirty="0" err="1"/>
              <a:t>quite</a:t>
            </a:r>
            <a:r>
              <a:rPr lang="de-DE" sz="1000" dirty="0"/>
              <a:t> diverse </a:t>
            </a:r>
            <a:r>
              <a:rPr lang="de-DE" sz="1000" dirty="0" err="1"/>
              <a:t>between</a:t>
            </a:r>
            <a:r>
              <a:rPr lang="de-DE" sz="1000" dirty="0"/>
              <a:t> </a:t>
            </a:r>
            <a:r>
              <a:rPr lang="de-DE" sz="1000" dirty="0" err="1"/>
              <a:t>sites</a:t>
            </a:r>
            <a:r>
              <a:rPr lang="de-DE" sz="1000" dirty="0"/>
              <a:t>.</a:t>
            </a:r>
          </a:p>
          <a:p>
            <a:r>
              <a:rPr lang="de-DE" sz="1000" dirty="0" err="1"/>
              <a:t>We</a:t>
            </a:r>
            <a:r>
              <a:rPr lang="de-DE" sz="1000" dirty="0"/>
              <a:t> </a:t>
            </a:r>
            <a:r>
              <a:rPr lang="de-DE" sz="1000" dirty="0" err="1"/>
              <a:t>therefore</a:t>
            </a:r>
            <a:r>
              <a:rPr lang="de-DE" sz="1000" dirty="0"/>
              <a:t> </a:t>
            </a:r>
            <a:r>
              <a:rPr lang="de-DE" sz="1000" dirty="0" err="1"/>
              <a:t>are</a:t>
            </a:r>
            <a:r>
              <a:rPr lang="de-DE" sz="1000" dirty="0"/>
              <a:t> </a:t>
            </a:r>
            <a:r>
              <a:rPr lang="de-DE" sz="1000" dirty="0" err="1"/>
              <a:t>starting</a:t>
            </a:r>
            <a:r>
              <a:rPr lang="de-DE" sz="1000" dirty="0"/>
              <a:t> at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moment</a:t>
            </a:r>
            <a:r>
              <a:rPr lang="de-DE" sz="1000" dirty="0"/>
              <a:t> </a:t>
            </a:r>
            <a:r>
              <a:rPr lang="de-DE" sz="1000" dirty="0" err="1"/>
              <a:t>with</a:t>
            </a:r>
            <a:r>
              <a:rPr lang="de-DE" sz="1000" dirty="0"/>
              <a:t> </a:t>
            </a:r>
            <a:r>
              <a:rPr lang="de-DE" sz="1000" dirty="0" err="1"/>
              <a:t>nodes</a:t>
            </a:r>
            <a:r>
              <a:rPr lang="de-DE" sz="1000" dirty="0"/>
              <a:t> </a:t>
            </a:r>
            <a:r>
              <a:rPr lang="de-DE" sz="1000" dirty="0" err="1"/>
              <a:t>that</a:t>
            </a:r>
            <a:r>
              <a:rPr lang="de-DE" sz="1000" dirty="0"/>
              <a:t> </a:t>
            </a:r>
            <a:r>
              <a:rPr lang="de-DE" sz="1000" dirty="0" err="1"/>
              <a:t>have</a:t>
            </a:r>
            <a:r>
              <a:rPr lang="de-DE" sz="1000" dirty="0"/>
              <a:t> a large </a:t>
            </a:r>
            <a:r>
              <a:rPr lang="de-DE" sz="1000" dirty="0" err="1"/>
              <a:t>overlap</a:t>
            </a:r>
            <a:r>
              <a:rPr lang="de-DE" sz="1000" dirty="0"/>
              <a:t> in </a:t>
            </a:r>
            <a:r>
              <a:rPr lang="de-DE" sz="1000" dirty="0" err="1"/>
              <a:t>features</a:t>
            </a:r>
            <a:r>
              <a:rPr lang="de-DE" sz="1000" dirty="0"/>
              <a:t> 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9C7C94-6C31-4240-B03D-81AD2DF2B928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0337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050" dirty="0" err="1"/>
              <a:t>If</a:t>
            </a:r>
            <a:r>
              <a:rPr lang="de-DE" sz="1050" dirty="0"/>
              <a:t> </a:t>
            </a:r>
            <a:r>
              <a:rPr lang="de-DE" sz="1050" dirty="0" err="1"/>
              <a:t>you</a:t>
            </a:r>
            <a:r>
              <a:rPr lang="de-DE" sz="1050" dirty="0"/>
              <a:t> </a:t>
            </a:r>
            <a:r>
              <a:rPr lang="de-DE" sz="1050" dirty="0" err="1"/>
              <a:t>want</a:t>
            </a:r>
            <a:r>
              <a:rPr lang="de-DE" sz="1050" dirty="0"/>
              <a:t> </a:t>
            </a:r>
            <a:r>
              <a:rPr lang="de-DE" sz="1050" dirty="0" err="1"/>
              <a:t>to</a:t>
            </a:r>
            <a:r>
              <a:rPr lang="de-DE" sz="1050" dirty="0"/>
              <a:t> </a:t>
            </a:r>
            <a:r>
              <a:rPr lang="de-DE" sz="1050" dirty="0" err="1"/>
              <a:t>learn</a:t>
            </a:r>
            <a:r>
              <a:rPr lang="de-DE" sz="1050" dirty="0"/>
              <a:t> </a:t>
            </a:r>
            <a:r>
              <a:rPr lang="de-DE" sz="1050" dirty="0" err="1"/>
              <a:t>more</a:t>
            </a:r>
            <a:r>
              <a:rPr lang="de-DE" sz="1050" dirty="0"/>
              <a:t> </a:t>
            </a:r>
            <a:r>
              <a:rPr lang="de-DE" sz="1050" dirty="0" err="1"/>
              <a:t>about</a:t>
            </a:r>
            <a:r>
              <a:rPr lang="de-DE" sz="1050" dirty="0"/>
              <a:t> </a:t>
            </a:r>
            <a:r>
              <a:rPr lang="de-DE" sz="1050" dirty="0" err="1"/>
              <a:t>the</a:t>
            </a:r>
            <a:r>
              <a:rPr lang="de-DE" sz="1050" dirty="0"/>
              <a:t> </a:t>
            </a:r>
            <a:r>
              <a:rPr lang="de-DE" sz="1050" dirty="0" err="1"/>
              <a:t>models</a:t>
            </a:r>
            <a:r>
              <a:rPr lang="de-DE" sz="1050" dirty="0"/>
              <a:t> and </a:t>
            </a:r>
            <a:r>
              <a:rPr lang="de-DE" sz="1050" dirty="0" err="1"/>
              <a:t>first</a:t>
            </a:r>
            <a:r>
              <a:rPr lang="de-DE" sz="1050" dirty="0"/>
              <a:t> </a:t>
            </a:r>
            <a:r>
              <a:rPr lang="de-DE" sz="1050" dirty="0" err="1"/>
              <a:t>experiment</a:t>
            </a:r>
            <a:r>
              <a:rPr lang="de-DE" sz="1050" dirty="0"/>
              <a:t> </a:t>
            </a:r>
            <a:r>
              <a:rPr lang="de-DE" sz="1050" dirty="0" err="1"/>
              <a:t>runs</a:t>
            </a:r>
            <a:r>
              <a:rPr lang="de-DE" sz="1050" dirty="0"/>
              <a:t>, </a:t>
            </a:r>
            <a:r>
              <a:rPr lang="de-DE" sz="1050" dirty="0" err="1"/>
              <a:t>you</a:t>
            </a:r>
            <a:r>
              <a:rPr lang="de-DE" sz="1050" dirty="0"/>
              <a:t> </a:t>
            </a:r>
            <a:r>
              <a:rPr lang="de-DE" sz="1050" dirty="0" err="1"/>
              <a:t>can</a:t>
            </a:r>
            <a:r>
              <a:rPr lang="de-DE" sz="1050" dirty="0"/>
              <a:t> </a:t>
            </a:r>
            <a:r>
              <a:rPr lang="de-DE" sz="1050" dirty="0" err="1"/>
              <a:t>go</a:t>
            </a:r>
            <a:r>
              <a:rPr lang="de-DE" sz="1050" dirty="0"/>
              <a:t> and </a:t>
            </a:r>
            <a:r>
              <a:rPr lang="de-DE" sz="1050" dirty="0" err="1"/>
              <a:t>visit</a:t>
            </a:r>
            <a:r>
              <a:rPr lang="de-DE" sz="1050" dirty="0"/>
              <a:t> </a:t>
            </a:r>
            <a:r>
              <a:rPr lang="de-DE" sz="1050" dirty="0" err="1"/>
              <a:t>the</a:t>
            </a:r>
            <a:r>
              <a:rPr lang="de-DE" sz="1050" dirty="0"/>
              <a:t> </a:t>
            </a:r>
            <a:r>
              <a:rPr lang="de-DE" sz="1050" dirty="0" err="1"/>
              <a:t>poster</a:t>
            </a:r>
            <a:r>
              <a:rPr lang="de-DE" sz="1050" dirty="0"/>
              <a:t> </a:t>
            </a:r>
            <a:r>
              <a:rPr lang="de-DE" sz="1050" dirty="0" err="1"/>
              <a:t>of</a:t>
            </a:r>
            <a:r>
              <a:rPr lang="de-DE" sz="1050" dirty="0"/>
              <a:t> Ivan </a:t>
            </a:r>
            <a:r>
              <a:rPr lang="de-DE" sz="1050" dirty="0" err="1"/>
              <a:t>Savchuk</a:t>
            </a:r>
            <a:r>
              <a:rPr lang="de-DE" sz="1050" dirty="0"/>
              <a:t>. </a:t>
            </a:r>
          </a:p>
          <a:p>
            <a:endParaRPr lang="de-DE" sz="105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9C7C94-6C31-4240-B03D-81AD2DF2B928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5918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work is being done by a large Swarm Learning Team in Bonn</a:t>
            </a:r>
          </a:p>
          <a:p>
            <a:r>
              <a:rPr lang="en-US" dirty="0"/>
              <a:t>And I would like to thank all cooperation partners around the globe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C7C94-6C31-4240-B03D-81AD2DF2B928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9001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000" b="0" i="0" dirty="0">
                <a:solidFill>
                  <a:srgbClr val="374151"/>
                </a:solidFill>
                <a:effectLst/>
                <a:latin typeface="Söhne"/>
              </a:rPr>
              <a:t>First, I </a:t>
            </a:r>
            <a:r>
              <a:rPr lang="de-DE" sz="1000" b="0" i="0" dirty="0" err="1">
                <a:solidFill>
                  <a:srgbClr val="374151"/>
                </a:solidFill>
                <a:effectLst/>
                <a:latin typeface="Söhne"/>
              </a:rPr>
              <a:t>would</a:t>
            </a:r>
            <a:r>
              <a:rPr lang="de-DE" sz="1000" b="0" i="0" dirty="0">
                <a:solidFill>
                  <a:srgbClr val="374151"/>
                </a:solidFill>
                <a:effectLst/>
                <a:latin typeface="Söhne"/>
              </a:rPr>
              <a:t> like </a:t>
            </a:r>
            <a:r>
              <a:rPr lang="de-DE" sz="1000" b="0" i="0" dirty="0" err="1">
                <a:solidFill>
                  <a:srgbClr val="374151"/>
                </a:solidFill>
                <a:effectLst/>
                <a:latin typeface="Söhne"/>
              </a:rPr>
              <a:t>to</a:t>
            </a:r>
            <a:r>
              <a:rPr lang="de-DE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1000" b="0" i="0" dirty="0" err="1">
                <a:solidFill>
                  <a:srgbClr val="374151"/>
                </a:solidFill>
                <a:effectLst/>
                <a:latin typeface="Söhne"/>
              </a:rPr>
              <a:t>start</a:t>
            </a:r>
            <a:r>
              <a:rPr lang="de-DE" sz="1000" b="0" i="0" dirty="0">
                <a:solidFill>
                  <a:srgbClr val="374151"/>
                </a:solidFill>
                <a:effectLst/>
                <a:latin typeface="Söhne"/>
              </a:rPr>
              <a:t> off </a:t>
            </a:r>
            <a:r>
              <a:rPr lang="de-DE" sz="1000" b="0" i="0" dirty="0" err="1">
                <a:solidFill>
                  <a:srgbClr val="374151"/>
                </a:solidFill>
                <a:effectLst/>
                <a:latin typeface="Söhne"/>
              </a:rPr>
              <a:t>with</a:t>
            </a:r>
            <a:r>
              <a:rPr lang="de-DE" sz="1000" b="0" i="0" dirty="0">
                <a:solidFill>
                  <a:srgbClr val="374151"/>
                </a:solidFill>
                <a:effectLst/>
                <a:latin typeface="Söhne"/>
              </a:rPr>
              <a:t> a </a:t>
            </a:r>
            <a:r>
              <a:rPr lang="de-DE" sz="1000" b="0" i="0" dirty="0" err="1">
                <a:solidFill>
                  <a:srgbClr val="374151"/>
                </a:solidFill>
                <a:effectLst/>
                <a:latin typeface="Söhne"/>
              </a:rPr>
              <a:t>patient</a:t>
            </a:r>
            <a:r>
              <a:rPr lang="de-DE" sz="1000" b="0" i="0" dirty="0">
                <a:solidFill>
                  <a:srgbClr val="374151"/>
                </a:solidFill>
                <a:effectLst/>
                <a:latin typeface="Söhne"/>
              </a:rPr>
              <a:t>. Imagine </a:t>
            </a:r>
            <a:r>
              <a:rPr lang="de-DE" sz="1000" b="0" i="0" dirty="0" err="1">
                <a:solidFill>
                  <a:srgbClr val="374151"/>
                </a:solidFill>
                <a:effectLst/>
                <a:latin typeface="Söhne"/>
              </a:rPr>
              <a:t>you</a:t>
            </a:r>
            <a:r>
              <a:rPr lang="de-DE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1000" b="0" i="0" dirty="0" err="1">
                <a:solidFill>
                  <a:srgbClr val="374151"/>
                </a:solidFill>
                <a:effectLst/>
                <a:latin typeface="Söhne"/>
              </a:rPr>
              <a:t>are</a:t>
            </a:r>
            <a:r>
              <a:rPr lang="de-DE" sz="1000" b="0" i="0" dirty="0">
                <a:solidFill>
                  <a:srgbClr val="374151"/>
                </a:solidFill>
                <a:effectLst/>
                <a:latin typeface="Söhne"/>
              </a:rPr>
              <a:t> sick and </a:t>
            </a:r>
            <a:r>
              <a:rPr lang="de-DE" sz="1000" b="0" i="0" dirty="0" err="1">
                <a:solidFill>
                  <a:srgbClr val="374151"/>
                </a:solidFill>
                <a:effectLst/>
                <a:latin typeface="Söhne"/>
              </a:rPr>
              <a:t>you</a:t>
            </a:r>
            <a:r>
              <a:rPr lang="de-DE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1000" b="0" i="0" dirty="0" err="1">
                <a:solidFill>
                  <a:srgbClr val="374151"/>
                </a:solidFill>
                <a:effectLst/>
                <a:latin typeface="Söhne"/>
              </a:rPr>
              <a:t>are</a:t>
            </a:r>
            <a:r>
              <a:rPr lang="de-DE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1000" b="0" i="0" dirty="0" err="1">
                <a:solidFill>
                  <a:srgbClr val="374151"/>
                </a:solidFill>
                <a:effectLst/>
                <a:latin typeface="Söhne"/>
              </a:rPr>
              <a:t>going</a:t>
            </a:r>
            <a:r>
              <a:rPr lang="de-DE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1000" b="0" i="0" dirty="0" err="1">
                <a:solidFill>
                  <a:srgbClr val="374151"/>
                </a:solidFill>
                <a:effectLst/>
                <a:latin typeface="Söhne"/>
              </a:rPr>
              <a:t>to</a:t>
            </a:r>
            <a:r>
              <a:rPr lang="de-DE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1000" b="0" i="0" dirty="0" err="1">
                <a:solidFill>
                  <a:srgbClr val="374151"/>
                </a:solidFill>
                <a:effectLst/>
                <a:latin typeface="Söhne"/>
              </a:rPr>
              <a:t>the</a:t>
            </a:r>
            <a:r>
              <a:rPr lang="de-DE" sz="1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1000" b="0" i="0" dirty="0" err="1">
                <a:solidFill>
                  <a:srgbClr val="374151"/>
                </a:solidFill>
                <a:effectLst/>
                <a:latin typeface="Söhne"/>
              </a:rPr>
              <a:t>doctor</a:t>
            </a:r>
            <a:r>
              <a:rPr lang="de-DE" sz="1000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403DC-CE0A-4AAE-8E7E-0EAFD4B1FC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91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The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doctor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will perform all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kinds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of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tests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, such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as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interviews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and also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diagnostic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tests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to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understand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what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is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wrong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</a:p>
          <a:p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It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is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like a puzzle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to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understand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your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health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condition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</a:p>
          <a:p>
            <a:endParaRPr lang="de-DE" sz="9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Now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this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puzzle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is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in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the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end a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data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analysis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and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interpretation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task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</a:p>
          <a:p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However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the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question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is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which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data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are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taken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into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account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to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solve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this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task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It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is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clear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that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with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the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possibilities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of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modern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molecular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biology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much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more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data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could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be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taken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into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account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than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what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is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currently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the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case</a:t>
            </a:r>
            <a:endParaRPr lang="de-DE" sz="9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This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can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lead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to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better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diagnostics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, but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we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need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AI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tools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to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help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is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analyze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and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interpret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these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900" b="0" i="0" dirty="0" err="1">
                <a:solidFill>
                  <a:srgbClr val="374151"/>
                </a:solidFill>
                <a:effectLst/>
                <a:latin typeface="Söhne"/>
              </a:rPr>
              <a:t>data</a:t>
            </a:r>
            <a:r>
              <a:rPr lang="de-DE" sz="900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403DC-CE0A-4AAE-8E7E-0EAFD4B1FC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20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000" dirty="0">
                <a:latin typeface="+mn-lt"/>
              </a:rPr>
              <a:t>One example of such a data type is High dimensional Cytometry Data. Flow Cytometry and Mass Cytometry are technologies that can characterize cells by measuring a particular set of cellular proteins either by </a:t>
            </a:r>
            <a:r>
              <a:rPr lang="en-US" sz="1000" dirty="0" err="1">
                <a:latin typeface="+mn-lt"/>
              </a:rPr>
              <a:t>fluoresence</a:t>
            </a:r>
            <a:r>
              <a:rPr lang="en-US" sz="1000" dirty="0">
                <a:latin typeface="+mn-lt"/>
              </a:rPr>
              <a:t> coupled antibodies or </a:t>
            </a:r>
            <a:r>
              <a:rPr lang="de-DE" sz="1000" b="0" i="0" dirty="0" err="1">
                <a:solidFill>
                  <a:srgbClr val="202124"/>
                </a:solidFill>
                <a:effectLst/>
                <a:highlight>
                  <a:srgbClr val="FFFFFF"/>
                </a:highlight>
                <a:latin typeface="+mn-lt"/>
              </a:rPr>
              <a:t>metal-conjugated</a:t>
            </a:r>
            <a:r>
              <a:rPr lang="de-DE" sz="10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de-DE" sz="1000" b="0" i="0" dirty="0" err="1">
                <a:solidFill>
                  <a:srgbClr val="202124"/>
                </a:solidFill>
                <a:effectLst/>
                <a:highlight>
                  <a:srgbClr val="FFFFFF"/>
                </a:highlight>
                <a:latin typeface="+mn-lt"/>
              </a:rPr>
              <a:t>antibodies</a:t>
            </a:r>
            <a:r>
              <a:rPr lang="de-DE" sz="10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+mn-lt"/>
              </a:rPr>
              <a:t>. </a:t>
            </a:r>
            <a:endParaRPr lang="en-US" sz="1000" dirty="0"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dirty="0">
                <a:latin typeface="+mn-lt"/>
              </a:rPr>
              <a:t>The technology is a standard technology in immunological research.  However, it is not being used for machine learning applications.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dirty="0">
                <a:latin typeface="+mn-lt"/>
              </a:rPr>
              <a:t>Reason: </a:t>
            </a:r>
          </a:p>
          <a:p>
            <a:pPr marL="171450" indent="-171450">
              <a:buFontTx/>
              <a:buChar char="-"/>
            </a:pPr>
            <a:r>
              <a:rPr lang="en-US" sz="1000" dirty="0">
                <a:latin typeface="+mn-lt"/>
              </a:rPr>
              <a:t>Data processing is not standardized (many parameters </a:t>
            </a:r>
            <a:r>
              <a:rPr lang="en-US" sz="1000" dirty="0" err="1">
                <a:latin typeface="+mn-lt"/>
              </a:rPr>
              <a:t>cann</a:t>
            </a:r>
            <a:r>
              <a:rPr lang="en-US" sz="1000" dirty="0">
                <a:latin typeface="+mn-lt"/>
              </a:rPr>
              <a:t> be varied)</a:t>
            </a:r>
          </a:p>
          <a:p>
            <a:pPr marL="171450" indent="-171450">
              <a:buFontTx/>
              <a:buChar char="-"/>
            </a:pPr>
            <a:r>
              <a:rPr lang="en-US" sz="1000" dirty="0">
                <a:latin typeface="+mn-lt"/>
              </a:rPr>
              <a:t>Data sharing is not allowed</a:t>
            </a:r>
          </a:p>
          <a:p>
            <a:pPr marL="171450" indent="-171450">
              <a:buFontTx/>
              <a:buChar char="-"/>
            </a:pPr>
            <a:r>
              <a:rPr lang="en-US" sz="1000" dirty="0">
                <a:latin typeface="+mn-lt"/>
              </a:rPr>
              <a:t>Data is too big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9C7C94-6C31-4240-B03D-81AD2DF2B92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045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000" dirty="0" err="1"/>
              <a:t>To</a:t>
            </a:r>
            <a:r>
              <a:rPr lang="de-DE" sz="1000" dirty="0"/>
              <a:t> </a:t>
            </a:r>
            <a:r>
              <a:rPr lang="de-DE" sz="1000" dirty="0" err="1"/>
              <a:t>briefly</a:t>
            </a:r>
            <a:r>
              <a:rPr lang="de-DE" sz="1000" dirty="0"/>
              <a:t> </a:t>
            </a:r>
            <a:r>
              <a:rPr lang="de-DE" sz="1000" dirty="0" err="1"/>
              <a:t>give</a:t>
            </a:r>
            <a:r>
              <a:rPr lang="de-DE" sz="1000" dirty="0"/>
              <a:t> </a:t>
            </a:r>
            <a:r>
              <a:rPr lang="de-DE" sz="1000" dirty="0" err="1"/>
              <a:t>you</a:t>
            </a:r>
            <a:r>
              <a:rPr lang="de-DE" sz="1000" dirty="0"/>
              <a:t> </a:t>
            </a:r>
            <a:r>
              <a:rPr lang="de-DE" sz="1000" dirty="0" err="1"/>
              <a:t>some</a:t>
            </a:r>
            <a:r>
              <a:rPr lang="de-DE" sz="1000" dirty="0"/>
              <a:t> </a:t>
            </a:r>
            <a:r>
              <a:rPr lang="de-DE" sz="1000" dirty="0" err="1"/>
              <a:t>background</a:t>
            </a:r>
            <a:r>
              <a:rPr lang="de-DE" sz="1000" dirty="0"/>
              <a:t>, </a:t>
            </a:r>
            <a:r>
              <a:rPr lang="de-DE" sz="1000" dirty="0" err="1"/>
              <a:t>imagine</a:t>
            </a:r>
            <a:r>
              <a:rPr lang="de-DE" sz="1000" dirty="0"/>
              <a:t> </a:t>
            </a:r>
            <a:r>
              <a:rPr lang="de-DE" sz="1000" dirty="0" err="1"/>
              <a:t>you</a:t>
            </a:r>
            <a:r>
              <a:rPr lang="de-DE" sz="1000" dirty="0"/>
              <a:t> </a:t>
            </a:r>
            <a:r>
              <a:rPr lang="de-DE" sz="1000" dirty="0" err="1"/>
              <a:t>have</a:t>
            </a:r>
            <a:r>
              <a:rPr lang="de-DE" sz="1000" dirty="0"/>
              <a:t> </a:t>
            </a:r>
            <a:r>
              <a:rPr lang="de-DE" sz="1000" dirty="0" err="1"/>
              <a:t>four</a:t>
            </a:r>
            <a:r>
              <a:rPr lang="de-DE" sz="1000" dirty="0"/>
              <a:t> </a:t>
            </a:r>
            <a:r>
              <a:rPr lang="de-DE" sz="1000" dirty="0" err="1"/>
              <a:t>centers</a:t>
            </a:r>
            <a:r>
              <a:rPr lang="de-DE" sz="1000" dirty="0"/>
              <a:t> and </a:t>
            </a:r>
            <a:r>
              <a:rPr lang="de-DE" sz="1000" dirty="0" err="1"/>
              <a:t>each</a:t>
            </a:r>
            <a:r>
              <a:rPr lang="de-DE" sz="1000" dirty="0"/>
              <a:t> </a:t>
            </a:r>
            <a:r>
              <a:rPr lang="de-DE" sz="1000" dirty="0" err="1"/>
              <a:t>train</a:t>
            </a:r>
            <a:r>
              <a:rPr lang="de-DE" sz="1000" dirty="0"/>
              <a:t> a </a:t>
            </a:r>
            <a:r>
              <a:rPr lang="de-DE" sz="1000" dirty="0" err="1"/>
              <a:t>model</a:t>
            </a:r>
            <a:r>
              <a:rPr lang="de-DE" sz="1000" dirty="0"/>
              <a:t> on </a:t>
            </a:r>
            <a:r>
              <a:rPr lang="de-DE" sz="1000" dirty="0" err="1"/>
              <a:t>their</a:t>
            </a:r>
            <a:r>
              <a:rPr lang="de-DE" sz="1000" dirty="0"/>
              <a:t> </a:t>
            </a:r>
            <a:r>
              <a:rPr lang="de-DE" sz="1000" dirty="0" err="1"/>
              <a:t>local</a:t>
            </a:r>
            <a:r>
              <a:rPr lang="de-DE" sz="1000" dirty="0"/>
              <a:t> </a:t>
            </a:r>
            <a:r>
              <a:rPr lang="de-DE" sz="1000" dirty="0" err="1"/>
              <a:t>data</a:t>
            </a:r>
            <a:r>
              <a:rPr lang="de-DE" sz="1000" dirty="0"/>
              <a:t>. </a:t>
            </a:r>
          </a:p>
          <a:p>
            <a:endParaRPr lang="de-DE" sz="1000" dirty="0"/>
          </a:p>
          <a:p>
            <a:r>
              <a:rPr lang="de-DE" sz="1000" dirty="0" err="1"/>
              <a:t>Now</a:t>
            </a:r>
            <a:r>
              <a:rPr lang="de-DE" sz="1000" dirty="0"/>
              <a:t> </a:t>
            </a:r>
            <a:r>
              <a:rPr lang="de-DE" sz="1000" dirty="0" err="1"/>
              <a:t>imagine</a:t>
            </a:r>
            <a:r>
              <a:rPr lang="de-DE" sz="1000" dirty="0"/>
              <a:t> </a:t>
            </a:r>
            <a:r>
              <a:rPr lang="de-DE" sz="1000" dirty="0" err="1"/>
              <a:t>you</a:t>
            </a:r>
            <a:r>
              <a:rPr lang="de-DE" sz="1000" dirty="0"/>
              <a:t> </a:t>
            </a:r>
            <a:r>
              <a:rPr lang="de-DE" sz="1000" dirty="0" err="1"/>
              <a:t>are</a:t>
            </a:r>
            <a:r>
              <a:rPr lang="de-DE" sz="1000" dirty="0"/>
              <a:t> </a:t>
            </a:r>
            <a:r>
              <a:rPr lang="de-DE" sz="1000" dirty="0" err="1"/>
              <a:t>site</a:t>
            </a:r>
            <a:r>
              <a:rPr lang="de-DE" sz="1000" dirty="0"/>
              <a:t> 4, </a:t>
            </a:r>
            <a:r>
              <a:rPr lang="de-DE" sz="1000" dirty="0" err="1"/>
              <a:t>you</a:t>
            </a:r>
            <a:r>
              <a:rPr lang="de-DE" sz="1000" dirty="0"/>
              <a:t> </a:t>
            </a:r>
            <a:r>
              <a:rPr lang="de-DE" sz="1000" dirty="0" err="1"/>
              <a:t>simply</a:t>
            </a:r>
            <a:r>
              <a:rPr lang="de-DE" sz="1000" dirty="0"/>
              <a:t> </a:t>
            </a:r>
            <a:r>
              <a:rPr lang="de-DE" sz="1000" dirty="0" err="1"/>
              <a:t>don‘t</a:t>
            </a:r>
            <a:r>
              <a:rPr lang="de-DE" sz="1000" dirty="0"/>
              <a:t> </a:t>
            </a:r>
            <a:r>
              <a:rPr lang="de-DE" sz="1000" dirty="0" err="1"/>
              <a:t>have</a:t>
            </a:r>
            <a:r>
              <a:rPr lang="de-DE" sz="1000" dirty="0"/>
              <a:t> </a:t>
            </a:r>
            <a:r>
              <a:rPr lang="de-DE" sz="1000" dirty="0" err="1"/>
              <a:t>enough</a:t>
            </a:r>
            <a:r>
              <a:rPr lang="de-DE" sz="1000" dirty="0"/>
              <a:t> </a:t>
            </a:r>
            <a:r>
              <a:rPr lang="de-DE" sz="1000" dirty="0" err="1"/>
              <a:t>data</a:t>
            </a:r>
            <a:r>
              <a:rPr lang="de-DE" sz="1000" dirty="0"/>
              <a:t> </a:t>
            </a:r>
            <a:r>
              <a:rPr lang="de-DE" sz="1000" dirty="0" err="1"/>
              <a:t>to</a:t>
            </a:r>
            <a:r>
              <a:rPr lang="de-DE" sz="1000" dirty="0"/>
              <a:t> </a:t>
            </a:r>
            <a:r>
              <a:rPr lang="de-DE" sz="1000" dirty="0" err="1"/>
              <a:t>train</a:t>
            </a:r>
            <a:r>
              <a:rPr lang="de-DE" sz="1000" dirty="0"/>
              <a:t> a </a:t>
            </a:r>
            <a:r>
              <a:rPr lang="de-DE" sz="1000" dirty="0" err="1"/>
              <a:t>good</a:t>
            </a:r>
            <a:r>
              <a:rPr lang="de-DE" sz="1000" dirty="0"/>
              <a:t> </a:t>
            </a:r>
            <a:r>
              <a:rPr lang="de-DE" sz="1000" dirty="0" err="1"/>
              <a:t>model</a:t>
            </a:r>
            <a:r>
              <a:rPr lang="de-DE" sz="1000" dirty="0"/>
              <a:t> </a:t>
            </a:r>
            <a:r>
              <a:rPr lang="de-DE" sz="1000" dirty="0" err="1"/>
              <a:t>which</a:t>
            </a:r>
            <a:r>
              <a:rPr lang="de-DE" sz="1000" dirty="0"/>
              <a:t> </a:t>
            </a:r>
            <a:r>
              <a:rPr lang="de-DE" sz="1000" dirty="0" err="1"/>
              <a:t>is</a:t>
            </a:r>
            <a:r>
              <a:rPr lang="de-DE" sz="1000" dirty="0"/>
              <a:t> </a:t>
            </a:r>
            <a:r>
              <a:rPr lang="de-DE" sz="1000" dirty="0" err="1"/>
              <a:t>generalizable</a:t>
            </a:r>
            <a:r>
              <a:rPr lang="de-DE" sz="1000" dirty="0"/>
              <a:t>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C7C94-6C31-4240-B03D-81AD2DF2B92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1424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000" dirty="0" err="1"/>
              <a:t>One</a:t>
            </a:r>
            <a:r>
              <a:rPr lang="de-DE" sz="1000" dirty="0"/>
              <a:t> </a:t>
            </a:r>
            <a:r>
              <a:rPr lang="de-DE" sz="1000" dirty="0" err="1"/>
              <a:t>anwer</a:t>
            </a:r>
            <a:r>
              <a:rPr lang="de-DE" sz="1000" dirty="0"/>
              <a:t> </a:t>
            </a:r>
            <a:r>
              <a:rPr lang="de-DE" sz="1000" dirty="0" err="1"/>
              <a:t>to</a:t>
            </a:r>
            <a:r>
              <a:rPr lang="de-DE" sz="1000" dirty="0"/>
              <a:t> </a:t>
            </a:r>
            <a:r>
              <a:rPr lang="de-DE" sz="1000" dirty="0" err="1"/>
              <a:t>this</a:t>
            </a:r>
            <a:r>
              <a:rPr lang="de-DE" sz="1000" dirty="0"/>
              <a:t> </a:t>
            </a:r>
            <a:r>
              <a:rPr lang="de-DE" sz="1000" dirty="0" err="1"/>
              <a:t>is</a:t>
            </a:r>
            <a:r>
              <a:rPr lang="de-DE" sz="1000" dirty="0"/>
              <a:t> a </a:t>
            </a:r>
            <a:r>
              <a:rPr lang="de-DE" sz="1000" dirty="0" err="1"/>
              <a:t>cloud</a:t>
            </a:r>
            <a:r>
              <a:rPr lang="de-DE" sz="1000" dirty="0"/>
              <a:t> </a:t>
            </a:r>
            <a:r>
              <a:rPr lang="de-DE" sz="1000" dirty="0" err="1"/>
              <a:t>solution</a:t>
            </a:r>
            <a:r>
              <a:rPr lang="de-DE" sz="1000" dirty="0"/>
              <a:t>, </a:t>
            </a:r>
            <a:r>
              <a:rPr lang="de-DE" sz="1000" dirty="0" err="1"/>
              <a:t>where</a:t>
            </a:r>
            <a:r>
              <a:rPr lang="de-DE" sz="1000" dirty="0"/>
              <a:t> </a:t>
            </a:r>
            <a:r>
              <a:rPr lang="de-DE" sz="1000" dirty="0" err="1"/>
              <a:t>data</a:t>
            </a:r>
            <a:r>
              <a:rPr lang="de-DE" sz="1000" dirty="0"/>
              <a:t> </a:t>
            </a:r>
            <a:r>
              <a:rPr lang="de-DE" sz="1000" dirty="0" err="1"/>
              <a:t>is</a:t>
            </a:r>
            <a:r>
              <a:rPr lang="de-DE" sz="1000" dirty="0"/>
              <a:t> </a:t>
            </a:r>
            <a:r>
              <a:rPr lang="de-DE" sz="1000" dirty="0" err="1"/>
              <a:t>transferred</a:t>
            </a:r>
            <a:r>
              <a:rPr lang="de-DE" sz="1000" dirty="0"/>
              <a:t> </a:t>
            </a:r>
            <a:r>
              <a:rPr lang="de-DE" sz="1000" dirty="0" err="1"/>
              <a:t>to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cloud</a:t>
            </a:r>
            <a:r>
              <a:rPr lang="de-DE" sz="1000" dirty="0"/>
              <a:t> and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model</a:t>
            </a:r>
            <a:r>
              <a:rPr lang="de-DE" sz="1000" dirty="0"/>
              <a:t> </a:t>
            </a:r>
            <a:r>
              <a:rPr lang="de-DE" sz="1000" dirty="0" err="1"/>
              <a:t>is</a:t>
            </a:r>
            <a:r>
              <a:rPr lang="de-DE" sz="1000" dirty="0"/>
              <a:t> </a:t>
            </a:r>
            <a:r>
              <a:rPr lang="de-DE" sz="1000" dirty="0" err="1"/>
              <a:t>calculated</a:t>
            </a:r>
            <a:r>
              <a:rPr lang="de-DE" sz="1000" dirty="0"/>
              <a:t> </a:t>
            </a:r>
            <a:r>
              <a:rPr lang="de-DE" sz="1000" dirty="0" err="1"/>
              <a:t>centrally</a:t>
            </a:r>
            <a:r>
              <a:rPr lang="de-DE" sz="1000" dirty="0"/>
              <a:t> on all </a:t>
            </a:r>
            <a:r>
              <a:rPr lang="de-DE" sz="1000" dirty="0" err="1"/>
              <a:t>data</a:t>
            </a:r>
            <a:r>
              <a:rPr lang="de-DE" sz="1000" dirty="0"/>
              <a:t>. </a:t>
            </a:r>
          </a:p>
          <a:p>
            <a:r>
              <a:rPr lang="de-DE" sz="1000" dirty="0"/>
              <a:t>In </a:t>
            </a:r>
            <a:r>
              <a:rPr lang="de-DE" sz="1000" dirty="0" err="1"/>
              <a:t>this</a:t>
            </a:r>
            <a:r>
              <a:rPr lang="de-DE" sz="1000" dirty="0"/>
              <a:t> </a:t>
            </a:r>
            <a:r>
              <a:rPr lang="de-DE" sz="1000" dirty="0" err="1"/>
              <a:t>case</a:t>
            </a:r>
            <a:r>
              <a:rPr lang="de-DE" sz="1000" dirty="0"/>
              <a:t>,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central</a:t>
            </a:r>
            <a:r>
              <a:rPr lang="de-DE" sz="1000" dirty="0"/>
              <a:t> </a:t>
            </a:r>
            <a:r>
              <a:rPr lang="de-DE" sz="1000" dirty="0" err="1"/>
              <a:t>model</a:t>
            </a:r>
            <a:r>
              <a:rPr lang="de-DE" sz="1000" dirty="0"/>
              <a:t> </a:t>
            </a:r>
            <a:r>
              <a:rPr lang="de-DE" sz="1000" dirty="0" err="1"/>
              <a:t>achieves</a:t>
            </a:r>
            <a:r>
              <a:rPr lang="de-DE" sz="1000" dirty="0"/>
              <a:t> a </a:t>
            </a:r>
            <a:r>
              <a:rPr lang="de-DE" sz="1000" dirty="0" err="1"/>
              <a:t>good</a:t>
            </a:r>
            <a:r>
              <a:rPr lang="de-DE" sz="1000" dirty="0"/>
              <a:t> </a:t>
            </a:r>
            <a:r>
              <a:rPr lang="de-DE" sz="1000" dirty="0" err="1"/>
              <a:t>generalization</a:t>
            </a:r>
            <a:endParaRPr lang="de-DE" sz="1000" dirty="0"/>
          </a:p>
          <a:p>
            <a:endParaRPr lang="de-DE" sz="1000" dirty="0"/>
          </a:p>
          <a:p>
            <a:r>
              <a:rPr lang="de-DE" sz="1000" dirty="0" err="1"/>
              <a:t>However</a:t>
            </a:r>
            <a:r>
              <a:rPr lang="de-DE" sz="1000" dirty="0"/>
              <a:t>,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medical</a:t>
            </a:r>
            <a:r>
              <a:rPr lang="de-DE" sz="1000" dirty="0"/>
              <a:t> </a:t>
            </a:r>
            <a:r>
              <a:rPr lang="de-DE" sz="1000" dirty="0" err="1"/>
              <a:t>data</a:t>
            </a:r>
            <a:r>
              <a:rPr lang="de-DE" sz="1000" dirty="0"/>
              <a:t> such </a:t>
            </a:r>
            <a:r>
              <a:rPr lang="de-DE" sz="1000" dirty="0" err="1"/>
              <a:t>as</a:t>
            </a:r>
            <a:r>
              <a:rPr lang="de-DE" sz="1000" dirty="0"/>
              <a:t> Flow </a:t>
            </a:r>
            <a:r>
              <a:rPr lang="de-DE" sz="1000" dirty="0" err="1"/>
              <a:t>Cytometry</a:t>
            </a:r>
            <a:r>
              <a:rPr lang="de-DE" sz="1000" dirty="0"/>
              <a:t> </a:t>
            </a:r>
            <a:r>
              <a:rPr lang="de-DE" sz="1000" dirty="0" err="1"/>
              <a:t>data</a:t>
            </a:r>
            <a:r>
              <a:rPr lang="de-DE" sz="1000" dirty="0"/>
              <a:t>, </a:t>
            </a:r>
            <a:r>
              <a:rPr lang="de-DE" sz="1000" dirty="0" err="1"/>
              <a:t>this</a:t>
            </a:r>
            <a:r>
              <a:rPr lang="de-DE" sz="1000" dirty="0"/>
              <a:t> </a:t>
            </a:r>
            <a:r>
              <a:rPr lang="de-DE" sz="1000" dirty="0" err="1"/>
              <a:t>is</a:t>
            </a:r>
            <a:r>
              <a:rPr lang="de-DE" sz="1000" dirty="0"/>
              <a:t> </a:t>
            </a:r>
            <a:r>
              <a:rPr lang="de-DE" sz="1000" dirty="0" err="1"/>
              <a:t>oftentimes</a:t>
            </a:r>
            <a:r>
              <a:rPr lang="de-DE" sz="1000" dirty="0"/>
              <a:t> not possible. Medical </a:t>
            </a:r>
            <a:r>
              <a:rPr lang="de-DE" sz="1000" dirty="0" err="1"/>
              <a:t>data</a:t>
            </a:r>
            <a:r>
              <a:rPr lang="de-DE" sz="1000" dirty="0"/>
              <a:t> </a:t>
            </a:r>
            <a:r>
              <a:rPr lang="de-DE" sz="1000" dirty="0" err="1"/>
              <a:t>is</a:t>
            </a:r>
            <a:r>
              <a:rPr lang="de-DE" sz="1000" dirty="0"/>
              <a:t> </a:t>
            </a:r>
            <a:r>
              <a:rPr lang="de-DE" sz="1000" dirty="0" err="1"/>
              <a:t>highly</a:t>
            </a:r>
            <a:r>
              <a:rPr lang="de-DE" sz="1000" dirty="0"/>
              <a:t> sensitive and </a:t>
            </a:r>
            <a:r>
              <a:rPr lang="de-DE" sz="1000" dirty="0" err="1"/>
              <a:t>cannot</a:t>
            </a:r>
            <a:r>
              <a:rPr lang="de-DE" sz="1000" dirty="0"/>
              <a:t> </a:t>
            </a:r>
            <a:r>
              <a:rPr lang="de-DE" sz="1000" dirty="0" err="1"/>
              <a:t>be</a:t>
            </a:r>
            <a:r>
              <a:rPr lang="de-DE" sz="1000" dirty="0"/>
              <a:t> </a:t>
            </a:r>
            <a:r>
              <a:rPr lang="de-DE" sz="1000" dirty="0" err="1"/>
              <a:t>shipped</a:t>
            </a:r>
            <a:r>
              <a:rPr lang="de-DE" sz="1000" dirty="0"/>
              <a:t> </a:t>
            </a:r>
            <a:r>
              <a:rPr lang="de-DE" sz="1000" dirty="0" err="1"/>
              <a:t>around</a:t>
            </a:r>
            <a:r>
              <a:rPr lang="de-DE" sz="1000" dirty="0"/>
              <a:t>. </a:t>
            </a:r>
          </a:p>
          <a:p>
            <a:r>
              <a:rPr lang="de-DE" sz="1000" dirty="0" err="1"/>
              <a:t>Furthermore</a:t>
            </a:r>
            <a:r>
              <a:rPr lang="de-DE" sz="1000" dirty="0"/>
              <a:t>, </a:t>
            </a:r>
            <a:r>
              <a:rPr lang="de-DE" sz="1000" dirty="0" err="1"/>
              <a:t>medical</a:t>
            </a:r>
            <a:r>
              <a:rPr lang="de-DE" sz="1000" dirty="0"/>
              <a:t> </a:t>
            </a:r>
            <a:r>
              <a:rPr lang="de-DE" sz="1000" dirty="0" err="1"/>
              <a:t>data</a:t>
            </a:r>
            <a:r>
              <a:rPr lang="de-DE" sz="1000" dirty="0"/>
              <a:t> </a:t>
            </a:r>
            <a:r>
              <a:rPr lang="de-DE" sz="1000" dirty="0" err="1"/>
              <a:t>is</a:t>
            </a:r>
            <a:r>
              <a:rPr lang="de-DE" sz="1000" dirty="0"/>
              <a:t> </a:t>
            </a:r>
            <a:r>
              <a:rPr lang="de-DE" sz="1000" dirty="0" err="1"/>
              <a:t>inherently</a:t>
            </a:r>
            <a:r>
              <a:rPr lang="de-DE" sz="1000" dirty="0"/>
              <a:t> </a:t>
            </a:r>
            <a:r>
              <a:rPr lang="de-DE" sz="1000" dirty="0" err="1"/>
              <a:t>decentral</a:t>
            </a:r>
            <a:r>
              <a:rPr lang="de-DE" sz="1000" dirty="0"/>
              <a:t>, </a:t>
            </a:r>
            <a:r>
              <a:rPr lang="de-DE" sz="1000" dirty="0" err="1"/>
              <a:t>since</a:t>
            </a:r>
            <a:r>
              <a:rPr lang="de-DE" sz="1000" dirty="0"/>
              <a:t> </a:t>
            </a:r>
            <a:r>
              <a:rPr lang="de-DE" sz="1000" dirty="0" err="1"/>
              <a:t>it</a:t>
            </a:r>
            <a:r>
              <a:rPr lang="de-DE" sz="1000" dirty="0"/>
              <a:t> </a:t>
            </a:r>
            <a:r>
              <a:rPr lang="de-DE" sz="1000" dirty="0" err="1"/>
              <a:t>is</a:t>
            </a:r>
            <a:r>
              <a:rPr lang="de-DE" sz="1000" dirty="0"/>
              <a:t> </a:t>
            </a:r>
            <a:r>
              <a:rPr lang="de-DE" sz="1000" dirty="0" err="1"/>
              <a:t>collected</a:t>
            </a:r>
            <a:r>
              <a:rPr lang="de-DE" sz="1000" dirty="0"/>
              <a:t> </a:t>
            </a:r>
            <a:r>
              <a:rPr lang="de-DE" sz="1000" dirty="0" err="1"/>
              <a:t>across</a:t>
            </a:r>
            <a:r>
              <a:rPr lang="de-DE" sz="1000" dirty="0"/>
              <a:t> different </a:t>
            </a:r>
            <a:r>
              <a:rPr lang="de-DE" sz="1000" dirty="0" err="1"/>
              <a:t>healthcare</a:t>
            </a:r>
            <a:r>
              <a:rPr lang="de-DE" sz="1000" dirty="0"/>
              <a:t> </a:t>
            </a:r>
            <a:r>
              <a:rPr lang="de-DE" sz="1000" dirty="0" err="1"/>
              <a:t>institutions</a:t>
            </a:r>
            <a:r>
              <a:rPr lang="de-DE" sz="1000" dirty="0"/>
              <a:t> </a:t>
            </a:r>
            <a:r>
              <a:rPr lang="de-DE" sz="1000" dirty="0" err="1"/>
              <a:t>that</a:t>
            </a:r>
            <a:r>
              <a:rPr lang="de-DE" sz="1000" dirty="0"/>
              <a:t> also </a:t>
            </a:r>
            <a:r>
              <a:rPr lang="de-DE" sz="1000" dirty="0" err="1"/>
              <a:t>come</a:t>
            </a:r>
            <a:r>
              <a:rPr lang="de-DE" sz="1000" dirty="0"/>
              <a:t> </a:t>
            </a:r>
            <a:r>
              <a:rPr lang="de-DE" sz="1000" dirty="0" err="1"/>
              <a:t>with</a:t>
            </a:r>
            <a:r>
              <a:rPr lang="de-DE" sz="1000" dirty="0"/>
              <a:t> different </a:t>
            </a:r>
            <a:r>
              <a:rPr lang="de-DE" sz="1000" dirty="0" err="1"/>
              <a:t>legislations</a:t>
            </a:r>
            <a:r>
              <a:rPr lang="de-DE" sz="1000" dirty="0"/>
              <a:t> and </a:t>
            </a:r>
            <a:r>
              <a:rPr lang="de-DE" sz="1000" dirty="0" err="1"/>
              <a:t>data</a:t>
            </a:r>
            <a:r>
              <a:rPr lang="de-DE" sz="1000" dirty="0"/>
              <a:t> </a:t>
            </a:r>
            <a:r>
              <a:rPr lang="de-DE" sz="1000" dirty="0" err="1"/>
              <a:t>protection</a:t>
            </a:r>
            <a:r>
              <a:rPr lang="de-DE" sz="1000" dirty="0"/>
              <a:t> </a:t>
            </a:r>
            <a:r>
              <a:rPr lang="de-DE" sz="1000" dirty="0" err="1"/>
              <a:t>rules</a:t>
            </a:r>
            <a:r>
              <a:rPr lang="de-DE" sz="1000" dirty="0"/>
              <a:t>. </a:t>
            </a:r>
          </a:p>
          <a:p>
            <a:r>
              <a:rPr lang="de-DE" sz="1000" dirty="0" err="1"/>
              <a:t>We</a:t>
            </a:r>
            <a:r>
              <a:rPr lang="de-DE" sz="1000" dirty="0"/>
              <a:t> </a:t>
            </a:r>
            <a:r>
              <a:rPr lang="de-DE" sz="1000" dirty="0" err="1"/>
              <a:t>heared</a:t>
            </a:r>
            <a:r>
              <a:rPr lang="de-DE" sz="1000" dirty="0"/>
              <a:t> </a:t>
            </a:r>
            <a:r>
              <a:rPr lang="de-DE" sz="1000" dirty="0" err="1"/>
              <a:t>it</a:t>
            </a:r>
            <a:r>
              <a:rPr lang="de-DE" sz="1000" dirty="0"/>
              <a:t> also in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panel</a:t>
            </a:r>
            <a:r>
              <a:rPr lang="de-DE" sz="1000" dirty="0"/>
              <a:t> </a:t>
            </a:r>
            <a:r>
              <a:rPr lang="de-DE" sz="1000" dirty="0" err="1"/>
              <a:t>discussion</a:t>
            </a:r>
            <a:r>
              <a:rPr lang="de-DE" sz="1000" dirty="0"/>
              <a:t> </a:t>
            </a:r>
            <a:r>
              <a:rPr lang="de-DE" sz="1000" dirty="0" err="1"/>
              <a:t>this</a:t>
            </a:r>
            <a:r>
              <a:rPr lang="de-DE" sz="1000" dirty="0"/>
              <a:t> </a:t>
            </a:r>
            <a:r>
              <a:rPr lang="de-DE" sz="1000" dirty="0" err="1"/>
              <a:t>morning</a:t>
            </a:r>
            <a:r>
              <a:rPr lang="de-DE" sz="1000" dirty="0"/>
              <a:t>: Data </a:t>
            </a:r>
            <a:r>
              <a:rPr lang="de-DE" sz="1000" dirty="0" err="1"/>
              <a:t>sharing</a:t>
            </a:r>
            <a:r>
              <a:rPr lang="de-DE" sz="1000" dirty="0"/>
              <a:t> </a:t>
            </a:r>
            <a:r>
              <a:rPr lang="de-DE" sz="1000" dirty="0" err="1"/>
              <a:t>is</a:t>
            </a:r>
            <a:r>
              <a:rPr lang="de-DE" sz="1000" dirty="0"/>
              <a:t> </a:t>
            </a:r>
            <a:r>
              <a:rPr lang="de-DE" sz="1000" dirty="0" err="1"/>
              <a:t>simply</a:t>
            </a:r>
            <a:r>
              <a:rPr lang="de-DE" sz="1000" dirty="0"/>
              <a:t> not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way</a:t>
            </a:r>
            <a:r>
              <a:rPr lang="de-DE" sz="1000" dirty="0"/>
              <a:t> </a:t>
            </a:r>
            <a:r>
              <a:rPr lang="de-DE" sz="1000" dirty="0" err="1"/>
              <a:t>forwars</a:t>
            </a:r>
            <a:endParaRPr lang="de-DE" sz="1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403DC-CE0A-4AAE-8E7E-0EAFD4B1FC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44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000" dirty="0"/>
              <a:t>As an alternative </a:t>
            </a:r>
            <a:r>
              <a:rPr lang="de-DE" sz="1000" dirty="0" err="1"/>
              <a:t>to</a:t>
            </a:r>
            <a:r>
              <a:rPr lang="de-DE" sz="1000" dirty="0"/>
              <a:t> </a:t>
            </a:r>
            <a:r>
              <a:rPr lang="de-DE" sz="1000" dirty="0" err="1"/>
              <a:t>central</a:t>
            </a:r>
            <a:r>
              <a:rPr lang="de-DE" sz="1000" dirty="0"/>
              <a:t> </a:t>
            </a:r>
            <a:r>
              <a:rPr lang="de-DE" sz="1000" dirty="0" err="1"/>
              <a:t>learning</a:t>
            </a:r>
            <a:r>
              <a:rPr lang="de-DE" sz="1000" dirty="0"/>
              <a:t>, </a:t>
            </a:r>
            <a:r>
              <a:rPr lang="de-DE" sz="1000" dirty="0" err="1"/>
              <a:t>federated</a:t>
            </a:r>
            <a:r>
              <a:rPr lang="de-DE" sz="1000" dirty="0"/>
              <a:t> </a:t>
            </a:r>
            <a:r>
              <a:rPr lang="de-DE" sz="1000" dirty="0" err="1"/>
              <a:t>learning</a:t>
            </a:r>
            <a:r>
              <a:rPr lang="de-DE" sz="1000" dirty="0"/>
              <a:t> </a:t>
            </a:r>
            <a:r>
              <a:rPr lang="de-DE" sz="1000" dirty="0" err="1"/>
              <a:t>has</a:t>
            </a:r>
            <a:r>
              <a:rPr lang="de-DE" sz="1000" dirty="0"/>
              <a:t> </a:t>
            </a:r>
            <a:r>
              <a:rPr lang="de-DE" sz="1000" dirty="0" err="1"/>
              <a:t>been</a:t>
            </a:r>
            <a:r>
              <a:rPr lang="de-DE" sz="1000" dirty="0"/>
              <a:t> </a:t>
            </a:r>
            <a:r>
              <a:rPr lang="de-DE" sz="1000" dirty="0" err="1"/>
              <a:t>introduced</a:t>
            </a:r>
            <a:r>
              <a:rPr lang="de-DE" sz="1000" dirty="0"/>
              <a:t> </a:t>
            </a:r>
            <a:r>
              <a:rPr lang="de-DE" sz="1000" dirty="0" err="1"/>
              <a:t>as</a:t>
            </a:r>
            <a:r>
              <a:rPr lang="de-DE" sz="1000" dirty="0"/>
              <a:t> a </a:t>
            </a:r>
            <a:r>
              <a:rPr lang="de-DE" sz="1000" dirty="0" err="1"/>
              <a:t>concept</a:t>
            </a:r>
            <a:r>
              <a:rPr lang="de-DE" sz="1000" dirty="0"/>
              <a:t> </a:t>
            </a:r>
            <a:r>
              <a:rPr lang="de-DE" sz="1000" dirty="0" err="1"/>
              <a:t>by</a:t>
            </a:r>
            <a:r>
              <a:rPr lang="de-DE" sz="1000" dirty="0"/>
              <a:t> Google in 2016.</a:t>
            </a:r>
          </a:p>
          <a:p>
            <a:r>
              <a:rPr lang="de-DE" sz="1000" dirty="0" err="1"/>
              <a:t>It</a:t>
            </a:r>
            <a:r>
              <a:rPr lang="de-DE" sz="1000" dirty="0"/>
              <a:t> </a:t>
            </a:r>
            <a:r>
              <a:rPr lang="de-DE" sz="1000" dirty="0" err="1"/>
              <a:t>consists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a </a:t>
            </a:r>
            <a:r>
              <a:rPr lang="de-DE" sz="1000" dirty="0" err="1"/>
              <a:t>federation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clients</a:t>
            </a:r>
            <a:r>
              <a:rPr lang="de-DE" sz="1000" dirty="0"/>
              <a:t> (</a:t>
            </a:r>
            <a:r>
              <a:rPr lang="de-DE" sz="1000" dirty="0" err="1"/>
              <a:t>eg</a:t>
            </a:r>
            <a:r>
              <a:rPr lang="de-DE" sz="1000" dirty="0"/>
              <a:t> mobile </a:t>
            </a:r>
            <a:r>
              <a:rPr lang="de-DE" sz="1000" dirty="0" err="1"/>
              <a:t>phones</a:t>
            </a:r>
            <a:r>
              <a:rPr lang="de-DE" sz="1000" dirty="0"/>
              <a:t>), </a:t>
            </a:r>
            <a:r>
              <a:rPr lang="de-DE" sz="1000" dirty="0" err="1"/>
              <a:t>that</a:t>
            </a:r>
            <a:r>
              <a:rPr lang="de-DE" sz="1000" dirty="0"/>
              <a:t> </a:t>
            </a:r>
            <a:r>
              <a:rPr lang="de-DE" sz="1000" dirty="0" err="1"/>
              <a:t>collectively</a:t>
            </a:r>
            <a:r>
              <a:rPr lang="de-DE" sz="1000" dirty="0"/>
              <a:t> </a:t>
            </a:r>
            <a:r>
              <a:rPr lang="de-DE" sz="1000" dirty="0" err="1"/>
              <a:t>train</a:t>
            </a:r>
            <a:r>
              <a:rPr lang="de-DE" sz="1000" dirty="0"/>
              <a:t> a </a:t>
            </a:r>
            <a:r>
              <a:rPr lang="de-DE" sz="1000" dirty="0" err="1"/>
              <a:t>model</a:t>
            </a:r>
            <a:r>
              <a:rPr lang="de-DE" sz="1000" dirty="0"/>
              <a:t> </a:t>
            </a:r>
            <a:r>
              <a:rPr lang="de-DE" sz="1000" dirty="0" err="1"/>
              <a:t>under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orchestration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a </a:t>
            </a:r>
            <a:r>
              <a:rPr lang="de-DE" sz="1000" dirty="0" err="1"/>
              <a:t>central</a:t>
            </a:r>
            <a:r>
              <a:rPr lang="de-DE" sz="1000" dirty="0"/>
              <a:t> </a:t>
            </a:r>
            <a:r>
              <a:rPr lang="de-DE" sz="1000" dirty="0" err="1"/>
              <a:t>parameter</a:t>
            </a:r>
            <a:r>
              <a:rPr lang="de-DE" sz="1000" dirty="0"/>
              <a:t> </a:t>
            </a:r>
            <a:r>
              <a:rPr lang="de-DE" sz="1000" dirty="0" err="1"/>
              <a:t>server</a:t>
            </a:r>
            <a:r>
              <a:rPr lang="de-DE" sz="1000" dirty="0"/>
              <a:t>. </a:t>
            </a:r>
          </a:p>
          <a:p>
            <a:r>
              <a:rPr lang="de-DE" sz="1000" dirty="0"/>
              <a:t>This </a:t>
            </a:r>
            <a:r>
              <a:rPr lang="de-DE" sz="1000" dirty="0" err="1"/>
              <a:t>means</a:t>
            </a:r>
            <a:r>
              <a:rPr lang="de-DE" sz="1000" dirty="0"/>
              <a:t>,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partners</a:t>
            </a:r>
            <a:r>
              <a:rPr lang="de-DE" sz="1000" dirty="0"/>
              <a:t> </a:t>
            </a:r>
            <a:r>
              <a:rPr lang="de-DE" sz="1000" dirty="0" err="1"/>
              <a:t>don‘t</a:t>
            </a:r>
            <a:r>
              <a:rPr lang="de-DE" sz="1000" dirty="0"/>
              <a:t> </a:t>
            </a:r>
            <a:r>
              <a:rPr lang="de-DE" sz="1000" dirty="0" err="1"/>
              <a:t>need</a:t>
            </a:r>
            <a:r>
              <a:rPr lang="de-DE" sz="1000" dirty="0"/>
              <a:t> </a:t>
            </a:r>
            <a:r>
              <a:rPr lang="de-DE" sz="1000" dirty="0" err="1"/>
              <a:t>to</a:t>
            </a:r>
            <a:r>
              <a:rPr lang="de-DE" sz="1000" dirty="0"/>
              <a:t> </a:t>
            </a:r>
            <a:r>
              <a:rPr lang="de-DE" sz="1000" dirty="0" err="1"/>
              <a:t>share</a:t>
            </a:r>
            <a:r>
              <a:rPr lang="de-DE" sz="1000" dirty="0"/>
              <a:t> </a:t>
            </a:r>
            <a:r>
              <a:rPr lang="de-DE" sz="1000" dirty="0" err="1"/>
              <a:t>their</a:t>
            </a:r>
            <a:r>
              <a:rPr lang="de-DE" sz="1000" dirty="0"/>
              <a:t> </a:t>
            </a:r>
            <a:r>
              <a:rPr lang="de-DE" sz="1000" dirty="0" err="1"/>
              <a:t>data</a:t>
            </a:r>
            <a:r>
              <a:rPr lang="de-DE" sz="1000" dirty="0"/>
              <a:t>, but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models</a:t>
            </a:r>
            <a:r>
              <a:rPr lang="de-DE" sz="1000" dirty="0"/>
              <a:t> </a:t>
            </a:r>
            <a:r>
              <a:rPr lang="de-DE" sz="1000" dirty="0" err="1"/>
              <a:t>are</a:t>
            </a:r>
            <a:r>
              <a:rPr lang="de-DE" sz="1000" dirty="0"/>
              <a:t> </a:t>
            </a:r>
            <a:r>
              <a:rPr lang="de-DE" sz="1000" dirty="0" err="1"/>
              <a:t>trained</a:t>
            </a:r>
            <a:r>
              <a:rPr lang="de-DE" sz="1000" dirty="0"/>
              <a:t> </a:t>
            </a:r>
            <a:r>
              <a:rPr lang="de-DE" sz="1000" dirty="0" err="1"/>
              <a:t>locally</a:t>
            </a:r>
            <a:r>
              <a:rPr lang="de-DE" sz="1000" dirty="0"/>
              <a:t>, and </a:t>
            </a:r>
            <a:r>
              <a:rPr lang="de-DE" sz="1000" dirty="0" err="1"/>
              <a:t>then</a:t>
            </a:r>
            <a:r>
              <a:rPr lang="de-DE" sz="1000" dirty="0"/>
              <a:t> </a:t>
            </a:r>
            <a:r>
              <a:rPr lang="de-DE" sz="1000" dirty="0" err="1"/>
              <a:t>only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model</a:t>
            </a:r>
            <a:r>
              <a:rPr lang="de-DE" sz="1000" dirty="0"/>
              <a:t> </a:t>
            </a:r>
            <a:r>
              <a:rPr lang="de-DE" sz="1000" dirty="0" err="1"/>
              <a:t>parameters</a:t>
            </a:r>
            <a:r>
              <a:rPr lang="de-DE" sz="1000" dirty="0"/>
              <a:t> </a:t>
            </a:r>
            <a:r>
              <a:rPr lang="de-DE" sz="1000" dirty="0" err="1"/>
              <a:t>are</a:t>
            </a:r>
            <a:r>
              <a:rPr lang="de-DE" sz="1000" dirty="0"/>
              <a:t> </a:t>
            </a:r>
            <a:r>
              <a:rPr lang="de-DE" sz="1000" dirty="0" err="1"/>
              <a:t>shared</a:t>
            </a:r>
            <a:r>
              <a:rPr lang="de-DE" sz="1000" dirty="0"/>
              <a:t>. The </a:t>
            </a:r>
            <a:r>
              <a:rPr lang="de-DE" sz="1000" dirty="0" err="1"/>
              <a:t>parameters</a:t>
            </a:r>
            <a:r>
              <a:rPr lang="de-DE" sz="1000" dirty="0"/>
              <a:t> </a:t>
            </a:r>
            <a:r>
              <a:rPr lang="de-DE" sz="1000" dirty="0" err="1"/>
              <a:t>are</a:t>
            </a:r>
            <a:r>
              <a:rPr lang="de-DE" sz="1000" dirty="0"/>
              <a:t> </a:t>
            </a:r>
            <a:r>
              <a:rPr lang="de-DE" sz="1000" dirty="0" err="1"/>
              <a:t>then</a:t>
            </a:r>
            <a:r>
              <a:rPr lang="de-DE" sz="1000" dirty="0"/>
              <a:t> </a:t>
            </a:r>
            <a:r>
              <a:rPr lang="de-DE" sz="1000" dirty="0" err="1"/>
              <a:t>merged</a:t>
            </a:r>
            <a:r>
              <a:rPr lang="de-DE" sz="1000" dirty="0"/>
              <a:t> </a:t>
            </a:r>
            <a:r>
              <a:rPr lang="de-DE" sz="1000" dirty="0" err="1"/>
              <a:t>by</a:t>
            </a:r>
            <a:r>
              <a:rPr lang="de-DE" sz="1000" dirty="0"/>
              <a:t> a </a:t>
            </a:r>
            <a:r>
              <a:rPr lang="de-DE" sz="1000" dirty="0" err="1"/>
              <a:t>central</a:t>
            </a:r>
            <a:r>
              <a:rPr lang="de-DE" sz="1000" dirty="0"/>
              <a:t> </a:t>
            </a:r>
            <a:r>
              <a:rPr lang="de-DE" sz="1000" dirty="0" err="1"/>
              <a:t>server</a:t>
            </a:r>
            <a:r>
              <a:rPr lang="de-DE" sz="1000" dirty="0"/>
              <a:t>, and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updated</a:t>
            </a:r>
            <a:r>
              <a:rPr lang="de-DE" sz="1000" dirty="0"/>
              <a:t> </a:t>
            </a:r>
            <a:r>
              <a:rPr lang="de-DE" sz="1000" dirty="0" err="1"/>
              <a:t>model</a:t>
            </a:r>
            <a:r>
              <a:rPr lang="de-DE" sz="1000" dirty="0"/>
              <a:t> </a:t>
            </a:r>
            <a:r>
              <a:rPr lang="de-DE" sz="1000" dirty="0" err="1"/>
              <a:t>is</a:t>
            </a:r>
            <a:r>
              <a:rPr lang="de-DE" sz="1000" dirty="0"/>
              <a:t> </a:t>
            </a:r>
            <a:r>
              <a:rPr lang="de-DE" sz="1000" dirty="0" err="1"/>
              <a:t>then</a:t>
            </a:r>
            <a:r>
              <a:rPr lang="de-DE" sz="1000" dirty="0"/>
              <a:t> </a:t>
            </a:r>
            <a:r>
              <a:rPr lang="de-DE" sz="1000" dirty="0" err="1"/>
              <a:t>sent</a:t>
            </a:r>
            <a:r>
              <a:rPr lang="de-DE" sz="1000" dirty="0"/>
              <a:t> back </a:t>
            </a:r>
            <a:r>
              <a:rPr lang="de-DE" sz="1000" dirty="0" err="1"/>
              <a:t>to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local</a:t>
            </a:r>
            <a:r>
              <a:rPr lang="de-DE" sz="1000" dirty="0"/>
              <a:t> </a:t>
            </a:r>
            <a:r>
              <a:rPr lang="de-DE" sz="1000" dirty="0" err="1"/>
              <a:t>clients</a:t>
            </a:r>
            <a:r>
              <a:rPr lang="de-DE" sz="1000" dirty="0"/>
              <a:t>. </a:t>
            </a:r>
          </a:p>
          <a:p>
            <a:r>
              <a:rPr lang="de-DE" sz="1000" dirty="0"/>
              <a:t>This </a:t>
            </a:r>
            <a:r>
              <a:rPr lang="de-DE" sz="1000" dirty="0" err="1"/>
              <a:t>can</a:t>
            </a:r>
            <a:r>
              <a:rPr lang="de-DE" sz="1000" dirty="0"/>
              <a:t> </a:t>
            </a:r>
            <a:r>
              <a:rPr lang="de-DE" sz="1000" dirty="0" err="1"/>
              <a:t>be</a:t>
            </a:r>
            <a:r>
              <a:rPr lang="de-DE" sz="1000" dirty="0"/>
              <a:t> </a:t>
            </a:r>
            <a:r>
              <a:rPr lang="de-DE" sz="1000" dirty="0" err="1"/>
              <a:t>problem</a:t>
            </a:r>
            <a:r>
              <a:rPr lang="de-DE" sz="1000" dirty="0"/>
              <a:t>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two</a:t>
            </a:r>
            <a:r>
              <a:rPr lang="de-DE" sz="1000" dirty="0"/>
              <a:t> </a:t>
            </a:r>
            <a:r>
              <a:rPr lang="de-DE" sz="1000" dirty="0" err="1"/>
              <a:t>reasons</a:t>
            </a:r>
            <a:r>
              <a:rPr lang="de-DE" sz="1000" dirty="0"/>
              <a:t>: </a:t>
            </a:r>
          </a:p>
          <a:p>
            <a:pPr marL="228600" indent="-228600">
              <a:buAutoNum type="arabicParenR"/>
            </a:pPr>
            <a:r>
              <a:rPr lang="de-DE" sz="1000" dirty="0"/>
              <a:t>The </a:t>
            </a:r>
            <a:r>
              <a:rPr lang="de-DE" sz="1000" dirty="0" err="1"/>
              <a:t>participants</a:t>
            </a:r>
            <a:r>
              <a:rPr lang="de-DE" sz="1000" dirty="0"/>
              <a:t> </a:t>
            </a:r>
            <a:r>
              <a:rPr lang="de-DE" sz="1000" dirty="0" err="1"/>
              <a:t>have</a:t>
            </a:r>
            <a:r>
              <a:rPr lang="de-DE" sz="1000" dirty="0"/>
              <a:t> </a:t>
            </a:r>
            <a:r>
              <a:rPr lang="de-DE" sz="1000" dirty="0" err="1"/>
              <a:t>to</a:t>
            </a:r>
            <a:r>
              <a:rPr lang="de-DE" sz="1000" dirty="0"/>
              <a:t> </a:t>
            </a:r>
            <a:r>
              <a:rPr lang="de-DE" sz="1000" b="1" dirty="0" err="1"/>
              <a:t>trust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central</a:t>
            </a:r>
            <a:r>
              <a:rPr lang="de-DE" sz="1000" dirty="0"/>
              <a:t> </a:t>
            </a:r>
            <a:r>
              <a:rPr lang="de-DE" sz="1000" dirty="0" err="1"/>
              <a:t>instance</a:t>
            </a:r>
            <a:endParaRPr lang="de-DE" sz="1000" dirty="0"/>
          </a:p>
          <a:p>
            <a:pPr marL="228600" indent="-228600">
              <a:buAutoNum type="arabicParenR"/>
            </a:pPr>
            <a:r>
              <a:rPr lang="de-DE" sz="1000" dirty="0"/>
              <a:t>The </a:t>
            </a:r>
            <a:r>
              <a:rPr lang="de-DE" sz="1000" dirty="0" err="1"/>
              <a:t>central</a:t>
            </a:r>
            <a:r>
              <a:rPr lang="de-DE" sz="1000" dirty="0"/>
              <a:t> </a:t>
            </a:r>
            <a:r>
              <a:rPr lang="de-DE" sz="1000" dirty="0" err="1"/>
              <a:t>instance</a:t>
            </a:r>
            <a:r>
              <a:rPr lang="de-DE" sz="1000" dirty="0"/>
              <a:t> </a:t>
            </a:r>
            <a:r>
              <a:rPr lang="de-DE" sz="1000" dirty="0" err="1"/>
              <a:t>is</a:t>
            </a:r>
            <a:r>
              <a:rPr lang="de-DE" sz="1000" dirty="0"/>
              <a:t> a </a:t>
            </a:r>
            <a:r>
              <a:rPr lang="de-DE" sz="1000" dirty="0" err="1"/>
              <a:t>likely</a:t>
            </a:r>
            <a:r>
              <a:rPr lang="de-DE" sz="1000" dirty="0"/>
              <a:t> </a:t>
            </a:r>
            <a:r>
              <a:rPr lang="de-DE" sz="1000" dirty="0" err="1"/>
              <a:t>target</a:t>
            </a:r>
            <a:r>
              <a:rPr lang="de-DE" sz="1000" dirty="0"/>
              <a:t> </a:t>
            </a:r>
            <a:r>
              <a:rPr lang="de-DE" sz="1000" dirty="0" err="1"/>
              <a:t>for</a:t>
            </a:r>
            <a:r>
              <a:rPr lang="de-DE" sz="1000" dirty="0"/>
              <a:t> an </a:t>
            </a:r>
            <a:r>
              <a:rPr lang="de-DE" sz="1000" dirty="0" err="1"/>
              <a:t>attack</a:t>
            </a:r>
            <a:r>
              <a:rPr lang="de-DE" sz="1000" dirty="0"/>
              <a:t>, </a:t>
            </a:r>
            <a:r>
              <a:rPr lang="de-DE" sz="1000" dirty="0" err="1"/>
              <a:t>because</a:t>
            </a:r>
            <a:r>
              <a:rPr lang="de-DE" sz="1000" dirty="0"/>
              <a:t> all </a:t>
            </a:r>
            <a:r>
              <a:rPr lang="de-DE" sz="1000" dirty="0" err="1"/>
              <a:t>parameters</a:t>
            </a:r>
            <a:r>
              <a:rPr lang="de-DE" sz="1000" dirty="0"/>
              <a:t> </a:t>
            </a:r>
            <a:r>
              <a:rPr lang="de-DE" sz="1000" dirty="0" err="1"/>
              <a:t>are</a:t>
            </a:r>
            <a:r>
              <a:rPr lang="de-DE" sz="1000" dirty="0"/>
              <a:t> </a:t>
            </a:r>
            <a:r>
              <a:rPr lang="de-DE" sz="1000" dirty="0" err="1"/>
              <a:t>sent</a:t>
            </a:r>
            <a:r>
              <a:rPr lang="de-DE" sz="1000" dirty="0"/>
              <a:t> </a:t>
            </a:r>
            <a:r>
              <a:rPr lang="de-DE" sz="1000" dirty="0" err="1"/>
              <a:t>there.which</a:t>
            </a:r>
            <a:r>
              <a:rPr lang="de-DE" sz="1000" dirty="0"/>
              <a:t> </a:t>
            </a:r>
            <a:r>
              <a:rPr lang="de-DE" sz="1000" dirty="0" err="1"/>
              <a:t>makes</a:t>
            </a:r>
            <a:r>
              <a:rPr lang="de-DE" sz="1000" dirty="0"/>
              <a:t> </a:t>
            </a:r>
            <a:r>
              <a:rPr lang="de-DE" sz="1000" dirty="0" err="1"/>
              <a:t>it</a:t>
            </a:r>
            <a:r>
              <a:rPr lang="de-DE" sz="1000" dirty="0"/>
              <a:t> a </a:t>
            </a:r>
            <a:r>
              <a:rPr lang="de-DE" sz="1000" dirty="0" err="1"/>
              <a:t>single</a:t>
            </a:r>
            <a:r>
              <a:rPr lang="de-DE" sz="1000" dirty="0"/>
              <a:t> </a:t>
            </a:r>
            <a:r>
              <a:rPr lang="de-DE" sz="1000" dirty="0" err="1"/>
              <a:t>point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failure</a:t>
            </a:r>
            <a:r>
              <a:rPr lang="de-DE" sz="1000" dirty="0"/>
              <a:t> </a:t>
            </a:r>
          </a:p>
          <a:p>
            <a:pPr marL="0" indent="0">
              <a:buNone/>
            </a:pPr>
            <a:endParaRPr lang="de-DE" sz="1000" dirty="0"/>
          </a:p>
          <a:p>
            <a:pPr marL="0" indent="0">
              <a:buNone/>
            </a:pPr>
            <a:endParaRPr lang="de-DE" sz="1000" dirty="0"/>
          </a:p>
          <a:p>
            <a:r>
              <a:rPr lang="de-DE" sz="1000" dirty="0"/>
              <a:t> </a:t>
            </a:r>
          </a:p>
          <a:p>
            <a:endParaRPr lang="de-DE" sz="10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403DC-CE0A-4AAE-8E7E-0EAFD4B1FC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79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800" dirty="0"/>
              <a:t>Swarm Learning </a:t>
            </a:r>
            <a:r>
              <a:rPr lang="de-DE" sz="800" dirty="0" err="1"/>
              <a:t>is</a:t>
            </a:r>
            <a:r>
              <a:rPr lang="de-DE" sz="800" dirty="0"/>
              <a:t> a </a:t>
            </a:r>
            <a:r>
              <a:rPr lang="de-DE" sz="800" dirty="0" err="1"/>
              <a:t>framework</a:t>
            </a:r>
            <a:r>
              <a:rPr lang="de-DE" sz="800" dirty="0"/>
              <a:t> </a:t>
            </a:r>
            <a:r>
              <a:rPr lang="de-DE" sz="800" dirty="0" err="1"/>
              <a:t>that</a:t>
            </a:r>
            <a:r>
              <a:rPr lang="de-DE" sz="800" dirty="0"/>
              <a:t> </a:t>
            </a:r>
            <a:r>
              <a:rPr lang="de-DE" sz="800" dirty="0" err="1"/>
              <a:t>overcomes</a:t>
            </a:r>
            <a:r>
              <a:rPr lang="de-DE" sz="800" dirty="0"/>
              <a:t> </a:t>
            </a:r>
            <a:r>
              <a:rPr lang="de-DE" sz="800" dirty="0" err="1"/>
              <a:t>these</a:t>
            </a:r>
            <a:r>
              <a:rPr lang="de-DE" sz="800" dirty="0"/>
              <a:t> </a:t>
            </a:r>
            <a:r>
              <a:rPr lang="de-DE" sz="800" dirty="0" err="1"/>
              <a:t>limitations</a:t>
            </a:r>
            <a:r>
              <a:rPr lang="de-DE" sz="800" dirty="0"/>
              <a:t> </a:t>
            </a:r>
            <a:r>
              <a:rPr lang="de-DE" sz="800" dirty="0" err="1"/>
              <a:t>by</a:t>
            </a:r>
            <a:r>
              <a:rPr lang="de-DE" sz="800" dirty="0"/>
              <a:t> </a:t>
            </a:r>
            <a:r>
              <a:rPr lang="de-DE" sz="800" dirty="0" err="1"/>
              <a:t>being</a:t>
            </a:r>
            <a:r>
              <a:rPr lang="de-DE" sz="800" dirty="0"/>
              <a:t> </a:t>
            </a:r>
            <a:r>
              <a:rPr lang="de-DE" sz="800" dirty="0" err="1"/>
              <a:t>entirely</a:t>
            </a:r>
            <a:r>
              <a:rPr lang="de-DE" sz="800" dirty="0"/>
              <a:t> </a:t>
            </a:r>
            <a:r>
              <a:rPr lang="de-DE" sz="800" dirty="0" err="1"/>
              <a:t>decentralized</a:t>
            </a:r>
            <a:r>
              <a:rPr lang="de-DE" sz="800" dirty="0"/>
              <a:t> and </a:t>
            </a:r>
            <a:r>
              <a:rPr lang="de-DE" sz="800" dirty="0" err="1"/>
              <a:t>we</a:t>
            </a:r>
            <a:r>
              <a:rPr lang="de-DE" sz="800" dirty="0"/>
              <a:t> </a:t>
            </a:r>
            <a:r>
              <a:rPr lang="de-DE" sz="800" dirty="0" err="1"/>
              <a:t>have</a:t>
            </a:r>
            <a:r>
              <a:rPr lang="de-DE" sz="800" dirty="0"/>
              <a:t> </a:t>
            </a:r>
            <a:r>
              <a:rPr lang="de-DE" sz="800" dirty="0" err="1"/>
              <a:t>introduced</a:t>
            </a:r>
            <a:r>
              <a:rPr lang="de-DE" sz="800" dirty="0"/>
              <a:t> </a:t>
            </a:r>
            <a:r>
              <a:rPr lang="de-DE" sz="800" dirty="0" err="1"/>
              <a:t>the</a:t>
            </a:r>
            <a:r>
              <a:rPr lang="de-DE" sz="800" dirty="0"/>
              <a:t> </a:t>
            </a:r>
            <a:r>
              <a:rPr lang="de-DE" sz="800" dirty="0" err="1"/>
              <a:t>concept</a:t>
            </a:r>
            <a:r>
              <a:rPr lang="de-DE" sz="800" dirty="0"/>
              <a:t> </a:t>
            </a:r>
            <a:r>
              <a:rPr lang="de-DE" sz="800" dirty="0" err="1"/>
              <a:t>together</a:t>
            </a:r>
            <a:r>
              <a:rPr lang="de-DE" sz="800" dirty="0"/>
              <a:t> </a:t>
            </a:r>
            <a:r>
              <a:rPr lang="de-DE" sz="800" dirty="0" err="1"/>
              <a:t>with</a:t>
            </a:r>
            <a:r>
              <a:rPr lang="de-DE" sz="800" dirty="0"/>
              <a:t> HPE in 2021. </a:t>
            </a:r>
          </a:p>
          <a:p>
            <a:r>
              <a:rPr lang="de-DE" sz="800" dirty="0"/>
              <a:t>In SL, </a:t>
            </a:r>
            <a:r>
              <a:rPr lang="de-DE" sz="800" dirty="0" err="1"/>
              <a:t>the</a:t>
            </a:r>
            <a:r>
              <a:rPr lang="de-DE" sz="800" dirty="0"/>
              <a:t> </a:t>
            </a:r>
            <a:r>
              <a:rPr lang="de-DE" sz="800" dirty="0" err="1"/>
              <a:t>participants</a:t>
            </a:r>
            <a:r>
              <a:rPr lang="de-DE" sz="800" dirty="0"/>
              <a:t> </a:t>
            </a:r>
            <a:r>
              <a:rPr lang="de-DE" sz="800" dirty="0" err="1"/>
              <a:t>or</a:t>
            </a:r>
            <a:r>
              <a:rPr lang="de-DE" sz="800" dirty="0"/>
              <a:t> „</a:t>
            </a:r>
            <a:r>
              <a:rPr lang="de-DE" sz="800" dirty="0" err="1"/>
              <a:t>nodes</a:t>
            </a:r>
            <a:r>
              <a:rPr lang="de-DE" sz="800" dirty="0"/>
              <a:t>“ </a:t>
            </a:r>
            <a:r>
              <a:rPr lang="de-DE" sz="800" dirty="0" err="1"/>
              <a:t>are</a:t>
            </a:r>
            <a:r>
              <a:rPr lang="de-DE" sz="800" dirty="0"/>
              <a:t> not </a:t>
            </a:r>
            <a:r>
              <a:rPr lang="de-DE" sz="800" dirty="0" err="1"/>
              <a:t>sending</a:t>
            </a:r>
            <a:r>
              <a:rPr lang="de-DE" sz="800" dirty="0"/>
              <a:t> </a:t>
            </a:r>
            <a:r>
              <a:rPr lang="de-DE" sz="800" dirty="0" err="1"/>
              <a:t>their</a:t>
            </a:r>
            <a:r>
              <a:rPr lang="de-DE" sz="800" dirty="0"/>
              <a:t> </a:t>
            </a:r>
            <a:r>
              <a:rPr lang="de-DE" sz="800" dirty="0" err="1"/>
              <a:t>parameters</a:t>
            </a:r>
            <a:r>
              <a:rPr lang="de-DE" sz="800" dirty="0"/>
              <a:t> </a:t>
            </a:r>
            <a:r>
              <a:rPr lang="de-DE" sz="800" dirty="0" err="1"/>
              <a:t>to</a:t>
            </a:r>
            <a:r>
              <a:rPr lang="de-DE" sz="800" dirty="0"/>
              <a:t> a </a:t>
            </a:r>
            <a:r>
              <a:rPr lang="de-DE" sz="800" dirty="0" err="1"/>
              <a:t>cental</a:t>
            </a:r>
            <a:r>
              <a:rPr lang="de-DE" sz="800" dirty="0"/>
              <a:t> </a:t>
            </a:r>
            <a:r>
              <a:rPr lang="de-DE" sz="800" dirty="0" err="1"/>
              <a:t>instance</a:t>
            </a:r>
            <a:r>
              <a:rPr lang="de-DE" sz="800" dirty="0"/>
              <a:t>, but all </a:t>
            </a:r>
            <a:r>
              <a:rPr lang="de-DE" sz="800" dirty="0" err="1"/>
              <a:t>nodes</a:t>
            </a:r>
            <a:r>
              <a:rPr lang="de-DE" sz="800" dirty="0"/>
              <a:t> </a:t>
            </a:r>
            <a:r>
              <a:rPr lang="de-DE" sz="800" dirty="0" err="1"/>
              <a:t>are</a:t>
            </a:r>
            <a:r>
              <a:rPr lang="de-DE" sz="800" dirty="0"/>
              <a:t> </a:t>
            </a:r>
            <a:r>
              <a:rPr lang="de-DE" sz="800" dirty="0" err="1"/>
              <a:t>connected</a:t>
            </a:r>
            <a:r>
              <a:rPr lang="de-DE" sz="800" dirty="0"/>
              <a:t> </a:t>
            </a:r>
            <a:r>
              <a:rPr lang="de-DE" sz="800" dirty="0" err="1"/>
              <a:t>within</a:t>
            </a:r>
            <a:r>
              <a:rPr lang="de-DE" sz="800" dirty="0"/>
              <a:t> a </a:t>
            </a:r>
            <a:r>
              <a:rPr lang="de-DE" sz="800" dirty="0" err="1"/>
              <a:t>blockchain</a:t>
            </a:r>
            <a:r>
              <a:rPr lang="de-DE" sz="800" dirty="0"/>
              <a:t> network.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800" dirty="0">
                <a:solidFill>
                  <a:srgbClr val="4F81B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Swarm Learning is based on equal rights for all members of the swarm. For medicine this is a very critical point in terms of how in the end has control over trained models and their deployment.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800" dirty="0">
              <a:solidFill>
                <a:srgbClr val="4F81BD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/>
              <a:t>- Swarm Learning </a:t>
            </a:r>
            <a:r>
              <a:rPr lang="de-DE" sz="800" dirty="0" err="1"/>
              <a:t>enhances</a:t>
            </a:r>
            <a:r>
              <a:rPr lang="de-DE" sz="800" dirty="0"/>
              <a:t> </a:t>
            </a:r>
            <a:r>
              <a:rPr lang="de-DE" sz="800" dirty="0" err="1"/>
              <a:t>the</a:t>
            </a:r>
            <a:r>
              <a:rPr lang="de-DE" sz="800" dirty="0"/>
              <a:t>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security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transparency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, and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trustworthiness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because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 a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blockchain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 network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comes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with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 so-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called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 „smart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contracts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“: </a:t>
            </a:r>
          </a:p>
          <a:p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Smart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contracts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are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pieces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of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 code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that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are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executed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automatically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when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certain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conditions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apply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</a:p>
          <a:p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For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 a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Swarm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 Network,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it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can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define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rules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incentives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, and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penalties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for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participants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based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 on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their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contributions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to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the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model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training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. This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helps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automate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 and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enforce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the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protocol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without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the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need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for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 a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central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authority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 and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it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makes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the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whole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structure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more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democratic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 and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more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independent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from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de-DE" sz="800" b="0" i="0" dirty="0" err="1">
                <a:solidFill>
                  <a:srgbClr val="374151"/>
                </a:solidFill>
                <a:effectLst/>
                <a:latin typeface="Söhne"/>
              </a:rPr>
              <a:t>monopolies</a:t>
            </a:r>
            <a:r>
              <a:rPr lang="de-DE" sz="800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</a:p>
          <a:p>
            <a:endParaRPr lang="de-DE" sz="8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403DC-CE0A-4AAE-8E7E-0EAFD4B1FC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69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Now, what we are doing is we are integrating Swarm Learning into a standardized pre-processing pipeline which consists first of a QC pipeline and </a:t>
            </a:r>
            <a:r>
              <a:rPr lang="en-US" sz="1000" dirty="0" err="1"/>
              <a:t>exporatory</a:t>
            </a:r>
            <a:r>
              <a:rPr lang="en-US" sz="1000" dirty="0"/>
              <a:t> analysis, and then train a disease classifier based of Swarm Learning.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9C7C94-6C31-4240-B03D-81AD2DF2B928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3372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632CFD8-F86D-4110-ABAD-DD7F08F07DA3}" type="datetimeFigureOut">
              <a:rPr lang="en-US"/>
              <a:t>6/12/2024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9E4E7C-2BB7-4B69-AE5A-54F9C467120A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632CFD8-F86D-4110-ABAD-DD7F08F07DA3}" type="datetimeFigureOut">
              <a:rPr lang="en-US"/>
              <a:t>6/12/2024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9E4E7C-2BB7-4B69-AE5A-54F9C467120A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632CFD8-F86D-4110-ABAD-DD7F08F07DA3}" type="datetimeFigureOut">
              <a:rPr lang="en-US"/>
              <a:t>6/12/2024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9E4E7C-2BB7-4B69-AE5A-54F9C467120A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 Var.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ntergrund">
            <a:extLst>
              <a:ext uri="{FF2B5EF4-FFF2-40B4-BE49-F238E27FC236}">
                <a16:creationId xmlns:a16="http://schemas.microsoft.com/office/drawing/2014/main" id="{F7D4027A-09F7-4D77-AE4B-705FC6777C48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3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5" dirty="0"/>
          </a:p>
        </p:txBody>
      </p:sp>
      <p:pic>
        <p:nvPicPr>
          <p:cNvPr id="8" name="Fläche w">
            <a:extLst>
              <a:ext uri="{FF2B5EF4-FFF2-40B4-BE49-F238E27FC236}">
                <a16:creationId xmlns:a16="http://schemas.microsoft.com/office/drawing/2014/main" id="{AC33B18A-9AF5-4F22-87B1-0793EA5047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2626" y="-6722"/>
            <a:ext cx="2311725" cy="2016071"/>
          </a:xfrm>
          <a:prstGeom prst="rect">
            <a:avLst/>
          </a:prstGeom>
        </p:spPr>
      </p:pic>
      <p:pic>
        <p:nvPicPr>
          <p:cNvPr id="14" name="Logo">
            <a:extLst>
              <a:ext uri="{FF2B5EF4-FFF2-40B4-BE49-F238E27FC236}">
                <a16:creationId xmlns:a16="http://schemas.microsoft.com/office/drawing/2014/main" id="{529F956D-2586-4C34-92A4-A7C653C69D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69556" y="342265"/>
            <a:ext cx="1653152" cy="1236523"/>
          </a:xfrm>
          <a:prstGeom prst="rect">
            <a:avLst/>
          </a:prstGeom>
        </p:spPr>
      </p:pic>
      <p:sp>
        <p:nvSpPr>
          <p:cNvPr id="9" name="Textplatzhalter">
            <a:extLst>
              <a:ext uri="{FF2B5EF4-FFF2-40B4-BE49-F238E27FC236}">
                <a16:creationId xmlns:a16="http://schemas.microsoft.com/office/drawing/2014/main" id="{DF983E5C-91EB-4931-B734-799AB8AD59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67185" y="5580455"/>
            <a:ext cx="5163760" cy="304792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Aft>
                <a:spcPts val="0"/>
              </a:spcAft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Aft>
                <a:spcPts val="0"/>
              </a:spcAft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Aft>
                <a:spcPts val="0"/>
              </a:spcAft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5pPr>
            <a:lvl6pPr marL="0" indent="0">
              <a:spcAft>
                <a:spcPts val="0"/>
              </a:spcAft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6pPr>
            <a:lvl7pPr marL="0" indent="0">
              <a:spcAft>
                <a:spcPts val="0"/>
              </a:spcAft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7pPr>
            <a:lvl8pPr marL="0" indent="0">
              <a:spcAft>
                <a:spcPts val="0"/>
              </a:spcAft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8pPr>
            <a:lvl9pPr marL="0" indent="0">
              <a:spcAft>
                <a:spcPts val="0"/>
              </a:spcAft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9pPr>
          </a:lstStyle>
          <a:p>
            <a:pPr lvl="0"/>
            <a:r>
              <a:rPr lang="de-DE" dirty="0"/>
              <a:t>Referent</a:t>
            </a:r>
          </a:p>
        </p:txBody>
      </p:sp>
      <p:sp>
        <p:nvSpPr>
          <p:cNvPr id="13" name="Textplatzhalter">
            <a:extLst>
              <a:ext uri="{FF2B5EF4-FFF2-40B4-BE49-F238E27FC236}">
                <a16:creationId xmlns:a16="http://schemas.microsoft.com/office/drawing/2014/main" id="{2D0152D9-2DA9-44C8-9A95-49647CEA5C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67185" y="5226037"/>
            <a:ext cx="5163760" cy="304792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Aft>
                <a:spcPts val="0"/>
              </a:spcAft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Aft>
                <a:spcPts val="0"/>
              </a:spcAft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Aft>
                <a:spcPts val="0"/>
              </a:spcAft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5pPr>
            <a:lvl6pPr marL="0" indent="0">
              <a:spcAft>
                <a:spcPts val="0"/>
              </a:spcAft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6pPr>
            <a:lvl7pPr marL="0" indent="0">
              <a:spcAft>
                <a:spcPts val="0"/>
              </a:spcAft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7pPr>
            <a:lvl8pPr marL="0" indent="0">
              <a:spcAft>
                <a:spcPts val="0"/>
              </a:spcAft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8pPr>
            <a:lvl9pPr marL="0" indent="0">
              <a:spcAft>
                <a:spcPts val="0"/>
              </a:spcAft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9pPr>
          </a:lstStyle>
          <a:p>
            <a:pPr lvl="0"/>
            <a:r>
              <a:rPr lang="de-DE" dirty="0"/>
              <a:t>Wochentag, XX. Monat 2021</a:t>
            </a:r>
          </a:p>
        </p:txBody>
      </p:sp>
      <p:sp>
        <p:nvSpPr>
          <p:cNvPr id="15" name="Titel">
            <a:extLst>
              <a:ext uri="{FF2B5EF4-FFF2-40B4-BE49-F238E27FC236}">
                <a16:creationId xmlns:a16="http://schemas.microsoft.com/office/drawing/2014/main" id="{F7CB70E6-DF43-4623-BD64-20FD9672E4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7185" y="3752749"/>
            <a:ext cx="5163760" cy="952474"/>
          </a:xfrm>
        </p:spPr>
        <p:txBody>
          <a:bodyPr anchor="t" anchorCtr="0"/>
          <a:lstStyle>
            <a:lvl1pPr algn="l">
              <a:defRPr sz="3069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  <a:br>
              <a:rPr lang="de-DE" dirty="0"/>
            </a:br>
            <a:r>
              <a:rPr lang="de-DE" dirty="0"/>
              <a:t>zweizeilig möglich</a:t>
            </a:r>
          </a:p>
        </p:txBody>
      </p:sp>
      <p:sp>
        <p:nvSpPr>
          <p:cNvPr id="16" name="Textfeld">
            <a:extLst>
              <a:ext uri="{FF2B5EF4-FFF2-40B4-BE49-F238E27FC236}">
                <a16:creationId xmlns:a16="http://schemas.microsoft.com/office/drawing/2014/main" id="{3D8B0D0E-CA3F-4703-8EFA-10FC0D02A5DF}"/>
              </a:ext>
            </a:extLst>
          </p:cNvPr>
          <p:cNvSpPr txBox="1"/>
          <p:nvPr userDrawn="1"/>
        </p:nvSpPr>
        <p:spPr>
          <a:xfrm>
            <a:off x="6267185" y="2582996"/>
            <a:ext cx="3842747" cy="7627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0000"/>
              </a:lnSpc>
              <a:spcAft>
                <a:spcPts val="127"/>
              </a:spcAft>
            </a:pPr>
            <a:r>
              <a:rPr lang="de-DE" sz="2117" b="1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Das Deutsche Zentrum für</a:t>
            </a:r>
          </a:p>
          <a:p>
            <a:pPr>
              <a:lnSpc>
                <a:spcPct val="100000"/>
              </a:lnSpc>
              <a:spcAft>
                <a:spcPts val="127"/>
              </a:spcAft>
            </a:pPr>
            <a:r>
              <a:rPr lang="de-DE" sz="2117" b="1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Neurodegenerative Erkrankungen</a:t>
            </a:r>
          </a:p>
        </p:txBody>
      </p:sp>
      <p:sp>
        <p:nvSpPr>
          <p:cNvPr id="17" name="Bildplatzhalter">
            <a:extLst>
              <a:ext uri="{FF2B5EF4-FFF2-40B4-BE49-F238E27FC236}">
                <a16:creationId xmlns:a16="http://schemas.microsoft.com/office/drawing/2014/main" id="{C218218C-C6F3-4BBA-AFE5-3E4CEFF782B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61056" y="1447223"/>
            <a:ext cx="4190822" cy="4438530"/>
          </a:xfrm>
          <a:prstGeom prst="rect">
            <a:avLst/>
          </a:prstGeom>
          <a:ln>
            <a:noFill/>
          </a:ln>
        </p:spPr>
        <p:txBody>
          <a:bodyPr lIns="72000" tIns="72000"/>
          <a:lstStyle>
            <a:lvl1pPr>
              <a:defRPr sz="1482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2613760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03">
          <p15:clr>
            <a:srgbClr val="FBAE40"/>
          </p15:clr>
        </p15:guide>
        <p15:guide id="2" pos="6804">
          <p15:clr>
            <a:srgbClr val="FBAE40"/>
          </p15:clr>
        </p15:guide>
        <p15:guide id="3" pos="453">
          <p15:clr>
            <a:srgbClr val="FBAE40"/>
          </p15:clr>
        </p15:guide>
        <p15:guide id="4" orient="horz" pos="486">
          <p15:clr>
            <a:srgbClr val="FBAE40"/>
          </p15:clr>
        </p15:guide>
        <p15:guide id="5" orient="horz" pos="861">
          <p15:clr>
            <a:srgbClr val="FBAE40"/>
          </p15:clr>
        </p15:guide>
        <p15:guide id="6" pos="3729">
          <p15:clr>
            <a:srgbClr val="FBAE40"/>
          </p15:clr>
        </p15:guide>
        <p15:guide id="7" orient="horz" pos="2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Headline // Inhalt (ohne Grafik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Inhaltsplatzhalter"/>
          <p:cNvSpPr>
            <a:spLocks noGrp="1"/>
          </p:cNvSpPr>
          <p:nvPr>
            <p:ph idx="1" hasCustomPrompt="1"/>
          </p:nvPr>
        </p:nvSpPr>
        <p:spPr bwMode="auto">
          <a:xfrm>
            <a:off x="762599" y="1447633"/>
            <a:ext cx="10668346" cy="4437615"/>
          </a:xfrm>
        </p:spPr>
        <p:txBody>
          <a:bodyPr/>
          <a:lstStyle>
            <a:lvl1pPr>
              <a:defRPr b="1"/>
            </a:lvl1pPr>
            <a:lvl2pPr marL="282254" indent="0">
              <a:defRPr b="0"/>
            </a:lvl2pPr>
            <a:lvl3pPr marL="574588" indent="-282254">
              <a:defRPr/>
            </a:lvl3pPr>
            <a:lvl4pPr marL="856842" indent="-282254">
              <a:defRPr/>
            </a:lvl4pPr>
            <a:lvl5pPr marL="1139096" indent="-282254">
              <a:defRPr/>
            </a:lvl5pPr>
            <a:lvl6pPr marL="1421350" indent="-282254">
              <a:defRPr/>
            </a:lvl6pPr>
            <a:lvl7pPr marL="1713684" indent="-292335">
              <a:defRPr/>
            </a:lvl7pPr>
            <a:lvl8pPr marL="1804408" indent="-282254">
              <a:defRPr/>
            </a:lvl8pPr>
            <a:lvl9pPr marL="1804408" indent="-282254">
              <a:defRPr/>
            </a:lvl9pPr>
          </a:lstStyle>
          <a:p>
            <a:pPr lvl="0">
              <a:defRPr/>
            </a:pPr>
            <a:r>
              <a:rPr lang="de-DE"/>
              <a:t>Erste Ebene Text // für Anlauftext und Aufzählung &gt;&gt; Menü &gt; Start &gt; Absatz &gt; Listenebene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7" name="Titel"/>
          <p:cNvSpPr>
            <a:spLocks noGrp="1"/>
          </p:cNvSpPr>
          <p:nvPr>
            <p:ph type="title" hasCustomPrompt="1"/>
          </p:nvPr>
        </p:nvSpPr>
        <p:spPr bwMode="auto">
          <a:xfrm>
            <a:off x="762599" y="380744"/>
            <a:ext cx="10668347" cy="914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Headline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4306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632CFD8-F86D-4110-ABAD-DD7F08F07DA3}" type="datetimeFigureOut">
              <a:rPr lang="en-US"/>
              <a:t>6/12/2024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9E4E7C-2BB7-4B69-AE5A-54F9C467120A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&#10;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632CFD8-F86D-4110-ABAD-DD7F08F07DA3}" type="datetimeFigureOut">
              <a:rPr lang="en-US"/>
              <a:t>6/12/2024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9E4E7C-2BB7-4B69-AE5A-54F9C467120A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632CFD8-F86D-4110-ABAD-DD7F08F07DA3}" type="datetimeFigureOut">
              <a:rPr lang="en-US"/>
              <a:t>6/12/2024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9E4E7C-2BB7-4B69-AE5A-54F9C467120A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632CFD8-F86D-4110-ABAD-DD7F08F07DA3}" type="datetimeFigureOut">
              <a:rPr lang="en-US"/>
              <a:t>6/12/2024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9E4E7C-2BB7-4B69-AE5A-54F9C467120A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632CFD8-F86D-4110-ABAD-DD7F08F07DA3}" type="datetimeFigureOut">
              <a:rPr lang="en-US"/>
              <a:t>6/12/2024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9E4E7C-2BB7-4B69-AE5A-54F9C467120A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632CFD8-F86D-4110-ABAD-DD7F08F07DA3}" type="datetimeFigureOut">
              <a:rPr lang="en-US"/>
              <a:t>6/12/2024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9E4E7C-2BB7-4B69-AE5A-54F9C467120A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632CFD8-F86D-4110-ABAD-DD7F08F07DA3}" type="datetimeFigureOut">
              <a:rPr lang="en-US"/>
              <a:t>6/12/2024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9E4E7C-2BB7-4B69-AE5A-54F9C467120A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632CFD8-F86D-4110-ABAD-DD7F08F07DA3}" type="datetimeFigureOut">
              <a:rPr lang="en-US"/>
              <a:t>6/12/2024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9E4E7C-2BB7-4B69-AE5A-54F9C467120A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632CFD8-F86D-4110-ABAD-DD7F08F07DA3}" type="datetimeFigureOut">
              <a:rPr lang="en-US"/>
              <a:t>6/12/2024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9E4E7C-2BB7-4B69-AE5A-54F9C467120A}" type="slidenum">
              <a:rPr lang="en-US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4.pn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emf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8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0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9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56790EF-F759-46B5-ABD0-F99E6A8517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/>
              <a:t>Stefanie Warnat-Herresthal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B67191A-F3A9-41B2-B703-514CDC62EB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 err="1"/>
              <a:t>Thursday</a:t>
            </a:r>
            <a:r>
              <a:rPr lang="de-DE" dirty="0"/>
              <a:t>, 13.06.2024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B2418C7-696C-48C1-929C-4EE8E19B7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532507"/>
            <a:ext cx="5719948" cy="1024247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87BEBD"/>
                </a:solidFill>
              </a:rPr>
              <a:t>Enhancing clinical immunology through global Swarm Learning</a:t>
            </a:r>
            <a:br>
              <a:rPr lang="en-US" sz="3200" b="1" dirty="0">
                <a:solidFill>
                  <a:srgbClr val="87BEBD"/>
                </a:solidFill>
              </a:rPr>
            </a:br>
            <a:r>
              <a:rPr lang="en-US" sz="1800" b="1" dirty="0">
                <a:solidFill>
                  <a:srgbClr val="87BEBD"/>
                </a:solidFill>
              </a:rPr>
              <a:t>A pioneering approach for ML-based clinical diagnostics</a:t>
            </a:r>
            <a:endParaRPr lang="de-DE" sz="3200" dirty="0"/>
          </a:p>
        </p:txBody>
      </p:sp>
      <p:pic>
        <p:nvPicPr>
          <p:cNvPr id="11" name="Element">
            <a:extLst>
              <a:ext uri="{FF2B5EF4-FFF2-40B4-BE49-F238E27FC236}">
                <a16:creationId xmlns:a16="http://schemas.microsoft.com/office/drawing/2014/main" id="{D3AC9737-6468-47F1-A56D-74C75401BB2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t="123" b="123"/>
          <a:stretch>
            <a:fillRect/>
          </a:stretch>
        </p:blipFill>
        <p:spPr>
          <a:xfrm>
            <a:off x="761056" y="1446563"/>
            <a:ext cx="4190002" cy="443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49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EEBFA90-86E9-EB65-669A-4BDA1111AB7D}"/>
              </a:ext>
            </a:extLst>
          </p:cNvPr>
          <p:cNvSpPr/>
          <p:nvPr/>
        </p:nvSpPr>
        <p:spPr bwMode="auto">
          <a:xfrm>
            <a:off x="0" y="1105535"/>
            <a:ext cx="12192000" cy="4561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1922" y="228380"/>
            <a:ext cx="9842957" cy="914361"/>
          </a:xfr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b="1" dirty="0">
                <a:solidFill>
                  <a:srgbClr val="597E96"/>
                </a:solidFill>
                <a:latin typeface="Arial Narrow"/>
              </a:rPr>
              <a:t>A global Swarm Learning Network</a:t>
            </a:r>
          </a:p>
        </p:txBody>
      </p:sp>
      <p:pic>
        <p:nvPicPr>
          <p:cNvPr id="6" name="Picture Placeholder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1" t="2790" r="22901" b="2790"/>
          <a:stretch/>
        </p:blipFill>
        <p:spPr bwMode="auto">
          <a:xfrm>
            <a:off x="10723532" y="47062"/>
            <a:ext cx="1143657" cy="1143657"/>
          </a:xfrm>
          <a:prstGeom prst="ellipse">
            <a:avLst/>
          </a:prstGeom>
        </p:spPr>
      </p:pic>
      <p:pic>
        <p:nvPicPr>
          <p:cNvPr id="10" name="Content Placeholder 17">
            <a:extLst>
              <a:ext uri="{FF2B5EF4-FFF2-40B4-BE49-F238E27FC236}">
                <a16:creationId xmlns:a16="http://schemas.microsoft.com/office/drawing/2014/main" id="{38F82C21-D39A-4B42-AA86-B745055D10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5" t="105" r="-119" b="-3"/>
          <a:stretch/>
        </p:blipFill>
        <p:spPr>
          <a:xfrm>
            <a:off x="384687" y="1431605"/>
            <a:ext cx="8169695" cy="400787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120516D-EB5E-4A20-BABF-96C8434D999F}"/>
              </a:ext>
            </a:extLst>
          </p:cNvPr>
          <p:cNvGrpSpPr/>
          <p:nvPr/>
        </p:nvGrpSpPr>
        <p:grpSpPr>
          <a:xfrm rot="16200000">
            <a:off x="1447151" y="3100166"/>
            <a:ext cx="16515" cy="23277"/>
            <a:chOff x="5721980" y="4130231"/>
            <a:chExt cx="77883" cy="57150"/>
          </a:xfrm>
        </p:grpSpPr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531B3A04-8055-409E-885E-B39D20991003}"/>
                </a:ext>
              </a:extLst>
            </p:cNvPr>
            <p:cNvSpPr>
              <a:spLocks noChangeAspect="1"/>
            </p:cNvSpPr>
            <p:nvPr/>
          </p:nvSpPr>
          <p:spPr bwMode="ltGray">
            <a:xfrm>
              <a:off x="5721980" y="4130231"/>
              <a:ext cx="36000" cy="36000"/>
            </a:xfrm>
            <a:prstGeom prst="flowChartConnector">
              <a:avLst/>
            </a:prstGeom>
            <a:solidFill>
              <a:srgbClr val="F1F1F2"/>
            </a:solidFill>
            <a:ln w="9525">
              <a:solidFill>
                <a:srgbClr val="3E4095"/>
              </a:solidFill>
            </a:ln>
            <a:effectLst>
              <a:glow rad="228600">
                <a:srgbClr val="82C9D2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38" bIns="91438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600">
                <a:solidFill>
                  <a:schemeClr val="tx1"/>
                </a:solidFill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D59BBF2-B397-474C-9E61-ED7F8B3495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30" t="40857" r="47992" b="50422"/>
            <a:stretch/>
          </p:blipFill>
          <p:spPr>
            <a:xfrm>
              <a:off x="5763863" y="4151381"/>
              <a:ext cx="36000" cy="3600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527D6FB-08BE-4863-AFA7-6AC4B51695E4}"/>
              </a:ext>
            </a:extLst>
          </p:cNvPr>
          <p:cNvGrpSpPr/>
          <p:nvPr/>
        </p:nvGrpSpPr>
        <p:grpSpPr>
          <a:xfrm rot="16200000">
            <a:off x="2583003" y="2967501"/>
            <a:ext cx="16515" cy="23277"/>
            <a:chOff x="5721980" y="4130231"/>
            <a:chExt cx="77883" cy="57150"/>
          </a:xfrm>
        </p:grpSpPr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D8A8FDEC-994B-47E5-B334-C618290E77D1}"/>
                </a:ext>
              </a:extLst>
            </p:cNvPr>
            <p:cNvSpPr>
              <a:spLocks noChangeAspect="1"/>
            </p:cNvSpPr>
            <p:nvPr/>
          </p:nvSpPr>
          <p:spPr bwMode="ltGray">
            <a:xfrm>
              <a:off x="5721980" y="4130231"/>
              <a:ext cx="36000" cy="36000"/>
            </a:xfrm>
            <a:prstGeom prst="flowChartConnector">
              <a:avLst/>
            </a:prstGeom>
            <a:solidFill>
              <a:srgbClr val="F1F1F2"/>
            </a:solidFill>
            <a:ln w="9525">
              <a:solidFill>
                <a:srgbClr val="3E4095"/>
              </a:solidFill>
            </a:ln>
            <a:effectLst>
              <a:glow rad="228600">
                <a:srgbClr val="82C9D2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38" bIns="91438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600">
                <a:solidFill>
                  <a:schemeClr val="tx1"/>
                </a:solidFill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901294E-83F0-468F-8B3C-4E3409232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30" t="40857" r="47992" b="50422"/>
            <a:stretch/>
          </p:blipFill>
          <p:spPr>
            <a:xfrm>
              <a:off x="5763863" y="4151381"/>
              <a:ext cx="36000" cy="360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17D1B3-A148-4AE3-9EFD-037EF4352931}"/>
              </a:ext>
            </a:extLst>
          </p:cNvPr>
          <p:cNvGrpSpPr/>
          <p:nvPr/>
        </p:nvGrpSpPr>
        <p:grpSpPr>
          <a:xfrm rot="16200000">
            <a:off x="2513921" y="3027889"/>
            <a:ext cx="16515" cy="23277"/>
            <a:chOff x="5721980" y="4130231"/>
            <a:chExt cx="77883" cy="57150"/>
          </a:xfrm>
        </p:grpSpPr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3201616A-88AE-4BB3-98CB-B87F27DA1D72}"/>
                </a:ext>
              </a:extLst>
            </p:cNvPr>
            <p:cNvSpPr>
              <a:spLocks noChangeAspect="1"/>
            </p:cNvSpPr>
            <p:nvPr/>
          </p:nvSpPr>
          <p:spPr bwMode="ltGray">
            <a:xfrm>
              <a:off x="5721980" y="4130231"/>
              <a:ext cx="36000" cy="36000"/>
            </a:xfrm>
            <a:prstGeom prst="flowChartConnector">
              <a:avLst/>
            </a:prstGeom>
            <a:solidFill>
              <a:srgbClr val="F1F1F2"/>
            </a:solidFill>
            <a:ln w="9525">
              <a:solidFill>
                <a:srgbClr val="3E4095"/>
              </a:solidFill>
            </a:ln>
            <a:effectLst>
              <a:glow rad="228600">
                <a:srgbClr val="82C9D2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38" bIns="91438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600">
                <a:solidFill>
                  <a:schemeClr val="tx1"/>
                </a:solidFill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CC20E35-A9BE-41F2-8976-D5F1E45D24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30" t="40857" r="47992" b="50422"/>
            <a:stretch/>
          </p:blipFill>
          <p:spPr>
            <a:xfrm>
              <a:off x="5763863" y="4151381"/>
              <a:ext cx="36000" cy="36000"/>
            </a:xfrm>
            <a:prstGeom prst="rect">
              <a:avLst/>
            </a:prstGeom>
          </p:spPr>
        </p:pic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D22B8EC-57DD-406D-B70B-6193E82EA90C}"/>
              </a:ext>
            </a:extLst>
          </p:cNvPr>
          <p:cNvCxnSpPr>
            <a:cxnSpLocks/>
            <a:stCxn id="44" idx="6"/>
            <a:endCxn id="38" idx="2"/>
          </p:cNvCxnSpPr>
          <p:nvPr/>
        </p:nvCxnSpPr>
        <p:spPr>
          <a:xfrm flipH="1" flipV="1">
            <a:off x="4414691" y="2846460"/>
            <a:ext cx="2885667" cy="344165"/>
          </a:xfrm>
          <a:prstGeom prst="straightConnector1">
            <a:avLst/>
          </a:prstGeom>
          <a:ln w="31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1731360C-1DEB-4207-B2A3-5A025C3E62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4" t="81675" r="28138" b="9604"/>
          <a:stretch/>
        </p:blipFill>
        <p:spPr>
          <a:xfrm rot="12623492">
            <a:off x="7667140" y="4658304"/>
            <a:ext cx="7086" cy="70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4186542-B798-45CC-BB41-5BB931B8468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9" t="81987" r="47363" b="9292"/>
          <a:stretch/>
        </p:blipFill>
        <p:spPr>
          <a:xfrm rot="12623492">
            <a:off x="7694802" y="4742171"/>
            <a:ext cx="7086" cy="70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94FFC09-1AD6-4374-B121-8512B57D04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4" t="81675" r="28138" b="9604"/>
          <a:stretch/>
        </p:blipFill>
        <p:spPr>
          <a:xfrm rot="12623492">
            <a:off x="7493394" y="4897144"/>
            <a:ext cx="7086" cy="70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4529258-F462-4EA2-BCDC-64D99C374E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9" t="81987" r="47363" b="9292"/>
          <a:stretch/>
        </p:blipFill>
        <p:spPr>
          <a:xfrm rot="12623492">
            <a:off x="7195048" y="4773449"/>
            <a:ext cx="7086" cy="70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65DDF76-BF4E-4609-AB5F-3934F02C685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0" t="40857" r="47992" b="50422"/>
          <a:stretch/>
        </p:blipFill>
        <p:spPr>
          <a:xfrm rot="12623492">
            <a:off x="7245316" y="4809556"/>
            <a:ext cx="7086" cy="7086"/>
          </a:xfrm>
          <a:prstGeom prst="rect">
            <a:avLst/>
          </a:prstGeom>
        </p:spPr>
      </p:pic>
      <p:sp>
        <p:nvSpPr>
          <p:cNvPr id="26" name="Google Shape;533;p46">
            <a:extLst>
              <a:ext uri="{FF2B5EF4-FFF2-40B4-BE49-F238E27FC236}">
                <a16:creationId xmlns:a16="http://schemas.microsoft.com/office/drawing/2014/main" id="{CF11FDD2-E6DE-4F63-8695-E13146203182}"/>
              </a:ext>
            </a:extLst>
          </p:cNvPr>
          <p:cNvSpPr/>
          <p:nvPr/>
        </p:nvSpPr>
        <p:spPr>
          <a:xfrm>
            <a:off x="8698857" y="1190719"/>
            <a:ext cx="3303166" cy="4401205"/>
          </a:xfrm>
          <a:prstGeom prst="rect">
            <a:avLst/>
          </a:prstGeom>
          <a:solidFill>
            <a:srgbClr val="CFC3AC">
              <a:alpha val="58430"/>
            </a:srgbClr>
          </a:solidFill>
          <a:ln>
            <a:noFill/>
          </a:ln>
        </p:spPr>
        <p:txBody>
          <a:bodyPr spcFirstLastPara="1" wrap="square" lIns="121898" tIns="121898" rIns="121898" bIns="121898" anchor="ctr" anchorCtr="0">
            <a:no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8">
              <a:buClr>
                <a:srgbClr val="000000"/>
              </a:buClr>
              <a:defRPr/>
            </a:pPr>
            <a:endParaRPr sz="1867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01F2932-9DCE-426D-99A8-DE1F543917B2}"/>
              </a:ext>
            </a:extLst>
          </p:cNvPr>
          <p:cNvGrpSpPr/>
          <p:nvPr/>
        </p:nvGrpSpPr>
        <p:grpSpPr>
          <a:xfrm rot="5421235">
            <a:off x="4427663" y="2700210"/>
            <a:ext cx="15328" cy="11247"/>
            <a:chOff x="5721980" y="4130231"/>
            <a:chExt cx="77883" cy="57150"/>
          </a:xfrm>
        </p:grpSpPr>
        <p:sp>
          <p:nvSpPr>
            <p:cNvPr id="29" name="Flowchart: Connector 28">
              <a:extLst>
                <a:ext uri="{FF2B5EF4-FFF2-40B4-BE49-F238E27FC236}">
                  <a16:creationId xmlns:a16="http://schemas.microsoft.com/office/drawing/2014/main" id="{E1A67972-59ED-439E-B931-0EB5479F0AEE}"/>
                </a:ext>
              </a:extLst>
            </p:cNvPr>
            <p:cNvSpPr>
              <a:spLocks noChangeAspect="1"/>
            </p:cNvSpPr>
            <p:nvPr/>
          </p:nvSpPr>
          <p:spPr bwMode="ltGray">
            <a:xfrm>
              <a:off x="5721980" y="4130231"/>
              <a:ext cx="36000" cy="36000"/>
            </a:xfrm>
            <a:prstGeom prst="flowChartConnector">
              <a:avLst/>
            </a:prstGeom>
            <a:solidFill>
              <a:srgbClr val="F1F1F2"/>
            </a:solidFill>
            <a:ln w="9525">
              <a:solidFill>
                <a:srgbClr val="3E4095"/>
              </a:solidFill>
            </a:ln>
            <a:effectLst>
              <a:glow rad="228600">
                <a:srgbClr val="82C9D2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38" bIns="91438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600">
                <a:solidFill>
                  <a:schemeClr val="tx1"/>
                </a:solidFill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B81D589-8B5E-4687-BF3B-097720755B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30" t="40857" r="47992" b="50422"/>
            <a:stretch/>
          </p:blipFill>
          <p:spPr>
            <a:xfrm>
              <a:off x="5763863" y="4151381"/>
              <a:ext cx="36000" cy="3600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01F2932-9DCE-426D-99A8-DE1F543917B2}"/>
              </a:ext>
            </a:extLst>
          </p:cNvPr>
          <p:cNvGrpSpPr/>
          <p:nvPr/>
        </p:nvGrpSpPr>
        <p:grpSpPr>
          <a:xfrm rot="5421235">
            <a:off x="4490748" y="2693056"/>
            <a:ext cx="15328" cy="11247"/>
            <a:chOff x="5721980" y="4130231"/>
            <a:chExt cx="77883" cy="57150"/>
          </a:xfrm>
        </p:grpSpPr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E1A67972-59ED-439E-B931-0EB5479F0AEE}"/>
                </a:ext>
              </a:extLst>
            </p:cNvPr>
            <p:cNvSpPr>
              <a:spLocks noChangeAspect="1"/>
            </p:cNvSpPr>
            <p:nvPr/>
          </p:nvSpPr>
          <p:spPr bwMode="ltGray">
            <a:xfrm>
              <a:off x="5721980" y="4130231"/>
              <a:ext cx="36000" cy="36000"/>
            </a:xfrm>
            <a:prstGeom prst="flowChartConnector">
              <a:avLst/>
            </a:prstGeom>
            <a:solidFill>
              <a:srgbClr val="F1F1F2"/>
            </a:solidFill>
            <a:ln w="9525">
              <a:solidFill>
                <a:srgbClr val="3E4095"/>
              </a:solidFill>
            </a:ln>
            <a:effectLst>
              <a:glow rad="228600">
                <a:srgbClr val="82C9D2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38" bIns="91438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600">
                <a:solidFill>
                  <a:schemeClr val="tx1"/>
                </a:solidFill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B81D589-8B5E-4687-BF3B-097720755B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30" t="40857" r="47992" b="50422"/>
            <a:stretch/>
          </p:blipFill>
          <p:spPr>
            <a:xfrm>
              <a:off x="5763863" y="4151381"/>
              <a:ext cx="36000" cy="360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01F2932-9DCE-426D-99A8-DE1F543917B2}"/>
              </a:ext>
            </a:extLst>
          </p:cNvPr>
          <p:cNvGrpSpPr/>
          <p:nvPr/>
        </p:nvGrpSpPr>
        <p:grpSpPr>
          <a:xfrm rot="5421235">
            <a:off x="4200775" y="2702324"/>
            <a:ext cx="15328" cy="11247"/>
            <a:chOff x="5721980" y="4130231"/>
            <a:chExt cx="77883" cy="57150"/>
          </a:xfrm>
        </p:grpSpPr>
        <p:sp>
          <p:nvSpPr>
            <p:cNvPr id="35" name="Flowchart: Connector 34">
              <a:extLst>
                <a:ext uri="{FF2B5EF4-FFF2-40B4-BE49-F238E27FC236}">
                  <a16:creationId xmlns:a16="http://schemas.microsoft.com/office/drawing/2014/main" id="{E1A67972-59ED-439E-B931-0EB5479F0AEE}"/>
                </a:ext>
              </a:extLst>
            </p:cNvPr>
            <p:cNvSpPr>
              <a:spLocks noChangeAspect="1"/>
            </p:cNvSpPr>
            <p:nvPr/>
          </p:nvSpPr>
          <p:spPr bwMode="ltGray">
            <a:xfrm>
              <a:off x="5721980" y="4130231"/>
              <a:ext cx="36000" cy="36000"/>
            </a:xfrm>
            <a:prstGeom prst="flowChartConnector">
              <a:avLst/>
            </a:prstGeom>
            <a:solidFill>
              <a:srgbClr val="F1F1F2"/>
            </a:solidFill>
            <a:ln w="9525">
              <a:solidFill>
                <a:srgbClr val="3E4095"/>
              </a:solidFill>
            </a:ln>
            <a:effectLst>
              <a:glow rad="228600">
                <a:srgbClr val="82C9D2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38" bIns="91438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600">
                <a:solidFill>
                  <a:schemeClr val="tx1"/>
                </a:solidFill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B81D589-8B5E-4687-BF3B-097720755B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30" t="40857" r="47992" b="50422"/>
            <a:stretch/>
          </p:blipFill>
          <p:spPr>
            <a:xfrm>
              <a:off x="5763863" y="4151381"/>
              <a:ext cx="36000" cy="360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01F2932-9DCE-426D-99A8-DE1F543917B2}"/>
              </a:ext>
            </a:extLst>
          </p:cNvPr>
          <p:cNvGrpSpPr/>
          <p:nvPr/>
        </p:nvGrpSpPr>
        <p:grpSpPr>
          <a:xfrm rot="5421235">
            <a:off x="4404899" y="2848488"/>
            <a:ext cx="15328" cy="11247"/>
            <a:chOff x="5721980" y="4130231"/>
            <a:chExt cx="77883" cy="57150"/>
          </a:xfrm>
        </p:grpSpPr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id="{E1A67972-59ED-439E-B931-0EB5479F0AEE}"/>
                </a:ext>
              </a:extLst>
            </p:cNvPr>
            <p:cNvSpPr>
              <a:spLocks noChangeAspect="1"/>
            </p:cNvSpPr>
            <p:nvPr/>
          </p:nvSpPr>
          <p:spPr bwMode="ltGray">
            <a:xfrm>
              <a:off x="5721980" y="4130231"/>
              <a:ext cx="36000" cy="36000"/>
            </a:xfrm>
            <a:prstGeom prst="flowChartConnector">
              <a:avLst/>
            </a:prstGeom>
            <a:solidFill>
              <a:srgbClr val="F1F1F2"/>
            </a:solidFill>
            <a:ln w="9525">
              <a:solidFill>
                <a:srgbClr val="3E4095"/>
              </a:solidFill>
            </a:ln>
            <a:effectLst>
              <a:glow rad="228600">
                <a:srgbClr val="82C9D2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38" bIns="91438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600">
                <a:solidFill>
                  <a:schemeClr val="tx1"/>
                </a:solidFill>
              </a:endParaRP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2B81D589-8B5E-4687-BF3B-097720755B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30" t="40857" r="47992" b="50422"/>
            <a:stretch/>
          </p:blipFill>
          <p:spPr>
            <a:xfrm>
              <a:off x="5763863" y="4151381"/>
              <a:ext cx="36000" cy="36000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01F2932-9DCE-426D-99A8-DE1F543917B2}"/>
              </a:ext>
            </a:extLst>
          </p:cNvPr>
          <p:cNvGrpSpPr/>
          <p:nvPr/>
        </p:nvGrpSpPr>
        <p:grpSpPr>
          <a:xfrm rot="5421235">
            <a:off x="4375123" y="2751251"/>
            <a:ext cx="15328" cy="11247"/>
            <a:chOff x="5721980" y="4130231"/>
            <a:chExt cx="77883" cy="57150"/>
          </a:xfrm>
        </p:grpSpPr>
        <p:sp>
          <p:nvSpPr>
            <p:cNvPr id="41" name="Flowchart: Connector 40">
              <a:extLst>
                <a:ext uri="{FF2B5EF4-FFF2-40B4-BE49-F238E27FC236}">
                  <a16:creationId xmlns:a16="http://schemas.microsoft.com/office/drawing/2014/main" id="{E1A67972-59ED-439E-B931-0EB5479F0AEE}"/>
                </a:ext>
              </a:extLst>
            </p:cNvPr>
            <p:cNvSpPr>
              <a:spLocks noChangeAspect="1"/>
            </p:cNvSpPr>
            <p:nvPr/>
          </p:nvSpPr>
          <p:spPr bwMode="ltGray">
            <a:xfrm>
              <a:off x="5721980" y="4130231"/>
              <a:ext cx="36000" cy="36000"/>
            </a:xfrm>
            <a:prstGeom prst="flowChartConnector">
              <a:avLst/>
            </a:prstGeom>
            <a:solidFill>
              <a:srgbClr val="F1F1F2"/>
            </a:solidFill>
            <a:ln w="9525">
              <a:solidFill>
                <a:srgbClr val="3E4095"/>
              </a:solidFill>
            </a:ln>
            <a:effectLst>
              <a:glow rad="228600">
                <a:srgbClr val="82C9D2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38" bIns="91438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600">
                <a:solidFill>
                  <a:schemeClr val="tx1"/>
                </a:solidFill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B81D589-8B5E-4687-BF3B-097720755B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30" t="40857" r="47992" b="50422"/>
            <a:stretch/>
          </p:blipFill>
          <p:spPr>
            <a:xfrm>
              <a:off x="5763863" y="4151381"/>
              <a:ext cx="36000" cy="3600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01F2932-9DCE-426D-99A8-DE1F543917B2}"/>
              </a:ext>
            </a:extLst>
          </p:cNvPr>
          <p:cNvGrpSpPr/>
          <p:nvPr/>
        </p:nvGrpSpPr>
        <p:grpSpPr>
          <a:xfrm rot="5421235">
            <a:off x="7290610" y="3185567"/>
            <a:ext cx="15328" cy="11247"/>
            <a:chOff x="5721980" y="4130231"/>
            <a:chExt cx="77883" cy="57150"/>
          </a:xfrm>
        </p:grpSpPr>
        <p:sp>
          <p:nvSpPr>
            <p:cNvPr id="44" name="Flowchart: Connector 43">
              <a:extLst>
                <a:ext uri="{FF2B5EF4-FFF2-40B4-BE49-F238E27FC236}">
                  <a16:creationId xmlns:a16="http://schemas.microsoft.com/office/drawing/2014/main" id="{E1A67972-59ED-439E-B931-0EB5479F0AEE}"/>
                </a:ext>
              </a:extLst>
            </p:cNvPr>
            <p:cNvSpPr>
              <a:spLocks noChangeAspect="1"/>
            </p:cNvSpPr>
            <p:nvPr/>
          </p:nvSpPr>
          <p:spPr bwMode="ltGray">
            <a:xfrm>
              <a:off x="5721980" y="4130231"/>
              <a:ext cx="36000" cy="36000"/>
            </a:xfrm>
            <a:prstGeom prst="flowChartConnector">
              <a:avLst/>
            </a:prstGeom>
            <a:solidFill>
              <a:srgbClr val="F1F1F2"/>
            </a:solidFill>
            <a:ln w="9525">
              <a:solidFill>
                <a:srgbClr val="3E4095"/>
              </a:solidFill>
            </a:ln>
            <a:effectLst>
              <a:glow rad="228600">
                <a:srgbClr val="82C9D2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38" bIns="91438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600">
                <a:solidFill>
                  <a:schemeClr val="tx1"/>
                </a:solidFill>
              </a:endParaRP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2B81D589-8B5E-4687-BF3B-097720755B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30" t="40857" r="47992" b="50422"/>
            <a:stretch/>
          </p:blipFill>
          <p:spPr>
            <a:xfrm>
              <a:off x="5763863" y="4151381"/>
              <a:ext cx="36000" cy="36000"/>
            </a:xfrm>
            <a:prstGeom prst="rect">
              <a:avLst/>
            </a:prstGeom>
          </p:spPr>
        </p:pic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D22B8EC-57DD-406D-B70B-6193E82EA90C}"/>
              </a:ext>
            </a:extLst>
          </p:cNvPr>
          <p:cNvCxnSpPr>
            <a:cxnSpLocks/>
            <a:stCxn id="44" idx="7"/>
            <a:endCxn id="41" idx="6"/>
          </p:cNvCxnSpPr>
          <p:nvPr/>
        </p:nvCxnSpPr>
        <p:spPr>
          <a:xfrm flipH="1" flipV="1">
            <a:off x="4384870" y="2756309"/>
            <a:ext cx="2918000" cy="433295"/>
          </a:xfrm>
          <a:prstGeom prst="straightConnector1">
            <a:avLst/>
          </a:prstGeom>
          <a:ln w="31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D22B8EC-57DD-406D-B70B-6193E82EA90C}"/>
              </a:ext>
            </a:extLst>
          </p:cNvPr>
          <p:cNvCxnSpPr>
            <a:cxnSpLocks/>
            <a:stCxn id="41" idx="7"/>
            <a:endCxn id="38" idx="4"/>
          </p:cNvCxnSpPr>
          <p:nvPr/>
        </p:nvCxnSpPr>
        <p:spPr>
          <a:xfrm>
            <a:off x="4387383" y="2755287"/>
            <a:ext cx="23744" cy="94693"/>
          </a:xfrm>
          <a:prstGeom prst="straightConnector1">
            <a:avLst/>
          </a:prstGeom>
          <a:ln w="31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D22B8EC-57DD-406D-B70B-6193E82EA90C}"/>
              </a:ext>
            </a:extLst>
          </p:cNvPr>
          <p:cNvCxnSpPr>
            <a:cxnSpLocks/>
            <a:stCxn id="12" idx="7"/>
            <a:endCxn id="18" idx="2"/>
          </p:cNvCxnSpPr>
          <p:nvPr/>
        </p:nvCxnSpPr>
        <p:spPr>
          <a:xfrm flipV="1">
            <a:off x="1445917" y="3047785"/>
            <a:ext cx="1071955" cy="65761"/>
          </a:xfrm>
          <a:prstGeom prst="straightConnector1">
            <a:avLst/>
          </a:prstGeom>
          <a:ln w="31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D22B8EC-57DD-406D-B70B-6193E82EA90C}"/>
              </a:ext>
            </a:extLst>
          </p:cNvPr>
          <p:cNvCxnSpPr>
            <a:cxnSpLocks/>
            <a:stCxn id="12" idx="1"/>
            <a:endCxn id="15" idx="5"/>
          </p:cNvCxnSpPr>
          <p:nvPr/>
        </p:nvCxnSpPr>
        <p:spPr>
          <a:xfrm flipV="1">
            <a:off x="1445917" y="2980881"/>
            <a:ext cx="1146221" cy="138063"/>
          </a:xfrm>
          <a:prstGeom prst="straightConnector1">
            <a:avLst/>
          </a:prstGeom>
          <a:ln w="31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D22B8EC-57DD-406D-B70B-6193E82EA90C}"/>
              </a:ext>
            </a:extLst>
          </p:cNvPr>
          <p:cNvCxnSpPr>
            <a:cxnSpLocks/>
            <a:stCxn id="18" idx="5"/>
            <a:endCxn id="15" idx="2"/>
          </p:cNvCxnSpPr>
          <p:nvPr/>
        </p:nvCxnSpPr>
        <p:spPr>
          <a:xfrm flipV="1">
            <a:off x="2523055" y="2987397"/>
            <a:ext cx="63899" cy="53872"/>
          </a:xfrm>
          <a:prstGeom prst="straightConnector1">
            <a:avLst/>
          </a:prstGeom>
          <a:ln w="31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D22B8EC-57DD-406D-B70B-6193E82EA90C}"/>
              </a:ext>
            </a:extLst>
          </p:cNvPr>
          <p:cNvCxnSpPr>
            <a:cxnSpLocks/>
            <a:stCxn id="15" idx="2"/>
            <a:endCxn id="35" idx="1"/>
          </p:cNvCxnSpPr>
          <p:nvPr/>
        </p:nvCxnSpPr>
        <p:spPr>
          <a:xfrm flipV="1">
            <a:off x="2586954" y="2701349"/>
            <a:ext cx="1626113" cy="286047"/>
          </a:xfrm>
          <a:prstGeom prst="straightConnector1">
            <a:avLst/>
          </a:prstGeom>
          <a:ln w="31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D22B8EC-57DD-406D-B70B-6193E82EA90C}"/>
              </a:ext>
            </a:extLst>
          </p:cNvPr>
          <p:cNvCxnSpPr>
            <a:cxnSpLocks/>
            <a:stCxn id="35" idx="0"/>
            <a:endCxn id="29" idx="7"/>
          </p:cNvCxnSpPr>
          <p:nvPr/>
        </p:nvCxnSpPr>
        <p:spPr>
          <a:xfrm>
            <a:off x="4214089" y="2703862"/>
            <a:ext cx="225835" cy="384"/>
          </a:xfrm>
          <a:prstGeom prst="straightConnector1">
            <a:avLst/>
          </a:prstGeom>
          <a:ln w="31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D22B8EC-57DD-406D-B70B-6193E82EA90C}"/>
              </a:ext>
            </a:extLst>
          </p:cNvPr>
          <p:cNvCxnSpPr>
            <a:cxnSpLocks/>
            <a:stCxn id="32" idx="5"/>
            <a:endCxn id="38" idx="5"/>
          </p:cNvCxnSpPr>
          <p:nvPr/>
        </p:nvCxnSpPr>
        <p:spPr>
          <a:xfrm flipH="1">
            <a:off x="4412148" y="2697060"/>
            <a:ext cx="85849" cy="155432"/>
          </a:xfrm>
          <a:prstGeom prst="straightConnector1">
            <a:avLst/>
          </a:prstGeom>
          <a:ln w="31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D22B8EC-57DD-406D-B70B-6193E82EA90C}"/>
              </a:ext>
            </a:extLst>
          </p:cNvPr>
          <p:cNvCxnSpPr>
            <a:cxnSpLocks/>
            <a:stCxn id="35" idx="7"/>
            <a:endCxn id="38" idx="0"/>
          </p:cNvCxnSpPr>
          <p:nvPr/>
        </p:nvCxnSpPr>
        <p:spPr>
          <a:xfrm>
            <a:off x="4213035" y="2706360"/>
            <a:ext cx="205177" cy="143665"/>
          </a:xfrm>
          <a:prstGeom prst="straightConnector1">
            <a:avLst/>
          </a:prstGeom>
          <a:ln w="31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D22B8EC-57DD-406D-B70B-6193E82EA90C}"/>
              </a:ext>
            </a:extLst>
          </p:cNvPr>
          <p:cNvCxnSpPr>
            <a:cxnSpLocks/>
            <a:stCxn id="35" idx="7"/>
            <a:endCxn id="41" idx="1"/>
          </p:cNvCxnSpPr>
          <p:nvPr/>
        </p:nvCxnSpPr>
        <p:spPr>
          <a:xfrm>
            <a:off x="4213036" y="2706360"/>
            <a:ext cx="174379" cy="43916"/>
          </a:xfrm>
          <a:prstGeom prst="straightConnector1">
            <a:avLst/>
          </a:prstGeom>
          <a:ln w="31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D22B8EC-57DD-406D-B70B-6193E82EA90C}"/>
              </a:ext>
            </a:extLst>
          </p:cNvPr>
          <p:cNvCxnSpPr>
            <a:cxnSpLocks/>
            <a:stCxn id="32" idx="2"/>
            <a:endCxn id="41" idx="6"/>
          </p:cNvCxnSpPr>
          <p:nvPr/>
        </p:nvCxnSpPr>
        <p:spPr>
          <a:xfrm flipH="1">
            <a:off x="4384871" y="2691028"/>
            <a:ext cx="115670" cy="65281"/>
          </a:xfrm>
          <a:prstGeom prst="straightConnector1">
            <a:avLst/>
          </a:prstGeom>
          <a:ln w="31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D22B8EC-57DD-406D-B70B-6193E82EA90C}"/>
              </a:ext>
            </a:extLst>
          </p:cNvPr>
          <p:cNvCxnSpPr>
            <a:cxnSpLocks/>
            <a:stCxn id="38" idx="4"/>
            <a:endCxn id="18" idx="2"/>
          </p:cNvCxnSpPr>
          <p:nvPr/>
        </p:nvCxnSpPr>
        <p:spPr>
          <a:xfrm flipH="1">
            <a:off x="2517871" y="2849981"/>
            <a:ext cx="1893255" cy="197803"/>
          </a:xfrm>
          <a:prstGeom prst="straightConnector1">
            <a:avLst/>
          </a:prstGeom>
          <a:ln w="31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D22B8EC-57DD-406D-B70B-6193E82EA90C}"/>
              </a:ext>
            </a:extLst>
          </p:cNvPr>
          <p:cNvCxnSpPr>
            <a:cxnSpLocks/>
            <a:stCxn id="29" idx="3"/>
            <a:endCxn id="32" idx="0"/>
          </p:cNvCxnSpPr>
          <p:nvPr/>
        </p:nvCxnSpPr>
        <p:spPr>
          <a:xfrm flipV="1">
            <a:off x="4434944" y="2694593"/>
            <a:ext cx="69117" cy="4610"/>
          </a:xfrm>
          <a:prstGeom prst="straightConnector1">
            <a:avLst/>
          </a:prstGeom>
          <a:ln w="31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D22B8EC-57DD-406D-B70B-6193E82EA90C}"/>
              </a:ext>
            </a:extLst>
          </p:cNvPr>
          <p:cNvCxnSpPr>
            <a:cxnSpLocks/>
            <a:stCxn id="33" idx="1"/>
            <a:endCxn id="44" idx="2"/>
          </p:cNvCxnSpPr>
          <p:nvPr/>
        </p:nvCxnSpPr>
        <p:spPr>
          <a:xfrm>
            <a:off x="4496327" y="2699245"/>
            <a:ext cx="2804075" cy="484294"/>
          </a:xfrm>
          <a:prstGeom prst="straightConnector1">
            <a:avLst/>
          </a:prstGeom>
          <a:ln w="31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Embedd scVI developed by S. Rybakov and M. Lotfollahi at Helmholtz Munich"/>
          <p:cNvSpPr txBox="1"/>
          <p:nvPr/>
        </p:nvSpPr>
        <p:spPr>
          <a:xfrm>
            <a:off x="1935372" y="5904018"/>
            <a:ext cx="4914160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1" dirty="0">
                <a:latin typeface="Arial Narrow"/>
              </a:rPr>
              <a:t>Use Case: Prediction of COVID-19</a:t>
            </a:r>
            <a:endParaRPr sz="2800" b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4192013" y="2677219"/>
            <a:ext cx="48384" cy="483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905"/>
          </a:p>
        </p:txBody>
      </p:sp>
      <p:sp>
        <p:nvSpPr>
          <p:cNvPr id="62" name="Oval 61"/>
          <p:cNvSpPr/>
          <p:nvPr/>
        </p:nvSpPr>
        <p:spPr>
          <a:xfrm>
            <a:off x="4364160" y="2725209"/>
            <a:ext cx="48384" cy="483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905"/>
          </a:p>
        </p:txBody>
      </p:sp>
      <p:sp>
        <p:nvSpPr>
          <p:cNvPr id="63" name="Oval 62"/>
          <p:cNvSpPr/>
          <p:nvPr/>
        </p:nvSpPr>
        <p:spPr>
          <a:xfrm>
            <a:off x="4402387" y="2669853"/>
            <a:ext cx="48384" cy="483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905"/>
          </a:p>
        </p:txBody>
      </p:sp>
      <p:sp>
        <p:nvSpPr>
          <p:cNvPr id="64" name="Oval 63"/>
          <p:cNvSpPr/>
          <p:nvPr/>
        </p:nvSpPr>
        <p:spPr>
          <a:xfrm>
            <a:off x="4475273" y="2675284"/>
            <a:ext cx="48384" cy="483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905"/>
          </a:p>
        </p:txBody>
      </p:sp>
      <p:sp>
        <p:nvSpPr>
          <p:cNvPr id="65" name="Oval 64"/>
          <p:cNvSpPr/>
          <p:nvPr/>
        </p:nvSpPr>
        <p:spPr>
          <a:xfrm>
            <a:off x="4386946" y="2827090"/>
            <a:ext cx="48384" cy="483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905"/>
          </a:p>
        </p:txBody>
      </p:sp>
      <p:sp>
        <p:nvSpPr>
          <p:cNvPr id="66" name="Oval 65"/>
          <p:cNvSpPr/>
          <p:nvPr/>
        </p:nvSpPr>
        <p:spPr>
          <a:xfrm>
            <a:off x="7276189" y="3160879"/>
            <a:ext cx="48384" cy="483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905"/>
          </a:p>
        </p:txBody>
      </p:sp>
      <p:sp>
        <p:nvSpPr>
          <p:cNvPr id="67" name="Oval 66"/>
          <p:cNvSpPr/>
          <p:nvPr/>
        </p:nvSpPr>
        <p:spPr>
          <a:xfrm>
            <a:off x="2559281" y="2956129"/>
            <a:ext cx="48384" cy="483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905"/>
          </a:p>
        </p:txBody>
      </p:sp>
      <p:sp>
        <p:nvSpPr>
          <p:cNvPr id="68" name="Oval 67"/>
          <p:cNvSpPr/>
          <p:nvPr/>
        </p:nvSpPr>
        <p:spPr>
          <a:xfrm>
            <a:off x="1423995" y="3087794"/>
            <a:ext cx="48384" cy="483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905"/>
          </a:p>
        </p:txBody>
      </p:sp>
      <p:sp>
        <p:nvSpPr>
          <p:cNvPr id="69" name="TextBox 68"/>
          <p:cNvSpPr txBox="1"/>
          <p:nvPr/>
        </p:nvSpPr>
        <p:spPr>
          <a:xfrm>
            <a:off x="1336617" y="2890542"/>
            <a:ext cx="524810" cy="206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41">
                <a:latin typeface="Arial Narrow" panose="020B0606020202030204" pitchFamily="34" charset="0"/>
              </a:rPr>
              <a:t>Stanford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142119" y="3032124"/>
            <a:ext cx="628740" cy="206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41">
                <a:latin typeface="Arial Narrow" panose="020B0606020202030204" pitchFamily="34" charset="0"/>
              </a:rPr>
              <a:t>New York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373705" y="2796531"/>
            <a:ext cx="522504" cy="206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41">
                <a:latin typeface="Arial Narrow" panose="020B0606020202030204" pitchFamily="34" charset="0"/>
              </a:rPr>
              <a:t>Boston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813383" y="2503849"/>
            <a:ext cx="579069" cy="206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41">
                <a:latin typeface="Arial Narrow" panose="020B0606020202030204" pitchFamily="34" charset="0"/>
              </a:rPr>
              <a:t>Cambridge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100602" y="2708448"/>
            <a:ext cx="375537" cy="206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41">
                <a:latin typeface="Arial Narrow" panose="020B0606020202030204" pitchFamily="34" charset="0"/>
              </a:rPr>
              <a:t>Bonn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216141" y="2834506"/>
            <a:ext cx="490226" cy="206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41" err="1">
                <a:latin typeface="Arial Narrow" panose="020B0606020202030204" pitchFamily="34" charset="0"/>
              </a:rPr>
              <a:t>Zurich</a:t>
            </a:r>
            <a:endParaRPr lang="de-DE" sz="741">
              <a:latin typeface="Arial Narrow" panose="020B060602020203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145218" y="2986173"/>
            <a:ext cx="448716" cy="206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41">
                <a:latin typeface="Arial Narrow" panose="020B0606020202030204" pitchFamily="34" charset="0"/>
              </a:rPr>
              <a:t>Osaka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959276" y="1547901"/>
            <a:ext cx="590874" cy="639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de-DE" sz="741">
                <a:latin typeface="Arial Narrow" panose="020B0606020202030204" pitchFamily="34" charset="0"/>
              </a:rPr>
              <a:t>Hamburg</a:t>
            </a:r>
          </a:p>
          <a:p>
            <a:pPr>
              <a:lnSpc>
                <a:spcPct val="80000"/>
              </a:lnSpc>
            </a:pPr>
            <a:r>
              <a:rPr lang="de-DE" sz="741">
                <a:latin typeface="Arial Narrow" panose="020B0606020202030204" pitchFamily="34" charset="0"/>
              </a:rPr>
              <a:t>Berlin</a:t>
            </a:r>
          </a:p>
          <a:p>
            <a:pPr>
              <a:lnSpc>
                <a:spcPct val="80000"/>
              </a:lnSpc>
            </a:pPr>
            <a:r>
              <a:rPr lang="de-DE" sz="741">
                <a:latin typeface="Arial Narrow" panose="020B0606020202030204" pitchFamily="34" charset="0"/>
              </a:rPr>
              <a:t>Giessen</a:t>
            </a:r>
          </a:p>
          <a:p>
            <a:pPr>
              <a:lnSpc>
                <a:spcPct val="80000"/>
              </a:lnSpc>
            </a:pPr>
            <a:r>
              <a:rPr lang="de-DE" sz="741">
                <a:latin typeface="Arial Narrow" panose="020B0606020202030204" pitchFamily="34" charset="0"/>
              </a:rPr>
              <a:t>Saarland</a:t>
            </a:r>
          </a:p>
          <a:p>
            <a:pPr>
              <a:lnSpc>
                <a:spcPct val="80000"/>
              </a:lnSpc>
            </a:pPr>
            <a:r>
              <a:rPr lang="de-DE" sz="741">
                <a:latin typeface="Arial Narrow" panose="020B0606020202030204" pitchFamily="34" charset="0"/>
              </a:rPr>
              <a:t>München</a:t>
            </a:r>
          </a:p>
          <a:p>
            <a:pPr>
              <a:lnSpc>
                <a:spcPct val="80000"/>
              </a:lnSpc>
            </a:pPr>
            <a:r>
              <a:rPr lang="de-DE" sz="741">
                <a:latin typeface="Arial Narrow" panose="020B0606020202030204" pitchFamily="34" charset="0"/>
              </a:rPr>
              <a:t>Hannover</a:t>
            </a:r>
          </a:p>
        </p:txBody>
      </p:sp>
      <p:cxnSp>
        <p:nvCxnSpPr>
          <p:cNvPr id="77" name="Straight Connector 76"/>
          <p:cNvCxnSpPr>
            <a:stCxn id="76" idx="2"/>
          </p:cNvCxnSpPr>
          <p:nvPr/>
        </p:nvCxnSpPr>
        <p:spPr>
          <a:xfrm>
            <a:off x="4243879" y="2143971"/>
            <a:ext cx="167638" cy="520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093957" y="4769854"/>
            <a:ext cx="577369" cy="206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41">
                <a:latin typeface="Arial Narrow" panose="020B0606020202030204" pitchFamily="34" charset="0"/>
              </a:rPr>
              <a:t>Melbourne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FD22B8EC-57DD-406D-B70B-6193E82EA90C}"/>
              </a:ext>
            </a:extLst>
          </p:cNvPr>
          <p:cNvCxnSpPr>
            <a:cxnSpLocks/>
            <a:stCxn id="80" idx="1"/>
            <a:endCxn id="73" idx="3"/>
          </p:cNvCxnSpPr>
          <p:nvPr/>
        </p:nvCxnSpPr>
        <p:spPr>
          <a:xfrm flipH="1" flipV="1">
            <a:off x="4476139" y="2811618"/>
            <a:ext cx="2854656" cy="1945314"/>
          </a:xfrm>
          <a:prstGeom prst="straightConnector1">
            <a:avLst/>
          </a:prstGeom>
          <a:ln w="31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7323709" y="4749846"/>
            <a:ext cx="48384" cy="483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905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D22B8EC-57DD-406D-B70B-6193E82EA90C}"/>
              </a:ext>
            </a:extLst>
          </p:cNvPr>
          <p:cNvCxnSpPr>
            <a:cxnSpLocks/>
            <a:stCxn id="83" idx="5"/>
            <a:endCxn id="80" idx="1"/>
          </p:cNvCxnSpPr>
          <p:nvPr/>
        </p:nvCxnSpPr>
        <p:spPr>
          <a:xfrm>
            <a:off x="2531314" y="3067330"/>
            <a:ext cx="4799481" cy="1689601"/>
          </a:xfrm>
          <a:prstGeom prst="straightConnector1">
            <a:avLst/>
          </a:prstGeom>
          <a:ln w="31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/>
          <p:cNvSpPr/>
          <p:nvPr/>
        </p:nvSpPr>
        <p:spPr>
          <a:xfrm>
            <a:off x="2490015" y="3026031"/>
            <a:ext cx="48384" cy="483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905"/>
          </a:p>
        </p:txBody>
      </p:sp>
      <p:sp>
        <p:nvSpPr>
          <p:cNvPr id="84" name="Oval 83"/>
          <p:cNvSpPr/>
          <p:nvPr/>
        </p:nvSpPr>
        <p:spPr>
          <a:xfrm>
            <a:off x="4739044" y="2401278"/>
            <a:ext cx="48384" cy="483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905"/>
          </a:p>
        </p:txBody>
      </p:sp>
      <p:sp>
        <p:nvSpPr>
          <p:cNvPr id="85" name="TextBox 84"/>
          <p:cNvSpPr txBox="1"/>
          <p:nvPr/>
        </p:nvSpPr>
        <p:spPr>
          <a:xfrm>
            <a:off x="4629464" y="2241860"/>
            <a:ext cx="551358" cy="206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41">
                <a:latin typeface="Arial Narrow" panose="020B0606020202030204" pitchFamily="34" charset="0"/>
              </a:rPr>
              <a:t>Helsinki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FD22B8EC-57DD-406D-B70B-6193E82EA90C}"/>
              </a:ext>
            </a:extLst>
          </p:cNvPr>
          <p:cNvCxnSpPr>
            <a:cxnSpLocks/>
          </p:cNvCxnSpPr>
          <p:nvPr/>
        </p:nvCxnSpPr>
        <p:spPr>
          <a:xfrm flipV="1">
            <a:off x="4451328" y="2443643"/>
            <a:ext cx="287251" cy="227436"/>
          </a:xfrm>
          <a:prstGeom prst="straightConnector1">
            <a:avLst/>
          </a:prstGeom>
          <a:ln w="31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FD22B8EC-57DD-406D-B70B-6193E82EA90C}"/>
              </a:ext>
            </a:extLst>
          </p:cNvPr>
          <p:cNvCxnSpPr>
            <a:cxnSpLocks/>
          </p:cNvCxnSpPr>
          <p:nvPr/>
        </p:nvCxnSpPr>
        <p:spPr>
          <a:xfrm flipV="1">
            <a:off x="4515849" y="2451848"/>
            <a:ext cx="222731" cy="226534"/>
          </a:xfrm>
          <a:prstGeom prst="straightConnector1">
            <a:avLst/>
          </a:prstGeom>
          <a:ln w="31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D22B8EC-57DD-406D-B70B-6193E82EA90C}"/>
              </a:ext>
            </a:extLst>
          </p:cNvPr>
          <p:cNvCxnSpPr>
            <a:cxnSpLocks/>
          </p:cNvCxnSpPr>
          <p:nvPr/>
        </p:nvCxnSpPr>
        <p:spPr>
          <a:xfrm flipV="1">
            <a:off x="4242211" y="2441036"/>
            <a:ext cx="496368" cy="243031"/>
          </a:xfrm>
          <a:prstGeom prst="straightConnector1">
            <a:avLst/>
          </a:prstGeom>
          <a:ln w="31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FD22B8EC-57DD-406D-B70B-6193E82EA90C}"/>
              </a:ext>
            </a:extLst>
          </p:cNvPr>
          <p:cNvCxnSpPr>
            <a:cxnSpLocks/>
            <a:stCxn id="80" idx="1"/>
          </p:cNvCxnSpPr>
          <p:nvPr/>
        </p:nvCxnSpPr>
        <p:spPr>
          <a:xfrm flipH="1" flipV="1">
            <a:off x="4777472" y="2459445"/>
            <a:ext cx="2553322" cy="2297486"/>
          </a:xfrm>
          <a:prstGeom prst="straightConnector1">
            <a:avLst/>
          </a:prstGeom>
          <a:ln w="31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FD22B8EC-57DD-406D-B70B-6193E82EA90C}"/>
              </a:ext>
            </a:extLst>
          </p:cNvPr>
          <p:cNvCxnSpPr>
            <a:cxnSpLocks/>
          </p:cNvCxnSpPr>
          <p:nvPr/>
        </p:nvCxnSpPr>
        <p:spPr>
          <a:xfrm>
            <a:off x="4800511" y="2438150"/>
            <a:ext cx="2475678" cy="721233"/>
          </a:xfrm>
          <a:prstGeom prst="straightConnector1">
            <a:avLst/>
          </a:prstGeom>
          <a:ln w="31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4423985" y="2763014"/>
            <a:ext cx="48384" cy="483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905"/>
          </a:p>
        </p:txBody>
      </p:sp>
      <p:sp>
        <p:nvSpPr>
          <p:cNvPr id="92" name="Oval 91"/>
          <p:cNvSpPr/>
          <p:nvPr/>
        </p:nvSpPr>
        <p:spPr>
          <a:xfrm>
            <a:off x="4401605" y="2605131"/>
            <a:ext cx="48384" cy="483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905"/>
          </a:p>
        </p:txBody>
      </p:sp>
      <p:sp>
        <p:nvSpPr>
          <p:cNvPr id="93" name="Oval 92"/>
          <p:cNvSpPr/>
          <p:nvPr/>
        </p:nvSpPr>
        <p:spPr>
          <a:xfrm>
            <a:off x="4484905" y="2787643"/>
            <a:ext cx="48384" cy="483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905"/>
          </a:p>
        </p:txBody>
      </p:sp>
      <p:sp>
        <p:nvSpPr>
          <p:cNvPr id="94" name="Oval 93"/>
          <p:cNvSpPr/>
          <p:nvPr/>
        </p:nvSpPr>
        <p:spPr>
          <a:xfrm rot="4500000">
            <a:off x="8163621" y="4870149"/>
            <a:ext cx="48384" cy="483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905"/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D22B8EC-57DD-406D-B70B-6193E82EA90C}"/>
              </a:ext>
            </a:extLst>
          </p:cNvPr>
          <p:cNvCxnSpPr>
            <a:cxnSpLocks/>
            <a:stCxn id="93" idx="5"/>
            <a:endCxn id="94" idx="2"/>
          </p:cNvCxnSpPr>
          <p:nvPr/>
        </p:nvCxnSpPr>
        <p:spPr>
          <a:xfrm>
            <a:off x="4526203" y="2828942"/>
            <a:ext cx="3655348" cy="2042031"/>
          </a:xfrm>
          <a:prstGeom prst="straightConnector1">
            <a:avLst/>
          </a:prstGeom>
          <a:ln w="31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FD22B8EC-57DD-406D-B70B-6193E82EA90C}"/>
              </a:ext>
            </a:extLst>
          </p:cNvPr>
          <p:cNvCxnSpPr>
            <a:cxnSpLocks/>
            <a:stCxn id="68" idx="5"/>
            <a:endCxn id="94" idx="2"/>
          </p:cNvCxnSpPr>
          <p:nvPr/>
        </p:nvCxnSpPr>
        <p:spPr>
          <a:xfrm>
            <a:off x="1465294" y="3129093"/>
            <a:ext cx="6716258" cy="1741881"/>
          </a:xfrm>
          <a:prstGeom prst="straightConnector1">
            <a:avLst/>
          </a:prstGeom>
          <a:ln w="31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FD22B8EC-57DD-406D-B70B-6193E82EA90C}"/>
              </a:ext>
            </a:extLst>
          </p:cNvPr>
          <p:cNvCxnSpPr>
            <a:cxnSpLocks/>
            <a:stCxn id="66" idx="4"/>
            <a:endCxn id="94" idx="2"/>
          </p:cNvCxnSpPr>
          <p:nvPr/>
        </p:nvCxnSpPr>
        <p:spPr>
          <a:xfrm>
            <a:off x="7300382" y="3209263"/>
            <a:ext cx="881170" cy="1661711"/>
          </a:xfrm>
          <a:prstGeom prst="straightConnector1">
            <a:avLst/>
          </a:prstGeom>
          <a:ln w="31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FD22B8EC-57DD-406D-B70B-6193E82EA90C}"/>
              </a:ext>
            </a:extLst>
          </p:cNvPr>
          <p:cNvCxnSpPr>
            <a:cxnSpLocks/>
            <a:stCxn id="80" idx="6"/>
            <a:endCxn id="94" idx="3"/>
          </p:cNvCxnSpPr>
          <p:nvPr/>
        </p:nvCxnSpPr>
        <p:spPr>
          <a:xfrm>
            <a:off x="7372093" y="4774038"/>
            <a:ext cx="794769" cy="108206"/>
          </a:xfrm>
          <a:prstGeom prst="straightConnector1">
            <a:avLst/>
          </a:prstGeom>
          <a:ln w="31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3A94727-8BB4-279A-D4CF-D300AEEFC76B}"/>
              </a:ext>
            </a:extLst>
          </p:cNvPr>
          <p:cNvSpPr txBox="1"/>
          <p:nvPr/>
        </p:nvSpPr>
        <p:spPr>
          <a:xfrm>
            <a:off x="8174066" y="4720922"/>
            <a:ext cx="522648" cy="206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41">
                <a:latin typeface="Arial Narrow" panose="020B0606020202030204" pitchFamily="34" charset="0"/>
              </a:rPr>
              <a:t>Auckland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AD63D24-9729-7B11-EFB7-F030571ED001}"/>
              </a:ext>
            </a:extLst>
          </p:cNvPr>
          <p:cNvSpPr txBox="1"/>
          <p:nvPr/>
        </p:nvSpPr>
        <p:spPr>
          <a:xfrm>
            <a:off x="8879890" y="1190719"/>
            <a:ext cx="4443663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latin typeface="Arial Narrow"/>
                <a:ea typeface="Calibri"/>
                <a:cs typeface="Calibri"/>
              </a:rPr>
              <a:t>Global Swarm Network</a:t>
            </a:r>
          </a:p>
          <a:p>
            <a:pPr marL="342900" indent="-342900">
              <a:buAutoNum type="arabicPeriod"/>
            </a:pPr>
            <a:r>
              <a:rPr lang="de-DE" sz="1400" dirty="0">
                <a:latin typeface="Arial Narrow"/>
                <a:ea typeface="Calibri"/>
                <a:cs typeface="Calibri"/>
              </a:rPr>
              <a:t>DZNE, Bonn, Germany</a:t>
            </a:r>
          </a:p>
          <a:p>
            <a:pPr marL="342900" indent="-342900">
              <a:buAutoNum type="arabicPeriod"/>
            </a:pPr>
            <a:r>
              <a:rPr lang="de-DE" sz="1400" dirty="0" err="1">
                <a:latin typeface="Arial Narrow"/>
                <a:ea typeface="Calibri"/>
                <a:cs typeface="Calibri"/>
              </a:rPr>
              <a:t>Charite</a:t>
            </a:r>
            <a:r>
              <a:rPr lang="de-DE" sz="1400" dirty="0">
                <a:latin typeface="Arial Narrow"/>
                <a:ea typeface="Calibri"/>
                <a:cs typeface="Calibri"/>
              </a:rPr>
              <a:t>, Berlin, Germany</a:t>
            </a:r>
          </a:p>
          <a:p>
            <a:pPr marL="342900" indent="-342900">
              <a:buAutoNum type="arabicPeriod"/>
            </a:pPr>
            <a:r>
              <a:rPr lang="de-DE" sz="1400" dirty="0">
                <a:latin typeface="Arial Narrow"/>
                <a:ea typeface="Calibri"/>
                <a:cs typeface="Calibri"/>
              </a:rPr>
              <a:t>MHH Hannover, Germany</a:t>
            </a:r>
          </a:p>
          <a:p>
            <a:pPr marL="342900" indent="-342900">
              <a:buAutoNum type="arabicPeriod"/>
            </a:pPr>
            <a:r>
              <a:rPr lang="de-DE" sz="1400" dirty="0">
                <a:latin typeface="Arial Narrow"/>
                <a:ea typeface="Calibri"/>
                <a:cs typeface="Calibri"/>
              </a:rPr>
              <a:t>HUS, Helsinki, </a:t>
            </a:r>
            <a:r>
              <a:rPr lang="de-DE" sz="1400" dirty="0" err="1">
                <a:latin typeface="Arial Narrow"/>
                <a:ea typeface="Calibri"/>
                <a:cs typeface="Calibri"/>
              </a:rPr>
              <a:t>Finland</a:t>
            </a:r>
            <a:endParaRPr lang="de-DE" sz="1400" dirty="0">
              <a:latin typeface="Arial Narrow"/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de-DE" sz="1400" dirty="0">
                <a:latin typeface="Arial Narrow"/>
                <a:ea typeface="Calibri"/>
                <a:cs typeface="Calibri"/>
              </a:rPr>
              <a:t>University </a:t>
            </a:r>
            <a:r>
              <a:rPr lang="de-DE" sz="1400" dirty="0" err="1">
                <a:latin typeface="Arial Narrow"/>
                <a:ea typeface="Calibri"/>
                <a:cs typeface="Calibri"/>
              </a:rPr>
              <a:t>Zurich</a:t>
            </a:r>
            <a:r>
              <a:rPr lang="de-DE" sz="1400" dirty="0">
                <a:latin typeface="Arial Narrow"/>
                <a:ea typeface="Calibri"/>
                <a:cs typeface="Calibri"/>
              </a:rPr>
              <a:t>, </a:t>
            </a:r>
            <a:r>
              <a:rPr lang="de-DE" sz="1400" dirty="0" err="1">
                <a:latin typeface="Arial Narrow"/>
                <a:ea typeface="Calibri"/>
                <a:cs typeface="Calibri"/>
              </a:rPr>
              <a:t>Switzerland</a:t>
            </a:r>
            <a:endParaRPr lang="de-DE" sz="1400" dirty="0">
              <a:latin typeface="Arial Narrow"/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de-DE" sz="1400" dirty="0">
                <a:latin typeface="Arial Narrow"/>
                <a:ea typeface="Calibri"/>
                <a:cs typeface="Calibri"/>
              </a:rPr>
              <a:t>Cambridge University, UK</a:t>
            </a:r>
          </a:p>
          <a:p>
            <a:pPr marL="342900" indent="-342900">
              <a:buAutoNum type="arabicPeriod"/>
            </a:pPr>
            <a:r>
              <a:rPr lang="de-DE" sz="1400" dirty="0">
                <a:latin typeface="Arial Narrow"/>
                <a:ea typeface="Calibri"/>
                <a:cs typeface="Calibri"/>
              </a:rPr>
              <a:t>Stanford, CA, USA</a:t>
            </a:r>
          </a:p>
          <a:p>
            <a:pPr marL="342900" indent="-342900">
              <a:buAutoNum type="arabicPeriod"/>
            </a:pPr>
            <a:r>
              <a:rPr lang="de-DE" sz="1400" dirty="0">
                <a:latin typeface="Arial Narrow"/>
                <a:ea typeface="Calibri"/>
                <a:cs typeface="Calibri"/>
              </a:rPr>
              <a:t>Mt. Sinai, NY, USA</a:t>
            </a:r>
          </a:p>
          <a:p>
            <a:pPr marL="342900" indent="-342900">
              <a:buAutoNum type="arabicPeriod"/>
            </a:pPr>
            <a:r>
              <a:rPr lang="de-DE" sz="1400" dirty="0">
                <a:latin typeface="Arial Narrow"/>
                <a:ea typeface="Calibri"/>
                <a:cs typeface="Calibri"/>
              </a:rPr>
              <a:t>Broad Institute, Harvard/MIT, MA, USA</a:t>
            </a:r>
          </a:p>
          <a:p>
            <a:pPr marL="342900" indent="-342900">
              <a:buAutoNum type="arabicPeriod"/>
            </a:pPr>
            <a:r>
              <a:rPr lang="de-DE" sz="1400" dirty="0" err="1">
                <a:latin typeface="Arial Narrow"/>
                <a:ea typeface="Calibri"/>
                <a:cs typeface="Calibri"/>
              </a:rPr>
              <a:t>IFReC</a:t>
            </a:r>
            <a:r>
              <a:rPr lang="de-DE" sz="1400" dirty="0">
                <a:latin typeface="Arial Narrow"/>
                <a:ea typeface="Calibri"/>
                <a:cs typeface="Calibri"/>
              </a:rPr>
              <a:t>, University </a:t>
            </a:r>
            <a:r>
              <a:rPr lang="de-DE" sz="1400" dirty="0" err="1">
                <a:latin typeface="Arial Narrow"/>
                <a:ea typeface="Calibri"/>
                <a:cs typeface="Calibri"/>
              </a:rPr>
              <a:t>of</a:t>
            </a:r>
            <a:r>
              <a:rPr lang="de-DE" sz="1400" dirty="0">
                <a:latin typeface="Arial Narrow"/>
                <a:ea typeface="Calibri"/>
                <a:cs typeface="Calibri"/>
              </a:rPr>
              <a:t> Osaka, Japan</a:t>
            </a:r>
          </a:p>
          <a:p>
            <a:pPr marL="342900" indent="-342900">
              <a:buAutoNum type="arabicPeriod"/>
            </a:pPr>
            <a:r>
              <a:rPr lang="de-DE" sz="1400" dirty="0">
                <a:latin typeface="Arial Narrow"/>
                <a:ea typeface="Calibri"/>
                <a:cs typeface="Calibri"/>
              </a:rPr>
              <a:t>Doherty Institute, Melbourne, Australia</a:t>
            </a:r>
          </a:p>
          <a:p>
            <a:pPr marL="342900" indent="-342900">
              <a:buAutoNum type="arabicPeriod"/>
            </a:pPr>
            <a:r>
              <a:rPr lang="de-DE" sz="1400" dirty="0">
                <a:latin typeface="Arial Narrow"/>
                <a:ea typeface="Calibri"/>
                <a:cs typeface="Calibri"/>
              </a:rPr>
              <a:t>University </a:t>
            </a:r>
            <a:r>
              <a:rPr lang="de-DE" sz="1400" dirty="0" err="1">
                <a:latin typeface="Arial Narrow"/>
                <a:ea typeface="Calibri"/>
                <a:cs typeface="Calibri"/>
              </a:rPr>
              <a:t>of</a:t>
            </a:r>
            <a:r>
              <a:rPr lang="de-DE" sz="1400" dirty="0">
                <a:latin typeface="Arial Narrow"/>
                <a:ea typeface="Calibri"/>
                <a:cs typeface="Calibri"/>
              </a:rPr>
              <a:t> Auckland, New Zealand</a:t>
            </a:r>
          </a:p>
          <a:p>
            <a:pPr marL="342900" indent="-342900">
              <a:buAutoNum type="arabicPeriod"/>
            </a:pPr>
            <a:r>
              <a:rPr lang="de-DE" sz="1400" dirty="0">
                <a:latin typeface="Arial Narrow"/>
                <a:ea typeface="Calibri"/>
                <a:cs typeface="Calibri"/>
              </a:rPr>
              <a:t>UKE Hamburg, Germany</a:t>
            </a:r>
          </a:p>
          <a:p>
            <a:pPr marL="342900" indent="-342900">
              <a:buAutoNum type="arabicPeriod"/>
            </a:pPr>
            <a:r>
              <a:rPr lang="de-DE" sz="1400" dirty="0">
                <a:latin typeface="Arial Narrow"/>
                <a:ea typeface="Calibri"/>
                <a:cs typeface="Calibri"/>
              </a:rPr>
              <a:t>UK </a:t>
            </a:r>
            <a:r>
              <a:rPr lang="de-DE" sz="1400" dirty="0" err="1">
                <a:latin typeface="Arial Narrow"/>
                <a:ea typeface="Calibri"/>
                <a:cs typeface="Calibri"/>
              </a:rPr>
              <a:t>Giessen</a:t>
            </a:r>
            <a:r>
              <a:rPr lang="de-DE" sz="1400" dirty="0">
                <a:latin typeface="Arial Narrow"/>
                <a:ea typeface="Calibri"/>
                <a:cs typeface="Calibri"/>
              </a:rPr>
              <a:t>, Germany</a:t>
            </a:r>
          </a:p>
          <a:p>
            <a:pPr marL="342900" indent="-342900">
              <a:buAutoNum type="arabicPeriod"/>
            </a:pPr>
            <a:r>
              <a:rPr lang="de-DE" sz="1400" dirty="0">
                <a:latin typeface="Arial Narrow"/>
                <a:ea typeface="Calibri"/>
                <a:cs typeface="Calibri"/>
              </a:rPr>
              <a:t>UK Köln, Germany</a:t>
            </a:r>
            <a:endParaRPr lang="de-DE" dirty="0"/>
          </a:p>
          <a:p>
            <a:pPr marL="342900" indent="-342900">
              <a:buAutoNum type="arabicPeriod"/>
            </a:pPr>
            <a:r>
              <a:rPr lang="de-DE" sz="1400" dirty="0">
                <a:latin typeface="Arial Narrow"/>
                <a:ea typeface="Calibri"/>
                <a:cs typeface="Calibri"/>
              </a:rPr>
              <a:t>UK Saarland, Germany</a:t>
            </a:r>
          </a:p>
          <a:p>
            <a:pPr marL="342900" indent="-342900">
              <a:buAutoNum type="arabicPeriod"/>
            </a:pPr>
            <a:r>
              <a:rPr lang="de-DE" sz="1400" dirty="0">
                <a:latin typeface="Arial Narrow"/>
                <a:ea typeface="Calibri"/>
                <a:cs typeface="Calibri"/>
              </a:rPr>
              <a:t>TUM, Munich, Germany </a:t>
            </a:r>
          </a:p>
          <a:p>
            <a:pPr marL="342900" indent="-342900">
              <a:buAutoNum type="arabicPeriod"/>
            </a:pPr>
            <a:r>
              <a:rPr lang="de-DE" sz="1400" dirty="0">
                <a:latin typeface="Arial Narrow"/>
                <a:ea typeface="Calibri"/>
                <a:cs typeface="Calibri"/>
              </a:rPr>
              <a:t>Helmholtz Munich, Germany</a:t>
            </a:r>
          </a:p>
          <a:p>
            <a:pPr marL="342900" indent="-342900">
              <a:buAutoNum type="arabicPeriod"/>
            </a:pPr>
            <a:endParaRPr lang="de-DE" sz="1400" dirty="0">
              <a:latin typeface="Arial Narrow"/>
              <a:ea typeface="Calibri"/>
              <a:cs typeface="Calibri"/>
            </a:endParaRPr>
          </a:p>
        </p:txBody>
      </p:sp>
      <p:pic>
        <p:nvPicPr>
          <p:cNvPr id="8" name="Grafik 7" descr="Ein Bild, das Grafiken, Schrift, Grafikdesign, Logo enthält.&#10;&#10;Beschreibung automatisch generiert.">
            <a:extLst>
              <a:ext uri="{FF2B5EF4-FFF2-40B4-BE49-F238E27FC236}">
                <a16:creationId xmlns:a16="http://schemas.microsoft.com/office/drawing/2014/main" id="{87B4CB76-A48F-EF65-466D-B5959942DF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27948" y="6207328"/>
            <a:ext cx="720977" cy="54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51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6D3A874-1385-ECE1-5A4F-DDC75FF8F51C}"/>
              </a:ext>
            </a:extLst>
          </p:cNvPr>
          <p:cNvSpPr/>
          <p:nvPr/>
        </p:nvSpPr>
        <p:spPr bwMode="auto">
          <a:xfrm>
            <a:off x="0" y="0"/>
            <a:ext cx="12192000" cy="14457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C70A9B2-8495-A504-9464-0A8AEBD1215C}"/>
              </a:ext>
            </a:extLst>
          </p:cNvPr>
          <p:cNvSpPr/>
          <p:nvPr/>
        </p:nvSpPr>
        <p:spPr>
          <a:xfrm>
            <a:off x="3178772" y="1892300"/>
            <a:ext cx="5644055" cy="13614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09C6424-48C9-BAC7-6B06-7EFFAB08CDDD}"/>
              </a:ext>
            </a:extLst>
          </p:cNvPr>
          <p:cNvSpPr txBox="1"/>
          <p:nvPr/>
        </p:nvSpPr>
        <p:spPr>
          <a:xfrm>
            <a:off x="2968667" y="5784162"/>
            <a:ext cx="84214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Synonym matching of marker names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Matching of metadata information to public databases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F786AFB-D88F-D9A0-6D9A-19BE73A9C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78" y="1949012"/>
            <a:ext cx="917560" cy="91756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42DB0534-EC40-D84F-D43A-694028217CDA}"/>
              </a:ext>
            </a:extLst>
          </p:cNvPr>
          <p:cNvSpPr txBox="1"/>
          <p:nvPr/>
        </p:nvSpPr>
        <p:spPr>
          <a:xfrm>
            <a:off x="4912709" y="2208849"/>
            <a:ext cx="3590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The Swarm Hub 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8F3ADB0-94B6-16AF-BD2D-2CD8E8487F20}"/>
              </a:ext>
            </a:extLst>
          </p:cNvPr>
          <p:cNvSpPr/>
          <p:nvPr/>
        </p:nvSpPr>
        <p:spPr>
          <a:xfrm>
            <a:off x="490922" y="4590581"/>
            <a:ext cx="3799487" cy="9143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2AB6EA2-A314-112D-3760-FD3D2C306805}"/>
              </a:ext>
            </a:extLst>
          </p:cNvPr>
          <p:cNvSpPr txBox="1"/>
          <p:nvPr/>
        </p:nvSpPr>
        <p:spPr>
          <a:xfrm>
            <a:off x="917085" y="4725291"/>
            <a:ext cx="2658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Local database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91A1EAE-765D-E815-0F7E-C3CA5AB623B8}"/>
              </a:ext>
            </a:extLst>
          </p:cNvPr>
          <p:cNvSpPr txBox="1"/>
          <p:nvPr/>
        </p:nvSpPr>
        <p:spPr>
          <a:xfrm>
            <a:off x="1118135" y="5408819"/>
            <a:ext cx="1893467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Local .fcs files</a:t>
            </a: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23216206-001F-DA36-DA18-39EF4E929466}"/>
              </a:ext>
            </a:extLst>
          </p:cNvPr>
          <p:cNvCxnSpPr>
            <a:cxnSpLocks/>
          </p:cNvCxnSpPr>
          <p:nvPr/>
        </p:nvCxnSpPr>
        <p:spPr>
          <a:xfrm flipV="1">
            <a:off x="2966740" y="3493051"/>
            <a:ext cx="582010" cy="6877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9ADF959C-98F3-FAA5-8B10-2078606B346B}"/>
              </a:ext>
            </a:extLst>
          </p:cNvPr>
          <p:cNvSpPr txBox="1"/>
          <p:nvPr/>
        </p:nvSpPr>
        <p:spPr>
          <a:xfrm>
            <a:off x="3396350" y="3701198"/>
            <a:ext cx="118615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metadata</a:t>
            </a:r>
          </a:p>
        </p:txBody>
      </p:sp>
      <p:pic>
        <p:nvPicPr>
          <p:cNvPr id="21" name="Picture Placeholder 17">
            <a:extLst>
              <a:ext uri="{FF2B5EF4-FFF2-40B4-BE49-F238E27FC236}">
                <a16:creationId xmlns:a16="http://schemas.microsoft.com/office/drawing/2014/main" id="{5E7170ED-EE46-8920-2A1C-83A5615C7B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1" t="2790" r="22901" b="2790"/>
          <a:stretch/>
        </p:blipFill>
        <p:spPr bwMode="auto">
          <a:xfrm>
            <a:off x="10859117" y="151597"/>
            <a:ext cx="1143657" cy="1143657"/>
          </a:xfrm>
          <a:prstGeom prst="ellipse">
            <a:avLst/>
          </a:prstGeom>
        </p:spPr>
      </p:pic>
      <p:pic>
        <p:nvPicPr>
          <p:cNvPr id="22" name="Grafik 21" descr="Ein Bild, das Grafiken, Schrift, Grafikdesign, Logo enthält.&#10;&#10;Beschreibung automatisch generiert.">
            <a:extLst>
              <a:ext uri="{FF2B5EF4-FFF2-40B4-BE49-F238E27FC236}">
                <a16:creationId xmlns:a16="http://schemas.microsoft.com/office/drawing/2014/main" id="{6A622F13-FA97-3EDE-654F-E378A8694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7948" y="6207328"/>
            <a:ext cx="720977" cy="54688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D7C51B2-777A-D908-69F1-0EE0D315E5B5}"/>
              </a:ext>
            </a:extLst>
          </p:cNvPr>
          <p:cNvSpPr txBox="1">
            <a:spLocks/>
          </p:cNvSpPr>
          <p:nvPr/>
        </p:nvSpPr>
        <p:spPr>
          <a:xfrm>
            <a:off x="405594" y="310608"/>
            <a:ext cx="9842957" cy="9143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6095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b="1" dirty="0">
                <a:solidFill>
                  <a:srgbClr val="00324D"/>
                </a:solidFill>
                <a:latin typeface="Arial Narrow"/>
              </a:rPr>
              <a:t>Data harmonization aka</a:t>
            </a:r>
            <a:br>
              <a:rPr lang="en-US" sz="3200" b="1" dirty="0">
                <a:solidFill>
                  <a:srgbClr val="00324D"/>
                </a:solidFill>
                <a:latin typeface="Arial Narrow"/>
              </a:rPr>
            </a:br>
            <a:r>
              <a:rPr lang="en-US" sz="3200" b="1" dirty="0">
                <a:solidFill>
                  <a:srgbClr val="00324D"/>
                </a:solidFill>
                <a:latin typeface="Arial Narrow"/>
              </a:rPr>
              <a:t>“How to apply ML to data that you don’t see?”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EE785D0-B328-D8A3-B8AD-99451BB5DFCF}"/>
              </a:ext>
            </a:extLst>
          </p:cNvPr>
          <p:cNvSpPr/>
          <p:nvPr/>
        </p:nvSpPr>
        <p:spPr>
          <a:xfrm>
            <a:off x="6970597" y="4560497"/>
            <a:ext cx="3799487" cy="9143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0B32304-5471-A1B6-2D56-B037FDA367BF}"/>
              </a:ext>
            </a:extLst>
          </p:cNvPr>
          <p:cNvSpPr txBox="1"/>
          <p:nvPr/>
        </p:nvSpPr>
        <p:spPr>
          <a:xfrm>
            <a:off x="7590451" y="4725291"/>
            <a:ext cx="2658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Local database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33C00C0C-FF90-224D-C055-D351390372DB}"/>
              </a:ext>
            </a:extLst>
          </p:cNvPr>
          <p:cNvCxnSpPr>
            <a:cxnSpLocks/>
          </p:cNvCxnSpPr>
          <p:nvPr/>
        </p:nvCxnSpPr>
        <p:spPr>
          <a:xfrm rot="16200000" flipV="1">
            <a:off x="8591673" y="3434500"/>
            <a:ext cx="582010" cy="6877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6FC7B610-976B-91C5-1C5F-38BF91C83AE6}"/>
              </a:ext>
            </a:extLst>
          </p:cNvPr>
          <p:cNvSpPr txBox="1"/>
          <p:nvPr/>
        </p:nvSpPr>
        <p:spPr>
          <a:xfrm>
            <a:off x="7367789" y="3669271"/>
            <a:ext cx="118615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metadata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62D327C-401D-BB4C-15D5-581E3EBA1917}"/>
              </a:ext>
            </a:extLst>
          </p:cNvPr>
          <p:cNvSpPr txBox="1"/>
          <p:nvPr/>
        </p:nvSpPr>
        <p:spPr>
          <a:xfrm>
            <a:off x="8764974" y="5394670"/>
            <a:ext cx="1893467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Local .fcs files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4DA0F13-9B63-E3D5-1336-19C6AAB094E0}"/>
              </a:ext>
            </a:extLst>
          </p:cNvPr>
          <p:cNvSpPr txBox="1"/>
          <p:nvPr/>
        </p:nvSpPr>
        <p:spPr>
          <a:xfrm>
            <a:off x="3658370" y="2863730"/>
            <a:ext cx="106857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laminDB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356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8ED16A65-C550-EAEA-0B28-166901E7C1BD}"/>
              </a:ext>
            </a:extLst>
          </p:cNvPr>
          <p:cNvSpPr/>
          <p:nvPr/>
        </p:nvSpPr>
        <p:spPr bwMode="auto">
          <a:xfrm>
            <a:off x="0" y="0"/>
            <a:ext cx="12192000" cy="14457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3028" y="228380"/>
            <a:ext cx="9621851" cy="914361"/>
          </a:xfr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b="1" dirty="0">
                <a:solidFill>
                  <a:srgbClr val="00324D"/>
                </a:solidFill>
                <a:latin typeface="Arial Narrow"/>
              </a:rPr>
              <a:t>Next generation HDC application</a:t>
            </a:r>
            <a:endParaRPr lang="de-DE" dirty="0">
              <a:solidFill>
                <a:srgbClr val="00324D"/>
              </a:solidFill>
              <a:ea typeface="Calibri"/>
              <a:cs typeface="Calibri"/>
            </a:endParaRPr>
          </a:p>
        </p:txBody>
      </p:sp>
      <p:pic>
        <p:nvPicPr>
          <p:cNvPr id="6" name="Picture Placeholder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1" t="2790" r="22901" b="2790"/>
          <a:stretch/>
        </p:blipFill>
        <p:spPr bwMode="auto">
          <a:xfrm>
            <a:off x="10859117" y="151597"/>
            <a:ext cx="1143657" cy="1143657"/>
          </a:xfrm>
          <a:prstGeom prst="ellipse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B4B35642-E496-1877-EF08-AC88B6B46F54}"/>
              </a:ext>
            </a:extLst>
          </p:cNvPr>
          <p:cNvSpPr/>
          <p:nvPr/>
        </p:nvSpPr>
        <p:spPr>
          <a:xfrm>
            <a:off x="3734554" y="1689980"/>
            <a:ext cx="196158" cy="218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3797AB3-EA9F-992C-31AD-433833D0FC16}"/>
              </a:ext>
            </a:extLst>
          </p:cNvPr>
          <p:cNvSpPr/>
          <p:nvPr/>
        </p:nvSpPr>
        <p:spPr>
          <a:xfrm>
            <a:off x="5748950" y="1689979"/>
            <a:ext cx="196158" cy="218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D646E17-6193-A913-87F8-006BABF1CCA5}"/>
              </a:ext>
            </a:extLst>
          </p:cNvPr>
          <p:cNvSpPr/>
          <p:nvPr/>
        </p:nvSpPr>
        <p:spPr>
          <a:xfrm>
            <a:off x="2187920" y="1689978"/>
            <a:ext cx="196158" cy="218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E19C778-299F-8FFD-F6CA-17BF2854BA92}"/>
              </a:ext>
            </a:extLst>
          </p:cNvPr>
          <p:cNvSpPr/>
          <p:nvPr/>
        </p:nvSpPr>
        <p:spPr>
          <a:xfrm>
            <a:off x="513028" y="2255819"/>
            <a:ext cx="196158" cy="218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4C77897-5616-8454-7892-CDF3965E3864}"/>
              </a:ext>
            </a:extLst>
          </p:cNvPr>
          <p:cNvSpPr/>
          <p:nvPr/>
        </p:nvSpPr>
        <p:spPr>
          <a:xfrm>
            <a:off x="233881" y="4549366"/>
            <a:ext cx="7386118" cy="135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15E75A2-7AF2-4B61-F515-C0274A63CF7E}"/>
              </a:ext>
            </a:extLst>
          </p:cNvPr>
          <p:cNvSpPr/>
          <p:nvPr/>
        </p:nvSpPr>
        <p:spPr>
          <a:xfrm>
            <a:off x="8050039" y="1682435"/>
            <a:ext cx="82990" cy="24293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C5E6428E-6E14-7346-C273-BE3082257A13}"/>
              </a:ext>
            </a:extLst>
          </p:cNvPr>
          <p:cNvSpPr txBox="1"/>
          <p:nvPr/>
        </p:nvSpPr>
        <p:spPr>
          <a:xfrm>
            <a:off x="243075" y="6480771"/>
            <a:ext cx="23726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>
                <a:latin typeface="Arial Narrow"/>
              </a:rPr>
              <a:t>Schultze et al., </a:t>
            </a:r>
            <a:r>
              <a:rPr lang="de-DE" sz="1000" b="1">
                <a:latin typeface="Arial Narrow"/>
              </a:rPr>
              <a:t>Nat Rev Immunol</a:t>
            </a:r>
            <a:r>
              <a:rPr lang="de-DE" sz="1000">
                <a:latin typeface="Arial Narrow"/>
              </a:rPr>
              <a:t>, 2022</a:t>
            </a: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D40FF5B8-7898-7ADE-7FA8-F94BA0AEFC27}"/>
              </a:ext>
            </a:extLst>
          </p:cNvPr>
          <p:cNvSpPr txBox="1">
            <a:spLocks/>
          </p:cNvSpPr>
          <p:nvPr/>
        </p:nvSpPr>
        <p:spPr bwMode="auto">
          <a:xfrm>
            <a:off x="487931" y="1445741"/>
            <a:ext cx="11704069" cy="9143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6095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>
                <a:latin typeface="Arial Narrow"/>
              </a:rPr>
              <a:t>From manual gating and complex group comparisons to fully automated local machine learning for disease detection</a:t>
            </a:r>
            <a:endParaRPr lang="de-DE" sz="1000" dirty="0">
              <a:ea typeface="Calibri"/>
              <a:cs typeface="Calibri"/>
            </a:endParaRPr>
          </a:p>
        </p:txBody>
      </p:sp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6C2C6FFB-F482-4D6C-C602-EF755EC23E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2344929"/>
            <a:ext cx="9034412" cy="37663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5F49181-3D0F-0892-9001-DDEABA5924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55" r="15979"/>
          <a:stretch/>
        </p:blipFill>
        <p:spPr>
          <a:xfrm>
            <a:off x="393651" y="2520961"/>
            <a:ext cx="2372659" cy="3411198"/>
          </a:xfrm>
          <a:prstGeom prst="rect">
            <a:avLst/>
          </a:prstGeom>
        </p:spPr>
      </p:pic>
      <p:pic>
        <p:nvPicPr>
          <p:cNvPr id="4" name="Grafik 3" descr="Ein Bild, das Grafiken, Schrift, Grafikdesign, Logo enthält.&#10;&#10;Beschreibung automatisch generiert.">
            <a:extLst>
              <a:ext uri="{FF2B5EF4-FFF2-40B4-BE49-F238E27FC236}">
                <a16:creationId xmlns:a16="http://schemas.microsoft.com/office/drawing/2014/main" id="{D3C785F4-46CF-9EC7-1418-A230A54925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27948" y="6207328"/>
            <a:ext cx="720977" cy="54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6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0052D1E-0185-E374-1E13-D86AA3B7207D}"/>
              </a:ext>
            </a:extLst>
          </p:cNvPr>
          <p:cNvSpPr/>
          <p:nvPr/>
        </p:nvSpPr>
        <p:spPr bwMode="auto">
          <a:xfrm>
            <a:off x="0" y="0"/>
            <a:ext cx="12192000" cy="14457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3242" y="296161"/>
            <a:ext cx="9842957" cy="914361"/>
          </a:xfr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b="1" dirty="0">
                <a:solidFill>
                  <a:srgbClr val="00324D"/>
                </a:solidFill>
                <a:latin typeface="Arial Narrow"/>
              </a:rPr>
              <a:t>Use case: Prediction of (severe) COVID-19</a:t>
            </a:r>
            <a:endParaRPr lang="de-DE" dirty="0">
              <a:solidFill>
                <a:srgbClr val="00324D"/>
              </a:solidFill>
            </a:endParaRPr>
          </a:p>
        </p:txBody>
      </p:sp>
      <p:pic>
        <p:nvPicPr>
          <p:cNvPr id="6" name="Picture Placeholder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1" t="2790" r="22901" b="2790"/>
          <a:stretch/>
        </p:blipFill>
        <p:spPr bwMode="auto">
          <a:xfrm>
            <a:off x="10859117" y="151597"/>
            <a:ext cx="1143657" cy="1143657"/>
          </a:xfrm>
          <a:prstGeom prst="ellipse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AD63D24-9729-7B11-EFB7-F030571ED001}"/>
              </a:ext>
            </a:extLst>
          </p:cNvPr>
          <p:cNvSpPr txBox="1"/>
          <p:nvPr/>
        </p:nvSpPr>
        <p:spPr>
          <a:xfrm>
            <a:off x="940284" y="1870255"/>
            <a:ext cx="1009427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 Narrow"/>
                <a:ea typeface="Calibri"/>
                <a:cs typeface="Calibri"/>
              </a:rPr>
              <a:t>Can a meaningful clinical prediction be done across hospitals, cities, continents, technologies, panels?</a:t>
            </a:r>
          </a:p>
        </p:txBody>
      </p:sp>
      <p:pic>
        <p:nvPicPr>
          <p:cNvPr id="27" name="Grafik 26" descr="Ein Bild, das Grafiken, Schrift, Grafikdesign, Logo enthält.&#10;&#10;Beschreibung automatisch generiert.">
            <a:extLst>
              <a:ext uri="{FF2B5EF4-FFF2-40B4-BE49-F238E27FC236}">
                <a16:creationId xmlns:a16="http://schemas.microsoft.com/office/drawing/2014/main" id="{651CA594-75F7-1FC8-905A-B6CE60D83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7948" y="6207328"/>
            <a:ext cx="720977" cy="546886"/>
          </a:xfrm>
          <a:prstGeom prst="rect">
            <a:avLst/>
          </a:prstGeom>
        </p:spPr>
      </p:pic>
      <p:pic>
        <p:nvPicPr>
          <p:cNvPr id="10" name="Grafik 5">
            <a:extLst>
              <a:ext uri="{FF2B5EF4-FFF2-40B4-BE49-F238E27FC236}">
                <a16:creationId xmlns:a16="http://schemas.microsoft.com/office/drawing/2014/main" id="{DB4DEFD8-60B3-5EAF-6559-9B2CC338F0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704" y="3082002"/>
            <a:ext cx="3089715" cy="2403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Grafik 7">
            <a:extLst>
              <a:ext uri="{FF2B5EF4-FFF2-40B4-BE49-F238E27FC236}">
                <a16:creationId xmlns:a16="http://schemas.microsoft.com/office/drawing/2014/main" id="{B355C6E5-4BDB-6E88-045D-173A864A4B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2330" y="3366052"/>
            <a:ext cx="2676362" cy="2452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Grafik 9">
            <a:extLst>
              <a:ext uri="{FF2B5EF4-FFF2-40B4-BE49-F238E27FC236}">
                <a16:creationId xmlns:a16="http://schemas.microsoft.com/office/drawing/2014/main" id="{F91F25EB-A6B0-AA20-9A94-49821416C3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2748" y="2791051"/>
            <a:ext cx="3384929" cy="2856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Grafik 11">
            <a:extLst>
              <a:ext uri="{FF2B5EF4-FFF2-40B4-BE49-F238E27FC236}">
                <a16:creationId xmlns:a16="http://schemas.microsoft.com/office/drawing/2014/main" id="{B29FECF4-78F8-0213-CF95-47194895DD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5695" y="3368675"/>
            <a:ext cx="4125099" cy="2278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5456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57D23A5-EA32-6F1E-62F9-773C8EE3E042}"/>
              </a:ext>
            </a:extLst>
          </p:cNvPr>
          <p:cNvSpPr/>
          <p:nvPr/>
        </p:nvSpPr>
        <p:spPr bwMode="auto">
          <a:xfrm>
            <a:off x="0" y="0"/>
            <a:ext cx="12192000" cy="14457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3B73937-0C38-F0EB-3883-EDBE13CB5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311" y="2562066"/>
            <a:ext cx="1143477" cy="114347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106D396-595F-CDAB-CF6C-C747AC14CFE8}"/>
              </a:ext>
            </a:extLst>
          </p:cNvPr>
          <p:cNvSpPr txBox="1"/>
          <p:nvPr/>
        </p:nvSpPr>
        <p:spPr>
          <a:xfrm>
            <a:off x="2577804" y="3959232"/>
            <a:ext cx="17459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400" dirty="0">
              <a:latin typeface="Arial Narrow" panose="020B0606020202030204" pitchFamily="34" charset="0"/>
            </a:endParaRPr>
          </a:p>
          <a:p>
            <a:pPr algn="ctr"/>
            <a:r>
              <a:rPr lang="en-US" sz="2400" dirty="0">
                <a:latin typeface="Arial Narrow" panose="020B0606020202030204" pitchFamily="34" charset="0"/>
              </a:rPr>
              <a:t>Technologies</a:t>
            </a:r>
          </a:p>
          <a:p>
            <a:pPr algn="ctr"/>
            <a:r>
              <a:rPr lang="en-US" sz="2400" dirty="0">
                <a:latin typeface="Arial Narrow" panose="020B0606020202030204" pitchFamily="34" charset="0"/>
              </a:rPr>
              <a:t>&amp; Instruments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B041CB-1B7A-9573-1392-ABB8D192D53A}"/>
              </a:ext>
            </a:extLst>
          </p:cNvPr>
          <p:cNvSpPr txBox="1"/>
          <p:nvPr/>
        </p:nvSpPr>
        <p:spPr>
          <a:xfrm>
            <a:off x="781829" y="3932471"/>
            <a:ext cx="12394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400" dirty="0">
              <a:latin typeface="Arial Narrow" panose="020B0606020202030204" pitchFamily="34" charset="0"/>
            </a:endParaRPr>
          </a:p>
          <a:p>
            <a:pPr algn="ctr"/>
            <a:r>
              <a:rPr lang="en-US" sz="2400" dirty="0">
                <a:latin typeface="Arial Narrow" panose="020B0606020202030204" pitchFamily="34" charset="0"/>
              </a:rPr>
              <a:t>Type of </a:t>
            </a:r>
            <a:br>
              <a:rPr lang="en-US" sz="2400" dirty="0">
                <a:latin typeface="Arial Narrow" panose="020B0606020202030204" pitchFamily="34" charset="0"/>
              </a:rPr>
            </a:br>
            <a:r>
              <a:rPr lang="en-US" sz="2400" dirty="0">
                <a:latin typeface="Arial Narrow" panose="020B0606020202030204" pitchFamily="34" charset="0"/>
              </a:rPr>
              <a:t>Samples </a:t>
            </a:r>
            <a:br>
              <a:rPr lang="en-US" sz="2400" dirty="0">
                <a:latin typeface="Arial Narrow" panose="020B0606020202030204" pitchFamily="34" charset="0"/>
              </a:rPr>
            </a:b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280A199-C651-BDC0-524D-4A43C7EAE707}"/>
              </a:ext>
            </a:extLst>
          </p:cNvPr>
          <p:cNvSpPr txBox="1"/>
          <p:nvPr/>
        </p:nvSpPr>
        <p:spPr>
          <a:xfrm>
            <a:off x="7019320" y="3932471"/>
            <a:ext cx="13260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400" dirty="0">
              <a:latin typeface="Arial Narrow" panose="020B0606020202030204" pitchFamily="34" charset="0"/>
            </a:endParaRPr>
          </a:p>
          <a:p>
            <a:pPr algn="ctr"/>
            <a:r>
              <a:rPr lang="en-US" sz="2400" dirty="0">
                <a:latin typeface="Arial Narrow" panose="020B0606020202030204" pitchFamily="34" charset="0"/>
              </a:rPr>
              <a:t>Disease</a:t>
            </a:r>
            <a:br>
              <a:rPr lang="en-US" sz="2400" dirty="0">
                <a:latin typeface="Arial Narrow" panose="020B0606020202030204" pitchFamily="34" charset="0"/>
              </a:rPr>
            </a:br>
            <a:r>
              <a:rPr lang="en-US" sz="2400" dirty="0">
                <a:latin typeface="Arial Narrow" panose="020B0606020202030204" pitchFamily="34" charset="0"/>
              </a:rPr>
              <a:t>conditions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FE4A221-88D8-5754-CAB2-AE405FBAE3E2}"/>
              </a:ext>
            </a:extLst>
          </p:cNvPr>
          <p:cNvSpPr txBox="1"/>
          <p:nvPr/>
        </p:nvSpPr>
        <p:spPr>
          <a:xfrm>
            <a:off x="5308785" y="3959232"/>
            <a:ext cx="9589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400" dirty="0">
              <a:latin typeface="Arial Narrow" panose="020B0606020202030204" pitchFamily="34" charset="0"/>
            </a:endParaRPr>
          </a:p>
          <a:p>
            <a:pPr algn="ctr"/>
            <a:r>
              <a:rPr lang="en-US" sz="2400" dirty="0">
                <a:latin typeface="Arial Narrow" panose="020B0606020202030204" pitchFamily="34" charset="0"/>
              </a:rPr>
              <a:t>Panels</a:t>
            </a:r>
            <a:br>
              <a:rPr lang="en-US" sz="2400" dirty="0">
                <a:latin typeface="Arial Narrow" panose="020B0606020202030204" pitchFamily="34" charset="0"/>
              </a:rPr>
            </a:b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0CAEB3B-AB56-F460-EA05-A149F9D1AC2F}"/>
              </a:ext>
            </a:extLst>
          </p:cNvPr>
          <p:cNvSpPr txBox="1"/>
          <p:nvPr/>
        </p:nvSpPr>
        <p:spPr>
          <a:xfrm>
            <a:off x="9012653" y="3959232"/>
            <a:ext cx="16466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400" dirty="0">
              <a:latin typeface="Arial Narrow" panose="020B0606020202030204" pitchFamily="34" charset="0"/>
            </a:endParaRPr>
          </a:p>
          <a:p>
            <a:pPr algn="ctr"/>
            <a:r>
              <a:rPr lang="en-US" sz="2400" dirty="0">
                <a:latin typeface="Arial Narrow" panose="020B0606020202030204" pitchFamily="34" charset="0"/>
              </a:rPr>
              <a:t>Sample </a:t>
            </a:r>
            <a:br>
              <a:rPr lang="en-US" sz="2400" dirty="0">
                <a:latin typeface="Arial Narrow" panose="020B0606020202030204" pitchFamily="34" charset="0"/>
              </a:rPr>
            </a:br>
            <a:r>
              <a:rPr lang="en-US" sz="2400" dirty="0">
                <a:latin typeface="Arial Narrow" panose="020B0606020202030204" pitchFamily="34" charset="0"/>
              </a:rPr>
              <a:t>Numbers per</a:t>
            </a:r>
            <a:br>
              <a:rPr lang="en-US" sz="2400" dirty="0">
                <a:latin typeface="Arial Narrow" panose="020B0606020202030204" pitchFamily="34" charset="0"/>
              </a:rPr>
            </a:br>
            <a:r>
              <a:rPr lang="en-US" sz="2400" dirty="0">
                <a:latin typeface="Arial Narrow" panose="020B0606020202030204" pitchFamily="34" charset="0"/>
              </a:rPr>
              <a:t>nide</a:t>
            </a:r>
          </a:p>
        </p:txBody>
      </p:sp>
      <p:pic>
        <p:nvPicPr>
          <p:cNvPr id="3074" name="Picture 2" descr="Palette - Kostenlose kunst-Icons">
            <a:extLst>
              <a:ext uri="{FF2B5EF4-FFF2-40B4-BE49-F238E27FC236}">
                <a16:creationId xmlns:a16="http://schemas.microsoft.com/office/drawing/2014/main" id="{2BF405BA-773C-EC60-8E81-1CEE7EC45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351" y="2522860"/>
            <a:ext cx="1179786" cy="117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rankheit - Kostenlose gesundheitswesen und medizin-Icons">
            <a:extLst>
              <a:ext uri="{FF2B5EF4-FFF2-40B4-BE49-F238E27FC236}">
                <a16:creationId xmlns:a16="http://schemas.microsoft.com/office/drawing/2014/main" id="{DFFA2DA9-B530-5EC7-DC88-2559D1D1C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191" y="2441513"/>
            <a:ext cx="1261133" cy="126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est tube - Free medical icons">
            <a:extLst>
              <a:ext uri="{FF2B5EF4-FFF2-40B4-BE49-F238E27FC236}">
                <a16:creationId xmlns:a16="http://schemas.microsoft.com/office/drawing/2014/main" id="{B31D46DA-14DC-0364-4668-7C3E45264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85" y="2483507"/>
            <a:ext cx="1179786" cy="117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AE299FB-A6E7-6339-F084-26764D926D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1333" y="2317455"/>
            <a:ext cx="1509247" cy="1509247"/>
          </a:xfrm>
          <a:prstGeom prst="rect">
            <a:avLst/>
          </a:prstGeom>
        </p:spPr>
      </p:pic>
      <p:pic>
        <p:nvPicPr>
          <p:cNvPr id="15" name="Picture Placeholder 17">
            <a:extLst>
              <a:ext uri="{FF2B5EF4-FFF2-40B4-BE49-F238E27FC236}">
                <a16:creationId xmlns:a16="http://schemas.microsoft.com/office/drawing/2014/main" id="{35DDF9EF-A6FE-4536-4BB9-608BCE95B49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1" t="2790" r="22901" b="2790"/>
          <a:stretch/>
        </p:blipFill>
        <p:spPr bwMode="auto">
          <a:xfrm>
            <a:off x="10859117" y="151597"/>
            <a:ext cx="1143657" cy="1143657"/>
          </a:xfrm>
          <a:prstGeom prst="ellipse">
            <a:avLst/>
          </a:prstGeom>
        </p:spPr>
      </p:pic>
      <p:pic>
        <p:nvPicPr>
          <p:cNvPr id="16" name="Grafik 15" descr="Ein Bild, das Grafiken, Schrift, Grafikdesign, Logo enthält.&#10;&#10;Beschreibung automatisch generiert.">
            <a:extLst>
              <a:ext uri="{FF2B5EF4-FFF2-40B4-BE49-F238E27FC236}">
                <a16:creationId xmlns:a16="http://schemas.microsoft.com/office/drawing/2014/main" id="{89609BA8-4194-B67A-7EAE-1F626C806D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27948" y="6207328"/>
            <a:ext cx="720977" cy="546886"/>
          </a:xfrm>
          <a:prstGeom prst="rect">
            <a:avLst/>
          </a:prstGeom>
        </p:spPr>
      </p:pic>
      <p:sp>
        <p:nvSpPr>
          <p:cNvPr id="17" name="Title 4">
            <a:extLst>
              <a:ext uri="{FF2B5EF4-FFF2-40B4-BE49-F238E27FC236}">
                <a16:creationId xmlns:a16="http://schemas.microsoft.com/office/drawing/2014/main" id="{EA02C7B1-78A7-BAB9-B731-885D190C13C7}"/>
              </a:ext>
            </a:extLst>
          </p:cNvPr>
          <p:cNvSpPr txBox="1">
            <a:spLocks/>
          </p:cNvSpPr>
          <p:nvPr/>
        </p:nvSpPr>
        <p:spPr>
          <a:xfrm>
            <a:off x="291922" y="228380"/>
            <a:ext cx="9842957" cy="9143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6095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584B8321-5B33-6189-A628-B90205BA4283}"/>
              </a:ext>
            </a:extLst>
          </p:cNvPr>
          <p:cNvSpPr txBox="1">
            <a:spLocks/>
          </p:cNvSpPr>
          <p:nvPr/>
        </p:nvSpPr>
        <p:spPr>
          <a:xfrm>
            <a:off x="444322" y="380780"/>
            <a:ext cx="9842957" cy="9143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6095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b="1" dirty="0">
                <a:solidFill>
                  <a:srgbClr val="00324D"/>
                </a:solidFill>
                <a:latin typeface="Arial Narrow"/>
              </a:rPr>
              <a:t>The Global Swarm is diverse</a:t>
            </a:r>
            <a:endParaRPr lang="de-DE" dirty="0">
              <a:solidFill>
                <a:srgbClr val="00324D"/>
              </a:solidFill>
            </a:endParaRPr>
          </a:p>
        </p:txBody>
      </p:sp>
      <p:pic>
        <p:nvPicPr>
          <p:cNvPr id="3" name="Picture 4" descr="Krankheit - Kostenlose gesundheitswesen und medizin-Icons">
            <a:extLst>
              <a:ext uri="{FF2B5EF4-FFF2-40B4-BE49-F238E27FC236}">
                <a16:creationId xmlns:a16="http://schemas.microsoft.com/office/drawing/2014/main" id="{F3FFE032-2CE6-0BA0-5ACD-FD51420A7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328" y="2441513"/>
            <a:ext cx="1261133" cy="126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938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D22D520F-D594-D934-4D23-AE4080AFDED3}"/>
              </a:ext>
            </a:extLst>
          </p:cNvPr>
          <p:cNvSpPr/>
          <p:nvPr/>
        </p:nvSpPr>
        <p:spPr bwMode="auto">
          <a:xfrm>
            <a:off x="0" y="0"/>
            <a:ext cx="12192000" cy="14457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3B73937-0C38-F0EB-3883-EDBE13CB5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7816" y="1808858"/>
            <a:ext cx="888870" cy="88887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106D396-595F-CDAB-CF6C-C747AC14CFE8}"/>
              </a:ext>
            </a:extLst>
          </p:cNvPr>
          <p:cNvSpPr txBox="1"/>
          <p:nvPr/>
        </p:nvSpPr>
        <p:spPr>
          <a:xfrm>
            <a:off x="9045226" y="1813389"/>
            <a:ext cx="17459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 Narrow" panose="020B0606020202030204" pitchFamily="34" charset="0"/>
              </a:rPr>
              <a:t>Technologies</a:t>
            </a:r>
          </a:p>
          <a:p>
            <a:pPr algn="ctr"/>
            <a:r>
              <a:rPr lang="en-US" sz="2400" dirty="0">
                <a:latin typeface="Arial Narrow" panose="020B0606020202030204" pitchFamily="34" charset="0"/>
              </a:rPr>
              <a:t>&amp; Instruments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B041CB-1B7A-9573-1392-ABB8D192D53A}"/>
              </a:ext>
            </a:extLst>
          </p:cNvPr>
          <p:cNvSpPr txBox="1"/>
          <p:nvPr/>
        </p:nvSpPr>
        <p:spPr>
          <a:xfrm>
            <a:off x="2714589" y="2036190"/>
            <a:ext cx="12394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 Narrow" panose="020B0606020202030204" pitchFamily="34" charset="0"/>
              </a:rPr>
              <a:t>Type of </a:t>
            </a:r>
            <a:br>
              <a:rPr lang="en-US" sz="2400" dirty="0">
                <a:latin typeface="Arial Narrow" panose="020B0606020202030204" pitchFamily="34" charset="0"/>
              </a:rPr>
            </a:br>
            <a:r>
              <a:rPr lang="en-US" sz="2400" dirty="0">
                <a:latin typeface="Arial Narrow" panose="020B0606020202030204" pitchFamily="34" charset="0"/>
              </a:rPr>
              <a:t>Samples </a:t>
            </a:r>
            <a:br>
              <a:rPr lang="en-US" sz="2400" dirty="0">
                <a:latin typeface="Arial Narrow" panose="020B0606020202030204" pitchFamily="34" charset="0"/>
              </a:rPr>
            </a:br>
            <a:endParaRPr lang="en-US" sz="2400" dirty="0">
              <a:latin typeface="Arial Narrow" panose="020B0606020202030204" pitchFamily="34" charset="0"/>
            </a:endParaRPr>
          </a:p>
        </p:txBody>
      </p:sp>
      <p:pic>
        <p:nvPicPr>
          <p:cNvPr id="3078" name="Picture 6" descr="Test tube - Free medical icons">
            <a:extLst>
              <a:ext uri="{FF2B5EF4-FFF2-40B4-BE49-F238E27FC236}">
                <a16:creationId xmlns:a16="http://schemas.microsoft.com/office/drawing/2014/main" id="{B31D46DA-14DC-0364-4668-7C3E45264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803" y="1826521"/>
            <a:ext cx="1052960" cy="105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Placeholder 17">
            <a:extLst>
              <a:ext uri="{FF2B5EF4-FFF2-40B4-BE49-F238E27FC236}">
                <a16:creationId xmlns:a16="http://schemas.microsoft.com/office/drawing/2014/main" id="{35DDF9EF-A6FE-4536-4BB9-608BCE95B4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1" t="2790" r="22901" b="2790"/>
          <a:stretch/>
        </p:blipFill>
        <p:spPr bwMode="auto">
          <a:xfrm>
            <a:off x="10859117" y="151597"/>
            <a:ext cx="1143657" cy="1143657"/>
          </a:xfrm>
          <a:prstGeom prst="ellipse">
            <a:avLst/>
          </a:prstGeom>
        </p:spPr>
      </p:pic>
      <p:pic>
        <p:nvPicPr>
          <p:cNvPr id="16" name="Grafik 15" descr="Ein Bild, das Grafiken, Schrift, Grafikdesign, Logo enthält.&#10;&#10;Beschreibung automatisch generiert.">
            <a:extLst>
              <a:ext uri="{FF2B5EF4-FFF2-40B4-BE49-F238E27FC236}">
                <a16:creationId xmlns:a16="http://schemas.microsoft.com/office/drawing/2014/main" id="{89609BA8-4194-B67A-7EAE-1F626C806D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27948" y="6207328"/>
            <a:ext cx="720977" cy="546886"/>
          </a:xfrm>
          <a:prstGeom prst="rect">
            <a:avLst/>
          </a:prstGeom>
        </p:spPr>
      </p:pic>
      <p:sp>
        <p:nvSpPr>
          <p:cNvPr id="17" name="Title 4">
            <a:extLst>
              <a:ext uri="{FF2B5EF4-FFF2-40B4-BE49-F238E27FC236}">
                <a16:creationId xmlns:a16="http://schemas.microsoft.com/office/drawing/2014/main" id="{EA02C7B1-78A7-BAB9-B731-885D190C13C7}"/>
              </a:ext>
            </a:extLst>
          </p:cNvPr>
          <p:cNvSpPr txBox="1">
            <a:spLocks/>
          </p:cNvSpPr>
          <p:nvPr/>
        </p:nvSpPr>
        <p:spPr>
          <a:xfrm>
            <a:off x="291922" y="228380"/>
            <a:ext cx="9842957" cy="9143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6095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584B8321-5B33-6189-A628-B90205BA4283}"/>
              </a:ext>
            </a:extLst>
          </p:cNvPr>
          <p:cNvSpPr txBox="1">
            <a:spLocks/>
          </p:cNvSpPr>
          <p:nvPr/>
        </p:nvSpPr>
        <p:spPr>
          <a:xfrm>
            <a:off x="444322" y="380780"/>
            <a:ext cx="9842957" cy="9143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6095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b="1" dirty="0">
                <a:solidFill>
                  <a:srgbClr val="00324D"/>
                </a:solidFill>
                <a:latin typeface="Arial Narrow"/>
              </a:rPr>
              <a:t>The Global Swarm is diverse</a:t>
            </a:r>
            <a:endParaRPr lang="de-DE" dirty="0">
              <a:solidFill>
                <a:srgbClr val="00324D"/>
              </a:solidFill>
            </a:endParaRPr>
          </a:p>
        </p:txBody>
      </p:sp>
      <p:pic>
        <p:nvPicPr>
          <p:cNvPr id="2" name="Grafik 9">
            <a:extLst>
              <a:ext uri="{FF2B5EF4-FFF2-40B4-BE49-F238E27FC236}">
                <a16:creationId xmlns:a16="http://schemas.microsoft.com/office/drawing/2014/main" id="{DA9F2D83-18FD-B239-4792-61FEBDA1E43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264"/>
          <a:stretch/>
        </p:blipFill>
        <p:spPr>
          <a:xfrm>
            <a:off x="636128" y="3321602"/>
            <a:ext cx="4686168" cy="2746065"/>
          </a:xfrm>
          <a:prstGeom prst="rect">
            <a:avLst/>
          </a:prstGeom>
        </p:spPr>
      </p:pic>
      <p:pic>
        <p:nvPicPr>
          <p:cNvPr id="4" name="Grafik 7">
            <a:extLst>
              <a:ext uri="{FF2B5EF4-FFF2-40B4-BE49-F238E27FC236}">
                <a16:creationId xmlns:a16="http://schemas.microsoft.com/office/drawing/2014/main" id="{79052BA1-26EE-D2A1-2F40-D8398D967FC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9398"/>
          <a:stretch/>
        </p:blipFill>
        <p:spPr>
          <a:xfrm>
            <a:off x="5958797" y="3215976"/>
            <a:ext cx="5520274" cy="274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72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8A505FC-7111-CC1E-9385-D497F028EF5A}"/>
              </a:ext>
            </a:extLst>
          </p:cNvPr>
          <p:cNvSpPr/>
          <p:nvPr/>
        </p:nvSpPr>
        <p:spPr bwMode="auto">
          <a:xfrm>
            <a:off x="0" y="0"/>
            <a:ext cx="12192000" cy="14457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Placeholder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1" t="2790" r="22901" b="2790"/>
          <a:stretch/>
        </p:blipFill>
        <p:spPr bwMode="auto">
          <a:xfrm>
            <a:off x="10859117" y="151597"/>
            <a:ext cx="1143657" cy="1143657"/>
          </a:xfrm>
          <a:prstGeom prst="ellipse">
            <a:avLst/>
          </a:prstGeom>
        </p:spPr>
      </p:pic>
      <p:pic>
        <p:nvPicPr>
          <p:cNvPr id="27" name="Grafik 26" descr="Ein Bild, das Grafiken, Schrift, Grafikdesign, Logo enthält.&#10;&#10;Beschreibung automatisch generiert.">
            <a:extLst>
              <a:ext uri="{FF2B5EF4-FFF2-40B4-BE49-F238E27FC236}">
                <a16:creationId xmlns:a16="http://schemas.microsoft.com/office/drawing/2014/main" id="{651CA594-75F7-1FC8-905A-B6CE60D83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7948" y="6207328"/>
            <a:ext cx="720977" cy="54688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7E1AA49-0511-2BE3-956C-7DEDA1374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337" y="2991196"/>
            <a:ext cx="5290763" cy="3271232"/>
          </a:xfrm>
          <a:prstGeom prst="rect">
            <a:avLst/>
          </a:prstGeom>
        </p:spPr>
      </p:pic>
      <p:pic>
        <p:nvPicPr>
          <p:cNvPr id="4" name="Picture 2" descr="Palette - Kostenlose kunst-Icons">
            <a:extLst>
              <a:ext uri="{FF2B5EF4-FFF2-40B4-BE49-F238E27FC236}">
                <a16:creationId xmlns:a16="http://schemas.microsoft.com/office/drawing/2014/main" id="{615876B2-711A-97CD-F32A-2AB3E40BA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215" y="1669059"/>
            <a:ext cx="958917" cy="95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30EDC7F-8398-1F5B-FDD7-6C3D3BF16FA1}"/>
              </a:ext>
            </a:extLst>
          </p:cNvPr>
          <p:cNvSpPr txBox="1"/>
          <p:nvPr/>
        </p:nvSpPr>
        <p:spPr>
          <a:xfrm>
            <a:off x="3313545" y="1945198"/>
            <a:ext cx="958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 Narrow" panose="020B0606020202030204" pitchFamily="34" charset="0"/>
              </a:rPr>
              <a:t>Panels</a:t>
            </a:r>
            <a:br>
              <a:rPr lang="en-US" sz="2400" dirty="0">
                <a:latin typeface="Arial Narrow" panose="020B0606020202030204" pitchFamily="34" charset="0"/>
              </a:rPr>
            </a:br>
            <a:endParaRPr lang="en-US" sz="2400" dirty="0">
              <a:latin typeface="Arial Narrow" panose="020B0606020202030204" pitchFamily="34" charset="0"/>
            </a:endParaRPr>
          </a:p>
        </p:txBody>
      </p:sp>
      <p:pic>
        <p:nvPicPr>
          <p:cNvPr id="10" name="Grafik 11">
            <a:extLst>
              <a:ext uri="{FF2B5EF4-FFF2-40B4-BE49-F238E27FC236}">
                <a16:creationId xmlns:a16="http://schemas.microsoft.com/office/drawing/2014/main" id="{B23A1436-9F12-D3E7-E096-10D579E71D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600" y="3083486"/>
            <a:ext cx="5151063" cy="317894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D10E9ABB-E9F4-01F8-A7C7-C696489A02CF}"/>
              </a:ext>
            </a:extLst>
          </p:cNvPr>
          <p:cNvSpPr txBox="1"/>
          <p:nvPr/>
        </p:nvSpPr>
        <p:spPr>
          <a:xfrm>
            <a:off x="9516714" y="1945198"/>
            <a:ext cx="2302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Narrow" panose="020B0606020202030204" pitchFamily="34" charset="0"/>
              </a:rPr>
              <a:t>Disease</a:t>
            </a:r>
            <a:br>
              <a:rPr lang="en-US" sz="2400" dirty="0">
                <a:latin typeface="Arial Narrow" panose="020B0606020202030204" pitchFamily="34" charset="0"/>
              </a:rPr>
            </a:br>
            <a:r>
              <a:rPr lang="en-US" sz="2400" dirty="0">
                <a:latin typeface="Arial Narrow" panose="020B0606020202030204" pitchFamily="34" charset="0"/>
              </a:rPr>
              <a:t>conditions</a:t>
            </a:r>
          </a:p>
        </p:txBody>
      </p:sp>
      <p:pic>
        <p:nvPicPr>
          <p:cNvPr id="12" name="Picture 4" descr="Krankheit - Kostenlose gesundheitswesen und medizin-Icons">
            <a:extLst>
              <a:ext uri="{FF2B5EF4-FFF2-40B4-BE49-F238E27FC236}">
                <a16:creationId xmlns:a16="http://schemas.microsoft.com/office/drawing/2014/main" id="{60BF8A61-481E-F6B6-D242-CE2F975D1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256" y="1880282"/>
            <a:ext cx="958917" cy="95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EFEA895A-1FA6-3D47-8686-EB89A3CFCEED}"/>
              </a:ext>
            </a:extLst>
          </p:cNvPr>
          <p:cNvSpPr txBox="1"/>
          <p:nvPr/>
        </p:nvSpPr>
        <p:spPr>
          <a:xfrm>
            <a:off x="7245395" y="1898504"/>
            <a:ext cx="1434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Narrow" panose="020B0606020202030204" pitchFamily="34" charset="0"/>
              </a:rPr>
              <a:t>Sample </a:t>
            </a:r>
            <a:br>
              <a:rPr lang="en-US" sz="2400" dirty="0">
                <a:latin typeface="Arial Narrow" panose="020B0606020202030204" pitchFamily="34" charset="0"/>
              </a:rPr>
            </a:br>
            <a:r>
              <a:rPr lang="en-US" sz="2400" dirty="0">
                <a:latin typeface="Arial Narrow" panose="020B0606020202030204" pitchFamily="34" charset="0"/>
              </a:rPr>
              <a:t>Numbers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002D633-F19D-FF02-A937-13BACC0B17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8428" y="1807776"/>
            <a:ext cx="914361" cy="914361"/>
          </a:xfrm>
          <a:prstGeom prst="rect">
            <a:avLst/>
          </a:prstGeom>
        </p:spPr>
      </p:pic>
      <p:sp>
        <p:nvSpPr>
          <p:cNvPr id="17" name="Title 4">
            <a:extLst>
              <a:ext uri="{FF2B5EF4-FFF2-40B4-BE49-F238E27FC236}">
                <a16:creationId xmlns:a16="http://schemas.microsoft.com/office/drawing/2014/main" id="{656CEF73-1990-F9D4-A2C7-B3FA6D03AB38}"/>
              </a:ext>
            </a:extLst>
          </p:cNvPr>
          <p:cNvSpPr txBox="1">
            <a:spLocks/>
          </p:cNvSpPr>
          <p:nvPr/>
        </p:nvSpPr>
        <p:spPr>
          <a:xfrm>
            <a:off x="444322" y="380780"/>
            <a:ext cx="9842957" cy="9143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6095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3200" b="1" dirty="0">
                <a:solidFill>
                  <a:srgbClr val="00324D"/>
                </a:solidFill>
                <a:latin typeface="Arial Narrow"/>
              </a:rPr>
              <a:t>D</a:t>
            </a:r>
            <a:r>
              <a:rPr lang="en-US" sz="3200" b="1" dirty="0" err="1">
                <a:solidFill>
                  <a:srgbClr val="00324D"/>
                </a:solidFill>
                <a:latin typeface="Arial Narrow"/>
              </a:rPr>
              <a:t>iversity</a:t>
            </a:r>
            <a:r>
              <a:rPr lang="en-US" sz="3200" b="1" dirty="0">
                <a:solidFill>
                  <a:srgbClr val="00324D"/>
                </a:solidFill>
                <a:latin typeface="Arial Narrow"/>
              </a:rPr>
              <a:t> of panels, sample numbers and disease conditions</a:t>
            </a:r>
            <a:endParaRPr lang="de-DE" dirty="0">
              <a:solidFill>
                <a:srgbClr val="0032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56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679EC25-BD01-ACF9-6C21-82FA5553EEB9}"/>
              </a:ext>
            </a:extLst>
          </p:cNvPr>
          <p:cNvSpPr/>
          <p:nvPr/>
        </p:nvSpPr>
        <p:spPr bwMode="auto">
          <a:xfrm>
            <a:off x="0" y="0"/>
            <a:ext cx="12192000" cy="14457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219A3D0A-023C-039D-E452-62C40C9B6128}"/>
              </a:ext>
            </a:extLst>
          </p:cNvPr>
          <p:cNvSpPr txBox="1">
            <a:spLocks/>
          </p:cNvSpPr>
          <p:nvPr/>
        </p:nvSpPr>
        <p:spPr>
          <a:xfrm>
            <a:off x="444322" y="241174"/>
            <a:ext cx="9842957" cy="9143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6095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b="1" dirty="0">
                <a:solidFill>
                  <a:srgbClr val="00324D"/>
                </a:solidFill>
                <a:latin typeface="Arial Narrow"/>
              </a:rPr>
              <a:t>More details on the models used</a:t>
            </a:r>
          </a:p>
        </p:txBody>
      </p:sp>
      <p:sp>
        <p:nvSpPr>
          <p:cNvPr id="5" name="Google Shape;533;p46">
            <a:extLst>
              <a:ext uri="{FF2B5EF4-FFF2-40B4-BE49-F238E27FC236}">
                <a16:creationId xmlns:a16="http://schemas.microsoft.com/office/drawing/2014/main" id="{FA55F667-B77F-BF1C-BF90-B0C53E513C33}"/>
              </a:ext>
            </a:extLst>
          </p:cNvPr>
          <p:cNvSpPr/>
          <p:nvPr/>
        </p:nvSpPr>
        <p:spPr>
          <a:xfrm>
            <a:off x="213490" y="1581219"/>
            <a:ext cx="5243506" cy="506188"/>
          </a:xfrm>
          <a:prstGeom prst="rect">
            <a:avLst/>
          </a:prstGeom>
          <a:solidFill>
            <a:srgbClr val="E6DBC8"/>
          </a:solidFill>
          <a:ln>
            <a:noFill/>
          </a:ln>
        </p:spPr>
        <p:txBody>
          <a:bodyPr spcFirstLastPara="1" wrap="square" lIns="121898" tIns="121898" rIns="121898" bIns="121898" anchor="t" anchorCtr="0">
            <a:no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 err="1">
                <a:latin typeface="Arial Narrow"/>
                <a:ea typeface="Calibri"/>
                <a:cs typeface="Calibri"/>
              </a:rPr>
              <a:t>Convolutional</a:t>
            </a:r>
            <a:r>
              <a:rPr lang="de-DE" sz="1400" b="1">
                <a:latin typeface="Arial Narrow"/>
                <a:ea typeface="Calibri"/>
                <a:cs typeface="Calibri"/>
              </a:rPr>
              <a:t> </a:t>
            </a:r>
            <a:r>
              <a:rPr lang="de-DE" sz="1400" b="1" err="1">
                <a:latin typeface="Arial Narrow"/>
                <a:ea typeface="Calibri"/>
                <a:cs typeface="Calibri"/>
              </a:rPr>
              <a:t>Neural</a:t>
            </a:r>
            <a:r>
              <a:rPr lang="de-DE" sz="1400" b="1">
                <a:latin typeface="Arial Narrow"/>
                <a:ea typeface="Calibri"/>
                <a:cs typeface="Calibri"/>
              </a:rPr>
              <a:t> Network</a:t>
            </a:r>
            <a:endParaRPr lang="de-DE" sz="1400">
              <a:latin typeface="Arial Narrow"/>
              <a:ea typeface="Calibri"/>
              <a:cs typeface="Calibri"/>
            </a:endParaRPr>
          </a:p>
        </p:txBody>
      </p:sp>
      <p:sp>
        <p:nvSpPr>
          <p:cNvPr id="6" name="Google Shape;533;p46">
            <a:extLst>
              <a:ext uri="{FF2B5EF4-FFF2-40B4-BE49-F238E27FC236}">
                <a16:creationId xmlns:a16="http://schemas.microsoft.com/office/drawing/2014/main" id="{163876FC-780C-AF15-86F3-4DC3E2C4F697}"/>
              </a:ext>
            </a:extLst>
          </p:cNvPr>
          <p:cNvSpPr/>
          <p:nvPr/>
        </p:nvSpPr>
        <p:spPr>
          <a:xfrm>
            <a:off x="1222130" y="2222885"/>
            <a:ext cx="3614565" cy="1806796"/>
          </a:xfrm>
          <a:prstGeom prst="rect">
            <a:avLst/>
          </a:prstGeom>
          <a:solidFill>
            <a:srgbClr val="E6DBC8"/>
          </a:solidFill>
          <a:ln>
            <a:noFill/>
          </a:ln>
        </p:spPr>
        <p:txBody>
          <a:bodyPr spcFirstLastPara="1" wrap="square" lIns="121898" tIns="121898" rIns="121898" bIns="121898" anchor="t" anchorCtr="0">
            <a:no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400">
              <a:latin typeface="Arial Narrow"/>
              <a:ea typeface="Calibri"/>
              <a:cs typeface="Calibri"/>
            </a:endParaRPr>
          </a:p>
        </p:txBody>
      </p:sp>
      <p:sp>
        <p:nvSpPr>
          <p:cNvPr id="7" name="Google Shape;533;p46">
            <a:extLst>
              <a:ext uri="{FF2B5EF4-FFF2-40B4-BE49-F238E27FC236}">
                <a16:creationId xmlns:a16="http://schemas.microsoft.com/office/drawing/2014/main" id="{F6482FF9-8928-4CD5-03D6-62EAF5CEBA42}"/>
              </a:ext>
            </a:extLst>
          </p:cNvPr>
          <p:cNvSpPr/>
          <p:nvPr/>
        </p:nvSpPr>
        <p:spPr>
          <a:xfrm>
            <a:off x="444322" y="4089955"/>
            <a:ext cx="5243506" cy="506188"/>
          </a:xfrm>
          <a:prstGeom prst="rect">
            <a:avLst/>
          </a:prstGeom>
          <a:solidFill>
            <a:srgbClr val="E6DBC8"/>
          </a:solidFill>
          <a:ln>
            <a:noFill/>
          </a:ln>
        </p:spPr>
        <p:txBody>
          <a:bodyPr spcFirstLastPara="1" wrap="square" lIns="121898" tIns="121898" rIns="121898" bIns="121898" anchor="t" anchorCtr="0">
            <a:no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 dirty="0">
                <a:latin typeface="Arial Narrow"/>
                <a:ea typeface="Calibri"/>
                <a:cs typeface="Calibri"/>
              </a:rPr>
              <a:t>Linear Models</a:t>
            </a:r>
            <a:endParaRPr lang="de-DE" sz="1400" dirty="0">
              <a:latin typeface="Arial Narrow"/>
              <a:ea typeface="Calibri"/>
              <a:cs typeface="Calibri"/>
            </a:endParaRPr>
          </a:p>
        </p:txBody>
      </p:sp>
      <p:sp>
        <p:nvSpPr>
          <p:cNvPr id="8" name="Google Shape;533;p46">
            <a:extLst>
              <a:ext uri="{FF2B5EF4-FFF2-40B4-BE49-F238E27FC236}">
                <a16:creationId xmlns:a16="http://schemas.microsoft.com/office/drawing/2014/main" id="{DD9D7718-C572-B325-8ADC-064D45116594}"/>
              </a:ext>
            </a:extLst>
          </p:cNvPr>
          <p:cNvSpPr/>
          <p:nvPr/>
        </p:nvSpPr>
        <p:spPr>
          <a:xfrm>
            <a:off x="6844695" y="2221043"/>
            <a:ext cx="3192775" cy="1868912"/>
          </a:xfrm>
          <a:prstGeom prst="rect">
            <a:avLst/>
          </a:prstGeom>
          <a:solidFill>
            <a:srgbClr val="E6DBC8"/>
          </a:solidFill>
          <a:ln>
            <a:noFill/>
          </a:ln>
        </p:spPr>
        <p:txBody>
          <a:bodyPr spcFirstLastPara="1" wrap="square" lIns="121898" tIns="121898" rIns="121898" bIns="121898" anchor="t" anchorCtr="0">
            <a:no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400">
              <a:latin typeface="Arial Narrow"/>
              <a:ea typeface="Calibri"/>
              <a:cs typeface="Calibri"/>
            </a:endParaRPr>
          </a:p>
        </p:txBody>
      </p:sp>
      <p:sp>
        <p:nvSpPr>
          <p:cNvPr id="9" name="Google Shape;533;p46">
            <a:extLst>
              <a:ext uri="{FF2B5EF4-FFF2-40B4-BE49-F238E27FC236}">
                <a16:creationId xmlns:a16="http://schemas.microsoft.com/office/drawing/2014/main" id="{A6647711-11FE-EAFC-F363-FBC528E81476}"/>
              </a:ext>
            </a:extLst>
          </p:cNvPr>
          <p:cNvSpPr/>
          <p:nvPr/>
        </p:nvSpPr>
        <p:spPr>
          <a:xfrm>
            <a:off x="1222130" y="4691894"/>
            <a:ext cx="3835792" cy="2039200"/>
          </a:xfrm>
          <a:prstGeom prst="rect">
            <a:avLst/>
          </a:prstGeom>
          <a:solidFill>
            <a:srgbClr val="E6DBC8"/>
          </a:solidFill>
          <a:ln>
            <a:noFill/>
          </a:ln>
        </p:spPr>
        <p:txBody>
          <a:bodyPr spcFirstLastPara="1" wrap="square" lIns="121898" tIns="121898" rIns="121898" bIns="121898" anchor="t" anchorCtr="0">
            <a:no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400">
              <a:latin typeface="Arial Narrow"/>
              <a:ea typeface="Calibri"/>
              <a:cs typeface="Calibri"/>
            </a:endParaRPr>
          </a:p>
        </p:txBody>
      </p:sp>
      <p:pic>
        <p:nvPicPr>
          <p:cNvPr id="10" name="Picture 2" descr="Ein Bild, das Text, Screenshot, Diagramm enthält.&#10;&#10;Automatisch generierte Beschreibung">
            <a:extLst>
              <a:ext uri="{FF2B5EF4-FFF2-40B4-BE49-F238E27FC236}">
                <a16:creationId xmlns:a16="http://schemas.microsoft.com/office/drawing/2014/main" id="{C3D43E6B-0803-A735-61E6-EAE752910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924" y="4883397"/>
            <a:ext cx="2896200" cy="153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0E1E3CA-B7D7-C30C-B57F-A16E0329D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758" y="2463946"/>
            <a:ext cx="3236366" cy="144480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F9C8A9A-80E6-A675-1530-1BD3D2D690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5162" y="2364738"/>
            <a:ext cx="2035882" cy="161568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516E45D1-98B8-9355-8CD5-5380DB144991}"/>
              </a:ext>
            </a:extLst>
          </p:cNvPr>
          <p:cNvSpPr txBox="1"/>
          <p:nvPr/>
        </p:nvSpPr>
        <p:spPr>
          <a:xfrm>
            <a:off x="3745540" y="3672646"/>
            <a:ext cx="11031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 Narrow" panose="020B0606020202030204" pitchFamily="34" charset="0"/>
              </a:rPr>
              <a:t>Hu et al. 2020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987CA55-8BB1-F722-5E05-D6E76989291A}"/>
              </a:ext>
            </a:extLst>
          </p:cNvPr>
          <p:cNvSpPr txBox="1"/>
          <p:nvPr/>
        </p:nvSpPr>
        <p:spPr>
          <a:xfrm>
            <a:off x="3836321" y="6409135"/>
            <a:ext cx="11031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 Narrow" panose="020B0606020202030204" pitchFamily="34" charset="0"/>
              </a:rPr>
              <a:t>Hu et al. 2019</a:t>
            </a:r>
          </a:p>
        </p:txBody>
      </p:sp>
      <p:sp>
        <p:nvSpPr>
          <p:cNvPr id="15" name="Google Shape;533;p46">
            <a:extLst>
              <a:ext uri="{FF2B5EF4-FFF2-40B4-BE49-F238E27FC236}">
                <a16:creationId xmlns:a16="http://schemas.microsoft.com/office/drawing/2014/main" id="{921DCECE-70FE-E553-A2DA-695460E3B78E}"/>
              </a:ext>
            </a:extLst>
          </p:cNvPr>
          <p:cNvSpPr/>
          <p:nvPr/>
        </p:nvSpPr>
        <p:spPr>
          <a:xfrm>
            <a:off x="5726364" y="1568670"/>
            <a:ext cx="5243506" cy="506188"/>
          </a:xfrm>
          <a:prstGeom prst="rect">
            <a:avLst/>
          </a:prstGeom>
          <a:solidFill>
            <a:srgbClr val="E6DBC8"/>
          </a:solidFill>
          <a:ln>
            <a:noFill/>
          </a:ln>
        </p:spPr>
        <p:txBody>
          <a:bodyPr spcFirstLastPara="1" wrap="square" lIns="121898" tIns="121898" rIns="121898" bIns="121898" anchor="t" anchorCtr="0">
            <a:no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 dirty="0" err="1">
                <a:latin typeface="Arial Narrow"/>
                <a:ea typeface="Calibri"/>
                <a:cs typeface="Calibri"/>
              </a:rPr>
              <a:t>Feedforward</a:t>
            </a:r>
            <a:r>
              <a:rPr lang="de-DE" sz="1400" b="1" dirty="0">
                <a:latin typeface="Arial Narrow"/>
                <a:ea typeface="Calibri"/>
                <a:cs typeface="Calibri"/>
              </a:rPr>
              <a:t> </a:t>
            </a:r>
            <a:r>
              <a:rPr lang="de-DE" sz="1400" b="1" dirty="0" err="1">
                <a:latin typeface="Arial Narrow"/>
                <a:ea typeface="Calibri"/>
                <a:cs typeface="Calibri"/>
              </a:rPr>
              <a:t>Neural</a:t>
            </a:r>
            <a:r>
              <a:rPr lang="de-DE" sz="1400" b="1" dirty="0">
                <a:latin typeface="Arial Narrow"/>
                <a:ea typeface="Calibri"/>
                <a:cs typeface="Calibri"/>
              </a:rPr>
              <a:t> Network</a:t>
            </a:r>
            <a:endParaRPr lang="de-DE" sz="1400" dirty="0">
              <a:latin typeface="Arial Narrow"/>
              <a:ea typeface="Calibri"/>
              <a:cs typeface="Calibri"/>
            </a:endParaRPr>
          </a:p>
        </p:txBody>
      </p:sp>
      <p:sp>
        <p:nvSpPr>
          <p:cNvPr id="17" name="Google Shape;533;p46">
            <a:extLst>
              <a:ext uri="{FF2B5EF4-FFF2-40B4-BE49-F238E27FC236}">
                <a16:creationId xmlns:a16="http://schemas.microsoft.com/office/drawing/2014/main" id="{C43F4E28-E14E-645F-F1EF-BE61B427273E}"/>
              </a:ext>
            </a:extLst>
          </p:cNvPr>
          <p:cNvSpPr/>
          <p:nvPr/>
        </p:nvSpPr>
        <p:spPr>
          <a:xfrm>
            <a:off x="8641053" y="5009278"/>
            <a:ext cx="2816157" cy="782896"/>
          </a:xfrm>
          <a:prstGeom prst="rect">
            <a:avLst/>
          </a:prstGeom>
          <a:solidFill>
            <a:srgbClr val="E6DBC8"/>
          </a:solidFill>
          <a:ln>
            <a:noFill/>
          </a:ln>
        </p:spPr>
        <p:txBody>
          <a:bodyPr spcFirstLastPara="1" wrap="square" lIns="121898" tIns="121898" rIns="121898" bIns="121898" anchor="t" anchorCtr="0">
            <a:no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3600" b="1" dirty="0">
                <a:latin typeface="Arial Narrow"/>
                <a:ea typeface="Calibri"/>
                <a:cs typeface="Calibri"/>
              </a:rPr>
              <a:t>Poster 02 - 47 </a:t>
            </a:r>
            <a:endParaRPr lang="de-DE" sz="3600" dirty="0">
              <a:latin typeface="Arial Narrow"/>
              <a:ea typeface="Calibri"/>
              <a:cs typeface="Calibri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C02091F9-4D67-E16F-EF46-F986BA21DB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4695" y="4691894"/>
            <a:ext cx="1417664" cy="1417664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730F94B0-3E93-5044-2928-48D9A2F6DD5F}"/>
              </a:ext>
            </a:extLst>
          </p:cNvPr>
          <p:cNvSpPr txBox="1"/>
          <p:nvPr/>
        </p:nvSpPr>
        <p:spPr>
          <a:xfrm>
            <a:off x="6864219" y="6193691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 Narrow" panose="020B0606020202030204" pitchFamily="34" charset="0"/>
              </a:rPr>
              <a:t>Ivan Savchuk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20" name="Picture Placeholder 17">
            <a:extLst>
              <a:ext uri="{FF2B5EF4-FFF2-40B4-BE49-F238E27FC236}">
                <a16:creationId xmlns:a16="http://schemas.microsoft.com/office/drawing/2014/main" id="{BD0D4AF8-5F2F-0C75-7A97-B57E8960397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1" t="2790" r="22901" b="2790"/>
          <a:stretch/>
        </p:blipFill>
        <p:spPr bwMode="auto">
          <a:xfrm>
            <a:off x="10859117" y="151597"/>
            <a:ext cx="1143657" cy="1143657"/>
          </a:xfrm>
          <a:prstGeom prst="ellipse">
            <a:avLst/>
          </a:prstGeom>
        </p:spPr>
      </p:pic>
      <p:pic>
        <p:nvPicPr>
          <p:cNvPr id="21" name="Grafik 20" descr="Ein Bild, das Grafiken, Schrift, Grafikdesign, Logo enthält.&#10;&#10;Beschreibung automatisch generiert.">
            <a:extLst>
              <a:ext uri="{FF2B5EF4-FFF2-40B4-BE49-F238E27FC236}">
                <a16:creationId xmlns:a16="http://schemas.microsoft.com/office/drawing/2014/main" id="{16BE2B94-9D1A-AEFF-B2FB-8936F5E19C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27948" y="6207328"/>
            <a:ext cx="720977" cy="54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11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324D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!!Thank you"/>
          <p:cNvSpPr txBox="1">
            <a:spLocks/>
          </p:cNvSpPr>
          <p:nvPr/>
        </p:nvSpPr>
        <p:spPr bwMode="auto">
          <a:xfrm>
            <a:off x="394290" y="333321"/>
            <a:ext cx="3082421" cy="949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ED7D31"/>
              </a:buClr>
              <a:defRPr/>
            </a:pPr>
            <a:r>
              <a:rPr lang="en-US" sz="4000" b="1" dirty="0">
                <a:solidFill>
                  <a:srgbClr val="87BEBD"/>
                </a:solidFill>
                <a:latin typeface="Arial"/>
                <a:cs typeface="Arial"/>
              </a:rPr>
              <a:t>Thank you!</a:t>
            </a:r>
          </a:p>
          <a:p>
            <a:pPr algn="l">
              <a:buClr>
                <a:srgbClr val="ED7D31"/>
              </a:buClr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800100" lvl="1" indent="-342900" algn="l"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" t="6333" r="6319" b="4743"/>
          <a:stretch/>
        </p:blipFill>
        <p:spPr>
          <a:xfrm>
            <a:off x="2627519" y="2106481"/>
            <a:ext cx="3774352" cy="2543946"/>
          </a:xfrm>
          <a:prstGeom prst="rect">
            <a:avLst/>
          </a:prstGeom>
        </p:spPr>
      </p:pic>
      <p:sp>
        <p:nvSpPr>
          <p:cNvPr id="117" name="Text Box 31"/>
          <p:cNvSpPr/>
          <p:nvPr/>
        </p:nvSpPr>
        <p:spPr bwMode="auto">
          <a:xfrm>
            <a:off x="7048724" y="1071801"/>
            <a:ext cx="482379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2">
            <a:spAutoFit/>
          </a:bodyPr>
          <a:lstStyle>
            <a:defPPr>
              <a:defRPr lang="en-US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25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200" b="1" i="0" u="none" strike="noStrike" cap="none" spc="0" dirty="0">
                <a:ln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University </a:t>
            </a:r>
            <a:r>
              <a:rPr lang="de-DE" sz="1200" b="1" i="0" u="none" strike="noStrike" cap="none" spc="0" dirty="0" err="1">
                <a:ln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of</a:t>
            </a:r>
            <a:r>
              <a:rPr lang="de-DE" sz="1200" b="1" i="0" u="none" strike="noStrike" cap="none" spc="0" dirty="0">
                <a:ln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 Helsinki</a:t>
            </a:r>
          </a:p>
          <a:p>
            <a:pPr marL="0" marR="0" lvl="0" indent="0" algn="l" defTabSz="725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200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Kimmo Porkka</a:t>
            </a:r>
          </a:p>
          <a:p>
            <a:pPr marL="0" marR="0" lvl="0" indent="0" algn="l" defTabSz="725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200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Eliisa Kekäläinen</a:t>
            </a:r>
          </a:p>
          <a:p>
            <a:pPr marL="0" marR="0" lvl="0" indent="0" algn="l" defTabSz="725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200" b="1" dirty="0">
              <a:solidFill>
                <a:schemeClr val="bg1"/>
              </a:solidFill>
              <a:latin typeface="Arial Narrow" panose="020B0606020202030204" pitchFamily="34" charset="0"/>
              <a:cs typeface="Arial"/>
            </a:endParaRPr>
          </a:p>
          <a:p>
            <a:pPr marL="0" marR="0" lvl="0" indent="0" algn="l" defTabSz="725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Universität </a:t>
            </a:r>
            <a:r>
              <a:rPr lang="de-DE" sz="12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Zurich</a:t>
            </a:r>
            <a:endParaRPr lang="de-DE" sz="1200" b="1" dirty="0">
              <a:solidFill>
                <a:schemeClr val="bg1"/>
              </a:solidFill>
              <a:latin typeface="Arial Narrow" panose="020B0606020202030204" pitchFamily="34" charset="0"/>
              <a:cs typeface="Arial"/>
            </a:endParaRPr>
          </a:p>
          <a:p>
            <a:pPr marL="0" marR="0" lvl="0" indent="0" algn="l" defTabSz="725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200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Burkhard Becher</a:t>
            </a:r>
          </a:p>
          <a:p>
            <a:pPr marL="0" marR="0" lvl="0" indent="0" algn="l" defTabSz="725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200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Stefanie Kreutmair</a:t>
            </a:r>
          </a:p>
          <a:p>
            <a:pPr marL="0" marR="0" lvl="0" indent="0" algn="l" defTabSz="725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200" b="1" dirty="0">
              <a:solidFill>
                <a:schemeClr val="bg1"/>
              </a:solidFill>
              <a:latin typeface="Arial Narrow" panose="020B0606020202030204" pitchFamily="34" charset="0"/>
              <a:cs typeface="Arial"/>
            </a:endParaRPr>
          </a:p>
          <a:p>
            <a:pPr marL="0" marR="0" lvl="0" indent="0" algn="l" defTabSz="725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MIT / Broad Institute</a:t>
            </a:r>
          </a:p>
          <a:p>
            <a:pPr marL="0" marR="0" lvl="0" indent="0" algn="l" defTabSz="725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200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Alex K. </a:t>
            </a:r>
            <a:r>
              <a:rPr lang="de-DE" sz="1200" dirty="0" err="1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Shalek</a:t>
            </a:r>
            <a:endParaRPr lang="de-DE" sz="1200" dirty="0">
              <a:solidFill>
                <a:schemeClr val="bg1"/>
              </a:solidFill>
              <a:latin typeface="Arial Narrow" panose="020B0606020202030204" pitchFamily="34" charset="0"/>
              <a:cs typeface="Arial"/>
            </a:endParaRPr>
          </a:p>
          <a:p>
            <a:pPr marL="0" marR="0" lvl="0" indent="0" algn="l" defTabSz="725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200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Jose Ordovas-Montanes</a:t>
            </a:r>
          </a:p>
          <a:p>
            <a:pPr marL="0" marR="0" lvl="0" indent="0" algn="l" defTabSz="725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200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Kyle Kimler</a:t>
            </a:r>
          </a:p>
          <a:p>
            <a:pPr marL="0" marR="0" lvl="0" indent="0" algn="l" defTabSz="725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200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Ying Tang (Tia)</a:t>
            </a:r>
          </a:p>
          <a:p>
            <a:pPr marL="0" marR="0" lvl="0" indent="0" algn="l" defTabSz="725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200" b="1" dirty="0">
              <a:solidFill>
                <a:schemeClr val="bg1"/>
              </a:solidFill>
              <a:latin typeface="Arial Narrow" panose="020B0606020202030204" pitchFamily="34" charset="0"/>
              <a:cs typeface="Arial"/>
            </a:endParaRPr>
          </a:p>
          <a:p>
            <a:pPr marL="0" marR="0" lvl="0" indent="0" algn="l" defTabSz="725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MHH Hannover</a:t>
            </a:r>
          </a:p>
          <a:p>
            <a:pPr marL="0" marR="0" lvl="0" indent="0" algn="l" defTabSz="725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200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Christine Falk</a:t>
            </a:r>
          </a:p>
          <a:p>
            <a:pPr marL="0" marR="0" lvl="0" indent="0" algn="l" defTabSz="725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200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Evgeny </a:t>
            </a:r>
            <a:r>
              <a:rPr lang="de-DE" sz="1200" dirty="0" err="1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Chichelnitskiy</a:t>
            </a:r>
            <a:endParaRPr lang="de-DE" sz="1200" dirty="0">
              <a:solidFill>
                <a:schemeClr val="bg1"/>
              </a:solidFill>
              <a:latin typeface="Arial Narrow" panose="020B0606020202030204" pitchFamily="34" charset="0"/>
              <a:cs typeface="Arial"/>
            </a:endParaRPr>
          </a:p>
          <a:p>
            <a:pPr marL="0" marR="0" lvl="0" indent="0" algn="l" defTabSz="725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200" b="1" dirty="0">
              <a:solidFill>
                <a:schemeClr val="bg1"/>
              </a:solidFill>
              <a:latin typeface="Arial Narrow" panose="020B0606020202030204" pitchFamily="34" charset="0"/>
              <a:cs typeface="Arial"/>
            </a:endParaRPr>
          </a:p>
          <a:p>
            <a:pPr marL="0" marR="0" lvl="0" indent="0" algn="l" defTabSz="725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2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IFReC</a:t>
            </a:r>
            <a:r>
              <a:rPr lang="de-DE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 Osaka</a:t>
            </a:r>
          </a:p>
          <a:p>
            <a:pPr marL="0" marR="0" lvl="0" indent="0" algn="l" defTabSz="725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200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Daron Standley</a:t>
            </a:r>
          </a:p>
          <a:p>
            <a:pPr marL="0" marR="0" lvl="0" indent="0" algn="l" defTabSz="725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200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James Wing</a:t>
            </a:r>
            <a:endParaRPr lang="de-DE" sz="1200" b="1" dirty="0">
              <a:solidFill>
                <a:schemeClr val="bg1"/>
              </a:solidFill>
              <a:latin typeface="Arial Narrow" panose="020B0606020202030204" pitchFamily="34" charset="0"/>
              <a:cs typeface="Arial"/>
            </a:endParaRPr>
          </a:p>
          <a:p>
            <a:pPr marL="0" marR="0" lvl="0" indent="0" algn="l" defTabSz="725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200" b="1" dirty="0">
              <a:solidFill>
                <a:schemeClr val="bg1"/>
              </a:solidFill>
              <a:latin typeface="Arial Narrow" panose="020B0606020202030204" pitchFamily="34" charset="0"/>
              <a:cs typeface="Arial"/>
            </a:endParaRPr>
          </a:p>
          <a:p>
            <a:pPr marL="0" marR="0" lvl="0" indent="0" algn="l" defTabSz="725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Charité I</a:t>
            </a:r>
          </a:p>
          <a:p>
            <a:pPr marL="0" marR="0" lvl="0" indent="0" algn="l" defTabSz="725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200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Leif Eric Sander</a:t>
            </a:r>
          </a:p>
          <a:p>
            <a:pPr marL="0" marR="0" lvl="0" indent="0" algn="l" defTabSz="725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200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William Hirst</a:t>
            </a:r>
          </a:p>
          <a:p>
            <a:pPr marL="0" marR="0" lvl="0" indent="0" algn="l" defTabSz="725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200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David Hillus</a:t>
            </a:r>
          </a:p>
          <a:p>
            <a:pPr marL="0" marR="0" lvl="0" indent="0" algn="l" defTabSz="725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200" b="1" dirty="0">
              <a:solidFill>
                <a:schemeClr val="bg1"/>
              </a:solidFill>
              <a:latin typeface="Arial Narrow" panose="020B0606020202030204" pitchFamily="34" charset="0"/>
              <a:cs typeface="Arial"/>
            </a:endParaRPr>
          </a:p>
          <a:p>
            <a:pPr marL="0" marR="0" lvl="0" indent="0" algn="l" defTabSz="725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Charité II</a:t>
            </a:r>
          </a:p>
          <a:p>
            <a:pPr defTabSz="725765">
              <a:defRPr/>
            </a:pPr>
            <a:r>
              <a:rPr lang="de-DE" sz="1200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Birgit Sawitzki</a:t>
            </a:r>
          </a:p>
          <a:p>
            <a:pPr marL="0" marR="0" lvl="0" indent="0" algn="l" defTabSz="725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200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Lev Petrov</a:t>
            </a:r>
          </a:p>
          <a:p>
            <a:pPr marL="0" marR="0" lvl="0" indent="0" algn="l" defTabSz="725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200" b="1" dirty="0">
              <a:solidFill>
                <a:schemeClr val="bg1"/>
              </a:solidFill>
              <a:latin typeface="Arial Narrow" panose="020B0606020202030204" pitchFamily="34" charset="0"/>
              <a:cs typeface="Arial"/>
            </a:endParaRPr>
          </a:p>
          <a:p>
            <a:pPr marL="0" marR="0" lvl="0" indent="0" algn="l" defTabSz="725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University </a:t>
            </a:r>
            <a:r>
              <a:rPr lang="de-DE" sz="12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of</a:t>
            </a:r>
            <a:r>
              <a:rPr lang="de-DE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 Melbourne</a:t>
            </a:r>
          </a:p>
          <a:p>
            <a:pPr marL="0" marR="0" lvl="0" indent="0" algn="l" defTabSz="725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200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Katherine Kedzierska </a:t>
            </a:r>
          </a:p>
          <a:p>
            <a:pPr marL="0" marR="0" lvl="0" indent="0" algn="l" defTabSz="725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200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Hayley McQuilten</a:t>
            </a:r>
          </a:p>
          <a:p>
            <a:pPr marL="0" marR="0" lvl="0" indent="0" algn="l" defTabSz="725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200" dirty="0">
              <a:solidFill>
                <a:schemeClr val="bg1"/>
              </a:solidFill>
              <a:latin typeface="Arial Narrow" panose="020B0606020202030204" pitchFamily="34" charset="0"/>
              <a:cs typeface="Arial"/>
            </a:endParaRPr>
          </a:p>
          <a:p>
            <a:pPr marL="0" marR="0" lvl="0" indent="0" algn="l" defTabSz="725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University </a:t>
            </a:r>
            <a:r>
              <a:rPr lang="de-DE" sz="12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of</a:t>
            </a:r>
            <a:r>
              <a:rPr lang="de-DE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 Stanford</a:t>
            </a:r>
          </a:p>
          <a:p>
            <a:pPr marL="0" marR="0" lvl="0" indent="0" algn="l" defTabSz="725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200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Bali </a:t>
            </a:r>
            <a:r>
              <a:rPr lang="de-DE" sz="1200" dirty="0" err="1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Pulendran</a:t>
            </a:r>
            <a:endParaRPr lang="de-DE" sz="1200" dirty="0">
              <a:solidFill>
                <a:schemeClr val="bg1"/>
              </a:solidFill>
              <a:latin typeface="Arial Narrow" panose="020B0606020202030204" pitchFamily="34" charset="0"/>
              <a:cs typeface="Arial"/>
            </a:endParaRPr>
          </a:p>
          <a:p>
            <a:pPr marL="0" marR="0" lvl="0" indent="0" algn="l" defTabSz="725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200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Zhuoqing Fang</a:t>
            </a:r>
          </a:p>
          <a:p>
            <a:pPr marL="0" marR="0" lvl="0" indent="0" algn="l" defTabSz="725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200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Dmitri Kazmin </a:t>
            </a:r>
          </a:p>
          <a:p>
            <a:pPr marL="0" marR="0" lvl="0" indent="0" algn="l" defTabSz="725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200" b="1" dirty="0">
              <a:solidFill>
                <a:schemeClr val="bg1"/>
              </a:solidFill>
              <a:latin typeface="Arial Narrow" panose="020B0606020202030204" pitchFamily="34" charset="0"/>
              <a:cs typeface="Arial"/>
            </a:endParaRPr>
          </a:p>
          <a:p>
            <a:pPr marL="0" marR="0" lvl="0" indent="0" algn="l" defTabSz="725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200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University </a:t>
            </a:r>
            <a:r>
              <a:rPr lang="de-DE" sz="1200" dirty="0" err="1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of</a:t>
            </a:r>
            <a:r>
              <a:rPr lang="de-DE" sz="1200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 Cambridge</a:t>
            </a:r>
          </a:p>
          <a:p>
            <a:pPr marL="0" marR="0" lvl="0" indent="0" algn="l" defTabSz="725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200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Ken Smith</a:t>
            </a:r>
          </a:p>
          <a:p>
            <a:pPr marL="0" marR="0" lvl="0" indent="0" algn="l" defTabSz="725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200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Paul Lyons</a:t>
            </a:r>
          </a:p>
          <a:p>
            <a:pPr marL="0" marR="0" lvl="0" indent="0" algn="l" defTabSz="725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200" b="1" dirty="0">
              <a:solidFill>
                <a:schemeClr val="bg1"/>
              </a:solidFill>
              <a:latin typeface="Arial Narrow" panose="020B0606020202030204" pitchFamily="34" charset="0"/>
              <a:cs typeface="Arial"/>
            </a:endParaRPr>
          </a:p>
          <a:p>
            <a:pPr marL="0" marR="0" lvl="0" indent="0" algn="l" defTabSz="725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University </a:t>
            </a:r>
            <a:r>
              <a:rPr lang="de-DE" sz="12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of</a:t>
            </a:r>
            <a:r>
              <a:rPr lang="de-DE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 Auckland</a:t>
            </a:r>
          </a:p>
          <a:p>
            <a:pPr marL="0" marR="0" lvl="0" indent="0" algn="l" defTabSz="725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200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Anna Brooks</a:t>
            </a:r>
          </a:p>
          <a:p>
            <a:pPr marL="0" marR="0" lvl="0" indent="0" algn="l" defTabSz="725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200" dirty="0">
              <a:solidFill>
                <a:schemeClr val="bg1"/>
              </a:solidFill>
              <a:latin typeface="Arial Narrow" panose="020B0606020202030204" pitchFamily="34" charset="0"/>
              <a:cs typeface="Arial"/>
            </a:endParaRPr>
          </a:p>
          <a:p>
            <a:pPr marL="0" marR="0" lvl="0" indent="0" algn="l" defTabSz="725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Universität des Saarlandes</a:t>
            </a:r>
          </a:p>
          <a:p>
            <a:pPr marL="0" marR="0" lvl="0" indent="0" algn="l" defTabSz="725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200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Martina Sester</a:t>
            </a:r>
          </a:p>
          <a:p>
            <a:pPr marL="0" marR="0" lvl="0" indent="0" algn="l" defTabSz="725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200" dirty="0">
              <a:solidFill>
                <a:schemeClr val="bg1"/>
              </a:solidFill>
              <a:latin typeface="Arial Narrow" panose="020B0606020202030204" pitchFamily="34" charset="0"/>
              <a:cs typeface="Arial"/>
            </a:endParaRPr>
          </a:p>
          <a:p>
            <a:pPr marL="0" marR="0" lvl="0" indent="0" algn="l" defTabSz="725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Lamin Labs</a:t>
            </a:r>
          </a:p>
          <a:p>
            <a:pPr marL="0" marR="0" lvl="0" indent="0" algn="l" defTabSz="725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200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Alex Wolf</a:t>
            </a:r>
          </a:p>
          <a:p>
            <a:pPr marL="0" marR="0" lvl="0" indent="0" algn="l" defTabSz="725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200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Sunny Sun</a:t>
            </a:r>
          </a:p>
        </p:txBody>
      </p:sp>
      <p:sp>
        <p:nvSpPr>
          <p:cNvPr id="111" name="!!Abgerundetes Rechteck weiss2"/>
          <p:cNvSpPr/>
          <p:nvPr/>
        </p:nvSpPr>
        <p:spPr bwMode="auto">
          <a:xfrm>
            <a:off x="11144810" y="5956696"/>
            <a:ext cx="848593" cy="90130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3" name="!!DZNE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227948" y="6101448"/>
            <a:ext cx="682319" cy="51173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2AE2120-6017-D244-A6B9-343320B20EB8}"/>
              </a:ext>
            </a:extLst>
          </p:cNvPr>
          <p:cNvSpPr txBox="1"/>
          <p:nvPr/>
        </p:nvSpPr>
        <p:spPr>
          <a:xfrm>
            <a:off x="394290" y="1295254"/>
            <a:ext cx="609790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b="1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DZNE Bonn Swarm Learning Team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1400" b="1" dirty="0">
              <a:solidFill>
                <a:schemeClr val="bg1"/>
              </a:solidFill>
              <a:latin typeface="Arial Narrow" panose="020B0606020202030204" pitchFamily="34" charset="0"/>
              <a:cs typeface="Calibri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1400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Stefanie Warnat-Herresthal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1400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Lorenzo Bonaguro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1400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Hartmut Schultze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1400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Ivan Savchuk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1400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Maren Büttner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1400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Anna Aschenbrenner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1400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Jonas Schulte-Schrepping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1400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Luisa Schäfer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1400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Martina van Uelft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1400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Matthias Becker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1400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Omid Shirvani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1400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Tal </a:t>
            </a:r>
            <a:r>
              <a:rPr lang="de-DE" sz="1400" dirty="0" err="1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Pecht</a:t>
            </a:r>
            <a:endParaRPr lang="de-DE" sz="1400" dirty="0">
              <a:solidFill>
                <a:schemeClr val="bg1"/>
              </a:solidFill>
              <a:latin typeface="Arial Narrow" panose="020B0606020202030204" pitchFamily="34" charset="0"/>
              <a:cs typeface="Calibri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1400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Thomas Ulas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1400" dirty="0" err="1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Arnab</a:t>
            </a:r>
            <a:r>
              <a:rPr lang="de-DE" sz="1400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Bandyopadhyay</a:t>
            </a:r>
            <a:endParaRPr lang="de-DE" sz="1400" dirty="0">
              <a:solidFill>
                <a:schemeClr val="bg1"/>
              </a:solidFill>
              <a:latin typeface="Arial Narrow" panose="020B0606020202030204" pitchFamily="34" charset="0"/>
              <a:cs typeface="Calibri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1400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Lucas Secchim </a:t>
            </a:r>
            <a:r>
              <a:rPr lang="de-DE" sz="1400" dirty="0" err="1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Ribiero</a:t>
            </a:r>
            <a:endParaRPr lang="de-DE" sz="1400" dirty="0">
              <a:solidFill>
                <a:schemeClr val="bg1"/>
              </a:solidFill>
              <a:latin typeface="Arial Narrow" panose="020B0606020202030204" pitchFamily="34" charset="0"/>
              <a:cs typeface="Calibri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1400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Joachim Schultze</a:t>
            </a:r>
            <a:endParaRPr lang="de-DE" sz="1800" dirty="0">
              <a:solidFill>
                <a:schemeClr val="bg1"/>
              </a:solidFill>
              <a:latin typeface="Arial Narrow" panose="020B0606020202030204" pitchFamily="34" charset="0"/>
              <a:cs typeface="Calibri"/>
            </a:endParaRPr>
          </a:p>
        </p:txBody>
      </p:sp>
      <p:pic>
        <p:nvPicPr>
          <p:cNvPr id="6" name="Picture Placeholder 17">
            <a:extLst>
              <a:ext uri="{FF2B5EF4-FFF2-40B4-BE49-F238E27FC236}">
                <a16:creationId xmlns:a16="http://schemas.microsoft.com/office/drawing/2014/main" id="{E290B46A-9D3B-0DA3-E812-26FE46AB15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1" t="2790" r="22901" b="2790"/>
          <a:stretch/>
        </p:blipFill>
        <p:spPr bwMode="auto">
          <a:xfrm>
            <a:off x="10859117" y="244813"/>
            <a:ext cx="1050441" cy="1050441"/>
          </a:xfrm>
          <a:prstGeom prst="ellipse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72BB9149-7B3D-E311-C231-F7B22C20328E}"/>
              </a:ext>
            </a:extLst>
          </p:cNvPr>
          <p:cNvSpPr txBox="1"/>
          <p:nvPr/>
        </p:nvSpPr>
        <p:spPr>
          <a:xfrm>
            <a:off x="7943850" y="203616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25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marR="0" lvl="0" indent="0" algn="l" defTabSz="725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E16152F-0D93-525D-D1CF-83A941BB9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607" y="5814114"/>
            <a:ext cx="1505803" cy="58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oogle Shape;1257;p58">
            <a:extLst>
              <a:ext uri="{FF2B5EF4-FFF2-40B4-BE49-F238E27FC236}">
                <a16:creationId xmlns:a16="http://schemas.microsoft.com/office/drawing/2014/main" id="{04E65056-DC19-7069-6CAB-5B74AA52AB2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5731" y="5856626"/>
            <a:ext cx="1367885" cy="520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FEEB95E2-315A-56DB-5B84-07AB36BCBA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7031" y="5814114"/>
            <a:ext cx="1574847" cy="65665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41832BC-DCA1-A21C-3FBA-E8D32C9327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9280" y="5739005"/>
            <a:ext cx="806867" cy="806867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1B566D5E-73FC-E249-B8A2-7BDB07497A71}"/>
              </a:ext>
            </a:extLst>
          </p:cNvPr>
          <p:cNvSpPr txBox="1"/>
          <p:nvPr/>
        </p:nvSpPr>
        <p:spPr>
          <a:xfrm>
            <a:off x="7167813" y="425470"/>
            <a:ext cx="35704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1800" b="1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The Global Swarm Learning Network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1800" b="1" dirty="0">
              <a:solidFill>
                <a:schemeClr val="bg1"/>
              </a:solidFill>
              <a:latin typeface="Arial Narrow" panose="020B0606020202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0482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CE6C1A06-108B-0F99-1A7C-C2B88BB429CA}"/>
              </a:ext>
            </a:extLst>
          </p:cNvPr>
          <p:cNvSpPr/>
          <p:nvPr/>
        </p:nvSpPr>
        <p:spPr>
          <a:xfrm>
            <a:off x="0" y="0"/>
            <a:ext cx="12192000" cy="14457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42D6199-E39C-BA3B-42C6-526ABAA13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81F5-7324-4920-B743-86BEC1316895}" type="slidenum">
              <a:rPr lang="en-US" smtClean="0"/>
              <a:t>2</a:t>
            </a:fld>
            <a:endParaRPr lang="en-US"/>
          </a:p>
        </p:txBody>
      </p:sp>
      <p:pic>
        <p:nvPicPr>
          <p:cNvPr id="5" name="Grafik 4" descr="Ein Bild, das Grafiken, Schrift, Grafikdesign, Logo enthält.&#10;&#10;Beschreibung automatisch generiert.">
            <a:extLst>
              <a:ext uri="{FF2B5EF4-FFF2-40B4-BE49-F238E27FC236}">
                <a16:creationId xmlns:a16="http://schemas.microsoft.com/office/drawing/2014/main" id="{3626D92E-4A48-86C9-F804-049911C1A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7948" y="6207328"/>
            <a:ext cx="720977" cy="546886"/>
          </a:xfrm>
          <a:prstGeom prst="rect">
            <a:avLst/>
          </a:prstGeom>
        </p:spPr>
      </p:pic>
      <p:sp>
        <p:nvSpPr>
          <p:cNvPr id="2" name="!!2">
            <a:extLst>
              <a:ext uri="{FF2B5EF4-FFF2-40B4-BE49-F238E27FC236}">
                <a16:creationId xmlns:a16="http://schemas.microsoft.com/office/drawing/2014/main" id="{4F4DEB24-4C1D-47DF-5469-21337DA0DAB9}"/>
              </a:ext>
            </a:extLst>
          </p:cNvPr>
          <p:cNvSpPr txBox="1">
            <a:spLocks/>
          </p:cNvSpPr>
          <p:nvPr/>
        </p:nvSpPr>
        <p:spPr bwMode="auto">
          <a:xfrm>
            <a:off x="688326" y="401370"/>
            <a:ext cx="10347287" cy="898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ED7D31"/>
              </a:buClr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85A0D2C1-A420-BB67-B620-6E4804B5992A}"/>
              </a:ext>
            </a:extLst>
          </p:cNvPr>
          <p:cNvSpPr txBox="1">
            <a:spLocks/>
          </p:cNvSpPr>
          <p:nvPr/>
        </p:nvSpPr>
        <p:spPr bwMode="auto">
          <a:xfrm>
            <a:off x="688326" y="282524"/>
            <a:ext cx="10010192" cy="9143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609539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 dirty="0">
              <a:ea typeface="Calibri"/>
              <a:cs typeface="Calibri"/>
            </a:endParaRPr>
          </a:p>
        </p:txBody>
      </p:sp>
      <p:pic>
        <p:nvPicPr>
          <p:cNvPr id="4" name="Grafik 3" descr="Ein Bild, das Screenshot, Dunkelheit, Schwarz, Kunst enthält.&#10;&#10;Automatisch generierte Beschreibung">
            <a:extLst>
              <a:ext uri="{FF2B5EF4-FFF2-40B4-BE49-F238E27FC236}">
                <a16:creationId xmlns:a16="http://schemas.microsoft.com/office/drawing/2014/main" id="{D8AEB4EA-8E91-372E-DEA7-9861ACB670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1" t="28034" r="45359" b="25102"/>
          <a:stretch/>
        </p:blipFill>
        <p:spPr>
          <a:xfrm>
            <a:off x="5080000" y="2208355"/>
            <a:ext cx="1612900" cy="3899139"/>
          </a:xfrm>
          <a:prstGeom prst="rect">
            <a:avLst/>
          </a:prstGeom>
        </p:spPr>
      </p:pic>
      <p:pic>
        <p:nvPicPr>
          <p:cNvPr id="10" name="Picture Placeholder 17">
            <a:extLst>
              <a:ext uri="{FF2B5EF4-FFF2-40B4-BE49-F238E27FC236}">
                <a16:creationId xmlns:a16="http://schemas.microsoft.com/office/drawing/2014/main" id="{B8AC7913-479E-32CB-95C8-815AEECDAF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1" t="2790" r="22901" b="2790"/>
          <a:stretch/>
        </p:blipFill>
        <p:spPr bwMode="auto">
          <a:xfrm>
            <a:off x="10859117" y="151597"/>
            <a:ext cx="1143657" cy="1143657"/>
          </a:xfrm>
          <a:prstGeom prst="ellipse">
            <a:avLst/>
          </a:prstGeom>
        </p:spPr>
      </p:pic>
      <p:sp>
        <p:nvSpPr>
          <p:cNvPr id="14" name="Title 4">
            <a:extLst>
              <a:ext uri="{FF2B5EF4-FFF2-40B4-BE49-F238E27FC236}">
                <a16:creationId xmlns:a16="http://schemas.microsoft.com/office/drawing/2014/main" id="{5D7B6239-F443-4B07-BA3E-DB475AD59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63" y="243500"/>
            <a:ext cx="10010192" cy="914361"/>
          </a:xfr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b="1" dirty="0">
                <a:solidFill>
                  <a:srgbClr val="00324D"/>
                </a:solidFill>
                <a:latin typeface="Arial Narrow"/>
              </a:rPr>
              <a:t>What information can we use to enhance clinical diagnosis?</a:t>
            </a:r>
            <a:endParaRPr lang="de-DE" dirty="0">
              <a:solidFill>
                <a:srgbClr val="00324D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0873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CE6C1A06-108B-0F99-1A7C-C2B88BB429CA}"/>
              </a:ext>
            </a:extLst>
          </p:cNvPr>
          <p:cNvSpPr/>
          <p:nvPr/>
        </p:nvSpPr>
        <p:spPr>
          <a:xfrm>
            <a:off x="0" y="0"/>
            <a:ext cx="12192000" cy="14457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42D6199-E39C-BA3B-42C6-526ABAA13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81F5-7324-4920-B743-86BEC1316895}" type="slidenum">
              <a:rPr lang="en-US" smtClean="0"/>
              <a:t>3</a:t>
            </a:fld>
            <a:endParaRPr lang="en-US"/>
          </a:p>
        </p:txBody>
      </p:sp>
      <p:pic>
        <p:nvPicPr>
          <p:cNvPr id="5" name="Grafik 4" descr="Ein Bild, das Grafiken, Schrift, Grafikdesign, Logo enthält.&#10;&#10;Beschreibung automatisch generiert.">
            <a:extLst>
              <a:ext uri="{FF2B5EF4-FFF2-40B4-BE49-F238E27FC236}">
                <a16:creationId xmlns:a16="http://schemas.microsoft.com/office/drawing/2014/main" id="{3626D92E-4A48-86C9-F804-049911C1A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7948" y="6207328"/>
            <a:ext cx="720977" cy="546886"/>
          </a:xfrm>
          <a:prstGeom prst="rect">
            <a:avLst/>
          </a:prstGeom>
        </p:spPr>
      </p:pic>
      <p:sp>
        <p:nvSpPr>
          <p:cNvPr id="2" name="!!2">
            <a:extLst>
              <a:ext uri="{FF2B5EF4-FFF2-40B4-BE49-F238E27FC236}">
                <a16:creationId xmlns:a16="http://schemas.microsoft.com/office/drawing/2014/main" id="{4F4DEB24-4C1D-47DF-5469-21337DA0DAB9}"/>
              </a:ext>
            </a:extLst>
          </p:cNvPr>
          <p:cNvSpPr txBox="1">
            <a:spLocks/>
          </p:cNvSpPr>
          <p:nvPr/>
        </p:nvSpPr>
        <p:spPr bwMode="auto">
          <a:xfrm>
            <a:off x="688326" y="401370"/>
            <a:ext cx="10347287" cy="898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ED7D31"/>
              </a:buClr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85A0D2C1-A420-BB67-B620-6E4804B5992A}"/>
              </a:ext>
            </a:extLst>
          </p:cNvPr>
          <p:cNvSpPr txBox="1">
            <a:spLocks/>
          </p:cNvSpPr>
          <p:nvPr/>
        </p:nvSpPr>
        <p:spPr bwMode="auto">
          <a:xfrm>
            <a:off x="688326" y="282524"/>
            <a:ext cx="10010192" cy="9143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609539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 dirty="0">
              <a:ea typeface="Calibri"/>
              <a:cs typeface="Calibri"/>
            </a:endParaRPr>
          </a:p>
        </p:txBody>
      </p:sp>
      <p:pic>
        <p:nvPicPr>
          <p:cNvPr id="4" name="Grafik 3" descr="Ein Bild, das Screenshot, Dunkelheit, Schwarz, Kunst enthält.&#10;&#10;Automatisch generierte Beschreibung">
            <a:extLst>
              <a:ext uri="{FF2B5EF4-FFF2-40B4-BE49-F238E27FC236}">
                <a16:creationId xmlns:a16="http://schemas.microsoft.com/office/drawing/2014/main" id="{D8AEB4EA-8E91-372E-DEA7-9861ACB670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6" t="28034" r="23715" b="25102"/>
          <a:stretch/>
        </p:blipFill>
        <p:spPr>
          <a:xfrm>
            <a:off x="2458448" y="2208355"/>
            <a:ext cx="6807042" cy="3899139"/>
          </a:xfrm>
          <a:prstGeom prst="rect">
            <a:avLst/>
          </a:prstGeom>
        </p:spPr>
      </p:pic>
      <p:pic>
        <p:nvPicPr>
          <p:cNvPr id="10" name="Picture Placeholder 17">
            <a:extLst>
              <a:ext uri="{FF2B5EF4-FFF2-40B4-BE49-F238E27FC236}">
                <a16:creationId xmlns:a16="http://schemas.microsoft.com/office/drawing/2014/main" id="{B8AC7913-479E-32CB-95C8-815AEECDAF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1" t="2790" r="22901" b="2790"/>
          <a:stretch/>
        </p:blipFill>
        <p:spPr bwMode="auto">
          <a:xfrm>
            <a:off x="10859117" y="151597"/>
            <a:ext cx="1143657" cy="1143657"/>
          </a:xfrm>
          <a:prstGeom prst="ellipse">
            <a:avLst/>
          </a:prstGeom>
        </p:spPr>
      </p:pic>
      <p:sp>
        <p:nvSpPr>
          <p:cNvPr id="14" name="Title 4">
            <a:extLst>
              <a:ext uri="{FF2B5EF4-FFF2-40B4-BE49-F238E27FC236}">
                <a16:creationId xmlns:a16="http://schemas.microsoft.com/office/drawing/2014/main" id="{5D7B6239-F443-4B07-BA3E-DB475AD59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63" y="243500"/>
            <a:ext cx="10010192" cy="914361"/>
          </a:xfr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b="1" dirty="0">
                <a:solidFill>
                  <a:srgbClr val="00324D"/>
                </a:solidFill>
                <a:latin typeface="Arial Narrow"/>
              </a:rPr>
              <a:t>What information can we use to enhance clinical diagnosis?</a:t>
            </a:r>
            <a:endParaRPr lang="de-DE" dirty="0">
              <a:solidFill>
                <a:srgbClr val="00324D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5583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6A31650C-4FBC-4429-91E5-016DA1A366ED}"/>
              </a:ext>
            </a:extLst>
          </p:cNvPr>
          <p:cNvSpPr/>
          <p:nvPr/>
        </p:nvSpPr>
        <p:spPr>
          <a:xfrm>
            <a:off x="0" y="0"/>
            <a:ext cx="12192000" cy="14457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3028" y="228380"/>
            <a:ext cx="10010192" cy="914361"/>
          </a:xfr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b="1" dirty="0">
                <a:solidFill>
                  <a:srgbClr val="00324D"/>
                </a:solidFill>
                <a:latin typeface="Arial Narrow"/>
              </a:rPr>
              <a:t>The complexity of global high-dimensional cytometry (HDC)</a:t>
            </a:r>
            <a:endParaRPr lang="de-DE" dirty="0">
              <a:solidFill>
                <a:srgbClr val="00324D"/>
              </a:solidFill>
              <a:ea typeface="Calibri"/>
              <a:cs typeface="Calibri"/>
            </a:endParaRPr>
          </a:p>
        </p:txBody>
      </p:sp>
      <p:pic>
        <p:nvPicPr>
          <p:cNvPr id="6" name="Picture Placeholder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1" t="2790" r="22901" b="2790"/>
          <a:stretch/>
        </p:blipFill>
        <p:spPr bwMode="auto">
          <a:xfrm>
            <a:off x="10859117" y="151597"/>
            <a:ext cx="1143657" cy="1143657"/>
          </a:xfrm>
          <a:prstGeom prst="ellipse">
            <a:avLst/>
          </a:prstGeom>
        </p:spPr>
      </p:pic>
      <p:pic>
        <p:nvPicPr>
          <p:cNvPr id="27" name="Grafik 26" descr="Ein Bild, das Grafiken, Schrift, Grafikdesign, Logo enthält.&#10;&#10;Beschreibung automatisch generiert.">
            <a:extLst>
              <a:ext uri="{FF2B5EF4-FFF2-40B4-BE49-F238E27FC236}">
                <a16:creationId xmlns:a16="http://schemas.microsoft.com/office/drawing/2014/main" id="{651CA594-75F7-1FC8-905A-B6CE60D83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7948" y="6207328"/>
            <a:ext cx="720977" cy="546886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B4B35642-E496-1877-EF08-AC88B6B46F54}"/>
              </a:ext>
            </a:extLst>
          </p:cNvPr>
          <p:cNvSpPr/>
          <p:nvPr/>
        </p:nvSpPr>
        <p:spPr>
          <a:xfrm>
            <a:off x="3734554" y="1689980"/>
            <a:ext cx="196158" cy="218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3797AB3-EA9F-992C-31AD-433833D0FC16}"/>
              </a:ext>
            </a:extLst>
          </p:cNvPr>
          <p:cNvSpPr/>
          <p:nvPr/>
        </p:nvSpPr>
        <p:spPr>
          <a:xfrm>
            <a:off x="5748950" y="1689979"/>
            <a:ext cx="196158" cy="218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D646E17-6193-A913-87F8-006BABF1CCA5}"/>
              </a:ext>
            </a:extLst>
          </p:cNvPr>
          <p:cNvSpPr/>
          <p:nvPr/>
        </p:nvSpPr>
        <p:spPr>
          <a:xfrm>
            <a:off x="2187920" y="1689978"/>
            <a:ext cx="196158" cy="218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E19C778-299F-8FFD-F6CA-17BF2854BA92}"/>
              </a:ext>
            </a:extLst>
          </p:cNvPr>
          <p:cNvSpPr/>
          <p:nvPr/>
        </p:nvSpPr>
        <p:spPr>
          <a:xfrm>
            <a:off x="513028" y="2255819"/>
            <a:ext cx="196158" cy="218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4C77897-5616-8454-7892-CDF3965E3864}"/>
              </a:ext>
            </a:extLst>
          </p:cNvPr>
          <p:cNvSpPr/>
          <p:nvPr/>
        </p:nvSpPr>
        <p:spPr>
          <a:xfrm>
            <a:off x="233881" y="4549366"/>
            <a:ext cx="7386118" cy="135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15E75A2-7AF2-4B61-F515-C0274A63CF7E}"/>
              </a:ext>
            </a:extLst>
          </p:cNvPr>
          <p:cNvSpPr/>
          <p:nvPr/>
        </p:nvSpPr>
        <p:spPr>
          <a:xfrm>
            <a:off x="8050039" y="1682435"/>
            <a:ext cx="82990" cy="24293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C5E6428E-6E14-7346-C273-BE3082257A13}"/>
              </a:ext>
            </a:extLst>
          </p:cNvPr>
          <p:cNvSpPr txBox="1"/>
          <p:nvPr/>
        </p:nvSpPr>
        <p:spPr>
          <a:xfrm>
            <a:off x="243075" y="6480771"/>
            <a:ext cx="23726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>
                <a:latin typeface="Arial Narrow"/>
              </a:rPr>
              <a:t>Schultze et al., </a:t>
            </a:r>
            <a:r>
              <a:rPr lang="de-DE" sz="1000" b="1" dirty="0">
                <a:latin typeface="Arial Narrow"/>
              </a:rPr>
              <a:t>Nat Rev </a:t>
            </a:r>
            <a:r>
              <a:rPr lang="de-DE" sz="1000" b="1" dirty="0" err="1">
                <a:latin typeface="Arial Narrow"/>
              </a:rPr>
              <a:t>Immunol</a:t>
            </a:r>
            <a:r>
              <a:rPr lang="de-DE" sz="1000" dirty="0">
                <a:latin typeface="Arial Narrow"/>
              </a:rPr>
              <a:t>, 2022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DA659A-EF00-B4CE-DE4E-254287C867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49"/>
          <a:stretch/>
        </p:blipFill>
        <p:spPr>
          <a:xfrm>
            <a:off x="2615734" y="2365215"/>
            <a:ext cx="7189082" cy="2873130"/>
          </a:xfrm>
          <a:prstGeom prst="rect">
            <a:avLst/>
          </a:prstGeom>
        </p:spPr>
      </p:pic>
      <p:sp>
        <p:nvSpPr>
          <p:cNvPr id="17" name="Title 4">
            <a:extLst>
              <a:ext uri="{FF2B5EF4-FFF2-40B4-BE49-F238E27FC236}">
                <a16:creationId xmlns:a16="http://schemas.microsoft.com/office/drawing/2014/main" id="{D40FF5B8-7898-7ADE-7FA8-F94BA0AEFC27}"/>
              </a:ext>
            </a:extLst>
          </p:cNvPr>
          <p:cNvSpPr txBox="1">
            <a:spLocks/>
          </p:cNvSpPr>
          <p:nvPr/>
        </p:nvSpPr>
        <p:spPr bwMode="auto">
          <a:xfrm>
            <a:off x="2285999" y="1401355"/>
            <a:ext cx="9645691" cy="9143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6095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>
                <a:latin typeface="Arial Narrow"/>
              </a:rPr>
              <a:t>Many parameters can be varied throughout the entire pipeline</a:t>
            </a:r>
            <a:endParaRPr lang="de-DE" sz="1050" dirty="0">
              <a:ea typeface="Calibri"/>
              <a:cs typeface="Calibri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21F124D-1DBD-AC16-3A36-E558E923879D}"/>
              </a:ext>
            </a:extLst>
          </p:cNvPr>
          <p:cNvSpPr txBox="1"/>
          <p:nvPr/>
        </p:nvSpPr>
        <p:spPr>
          <a:xfrm>
            <a:off x="1080997" y="5791952"/>
            <a:ext cx="3787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Valuable clinical data is available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04239EC-442F-631B-05E3-C0E174838402}"/>
              </a:ext>
            </a:extLst>
          </p:cNvPr>
          <p:cNvSpPr txBox="1"/>
          <p:nvPr/>
        </p:nvSpPr>
        <p:spPr>
          <a:xfrm>
            <a:off x="6172618" y="5807839"/>
            <a:ext cx="56002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Not straightforward to use for machine learning applications 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C4A278D-5A24-39DC-9D66-9DC6CBBE92D0}"/>
              </a:ext>
            </a:extLst>
          </p:cNvPr>
          <p:cNvSpPr/>
          <p:nvPr/>
        </p:nvSpPr>
        <p:spPr>
          <a:xfrm>
            <a:off x="9271000" y="2308634"/>
            <a:ext cx="1054100" cy="8155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fik 15" descr="Ein Bild, das Screenshot, Dunkelheit, Schwarz, Kunst enthält.&#10;&#10;Automatisch generierte Beschreibung">
            <a:extLst>
              <a:ext uri="{FF2B5EF4-FFF2-40B4-BE49-F238E27FC236}">
                <a16:creationId xmlns:a16="http://schemas.microsoft.com/office/drawing/2014/main" id="{990375DA-FA5F-5F77-0587-836D02B6574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1" t="42404" r="23715" b="38718"/>
          <a:stretch/>
        </p:blipFill>
        <p:spPr>
          <a:xfrm>
            <a:off x="8113579" y="2255819"/>
            <a:ext cx="1645491" cy="157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188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8628268-CB7E-FF60-AD6D-505491E465DE}"/>
              </a:ext>
            </a:extLst>
          </p:cNvPr>
          <p:cNvSpPr/>
          <p:nvPr/>
        </p:nvSpPr>
        <p:spPr>
          <a:xfrm>
            <a:off x="0" y="0"/>
            <a:ext cx="12192000" cy="14457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24D"/>
              </a:solidFill>
            </a:endParaRPr>
          </a:p>
        </p:txBody>
      </p:sp>
      <p:grpSp>
        <p:nvGrpSpPr>
          <p:cNvPr id="123" name="!!hellblau mitte"/>
          <p:cNvGrpSpPr/>
          <p:nvPr/>
        </p:nvGrpSpPr>
        <p:grpSpPr>
          <a:xfrm>
            <a:off x="2963329" y="-2209802"/>
            <a:ext cx="1361087" cy="828724"/>
            <a:chOff x="4034547" y="1681941"/>
            <a:chExt cx="1361087" cy="828724"/>
          </a:xfrm>
        </p:grpSpPr>
        <p:sp>
          <p:nvSpPr>
            <p:cNvPr id="124" name="Ellipse 123"/>
            <p:cNvSpPr/>
            <p:nvPr/>
          </p:nvSpPr>
          <p:spPr bwMode="auto">
            <a:xfrm rot="10800000">
              <a:off x="5034028" y="2136592"/>
              <a:ext cx="361606" cy="374073"/>
            </a:xfrm>
            <a:prstGeom prst="ellipse">
              <a:avLst/>
            </a:prstGeom>
            <a:solidFill>
              <a:srgbClr val="90BAB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25" name="Ellipse 124"/>
            <p:cNvSpPr/>
            <p:nvPr/>
          </p:nvSpPr>
          <p:spPr bwMode="auto">
            <a:xfrm rot="10800000">
              <a:off x="4034547" y="1681941"/>
              <a:ext cx="361606" cy="374073"/>
            </a:xfrm>
            <a:prstGeom prst="ellipse">
              <a:avLst/>
            </a:prstGeom>
            <a:solidFill>
              <a:srgbClr val="90BAB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26" name="Rechteck 125"/>
            <p:cNvSpPr/>
            <p:nvPr/>
          </p:nvSpPr>
          <p:spPr bwMode="auto">
            <a:xfrm rot="10800000">
              <a:off x="4142589" y="1806878"/>
              <a:ext cx="687205" cy="175937"/>
            </a:xfrm>
            <a:prstGeom prst="rect">
              <a:avLst/>
            </a:prstGeom>
            <a:solidFill>
              <a:srgbClr val="90BABA"/>
            </a:solidFill>
            <a:ln>
              <a:solidFill>
                <a:srgbClr val="90BA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hteck 126"/>
            <p:cNvSpPr/>
            <p:nvPr/>
          </p:nvSpPr>
          <p:spPr bwMode="auto">
            <a:xfrm rot="13518236">
              <a:off x="4680167" y="2031761"/>
              <a:ext cx="687205" cy="175937"/>
            </a:xfrm>
            <a:prstGeom prst="rect">
              <a:avLst/>
            </a:prstGeom>
            <a:solidFill>
              <a:srgbClr val="90BABA"/>
            </a:solidFill>
            <a:ln>
              <a:solidFill>
                <a:srgbClr val="90BA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!!grüngrau oben"/>
          <p:cNvGrpSpPr/>
          <p:nvPr/>
        </p:nvGrpSpPr>
        <p:grpSpPr>
          <a:xfrm>
            <a:off x="2474339" y="-3300440"/>
            <a:ext cx="361606" cy="2059566"/>
            <a:chOff x="3545557" y="591303"/>
            <a:chExt cx="361606" cy="2059566"/>
          </a:xfrm>
        </p:grpSpPr>
        <p:sp>
          <p:nvSpPr>
            <p:cNvPr id="133" name="Rechteck 132"/>
            <p:cNvSpPr/>
            <p:nvPr/>
          </p:nvSpPr>
          <p:spPr bwMode="auto">
            <a:xfrm>
              <a:off x="3644186" y="695871"/>
              <a:ext cx="157940" cy="1766913"/>
            </a:xfrm>
            <a:prstGeom prst="rect">
              <a:avLst/>
            </a:prstGeom>
            <a:solidFill>
              <a:srgbClr val="919A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 dirty="0"/>
            </a:p>
          </p:txBody>
        </p:sp>
        <p:sp>
          <p:nvSpPr>
            <p:cNvPr id="134" name="Ellipse 133"/>
            <p:cNvSpPr/>
            <p:nvPr/>
          </p:nvSpPr>
          <p:spPr bwMode="auto">
            <a:xfrm>
              <a:off x="3545557" y="591303"/>
              <a:ext cx="361606" cy="374073"/>
            </a:xfrm>
            <a:prstGeom prst="ellipse">
              <a:avLst/>
            </a:prstGeom>
            <a:solidFill>
              <a:srgbClr val="919A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 dirty="0"/>
            </a:p>
          </p:txBody>
        </p:sp>
        <p:sp>
          <p:nvSpPr>
            <p:cNvPr id="135" name="Ellipse 134"/>
            <p:cNvSpPr/>
            <p:nvPr/>
          </p:nvSpPr>
          <p:spPr bwMode="auto">
            <a:xfrm>
              <a:off x="3545557" y="2276796"/>
              <a:ext cx="361606" cy="374073"/>
            </a:xfrm>
            <a:prstGeom prst="ellipse">
              <a:avLst/>
            </a:prstGeom>
            <a:solidFill>
              <a:srgbClr val="919A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136" name="!!hell blau oben"/>
          <p:cNvGrpSpPr/>
          <p:nvPr/>
        </p:nvGrpSpPr>
        <p:grpSpPr>
          <a:xfrm>
            <a:off x="2784741" y="-3853948"/>
            <a:ext cx="703953" cy="1169586"/>
            <a:chOff x="3855959" y="37795"/>
            <a:chExt cx="703953" cy="1169586"/>
          </a:xfrm>
        </p:grpSpPr>
        <p:sp>
          <p:nvSpPr>
            <p:cNvPr id="137" name="Ellipse 136"/>
            <p:cNvSpPr/>
            <p:nvPr/>
          </p:nvSpPr>
          <p:spPr bwMode="auto">
            <a:xfrm rot="7631325">
              <a:off x="4192073" y="839541"/>
              <a:ext cx="361606" cy="374073"/>
            </a:xfrm>
            <a:prstGeom prst="ellipse">
              <a:avLst/>
            </a:prstGeom>
            <a:solidFill>
              <a:srgbClr val="87BEB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38" name="Rechteck 137"/>
            <p:cNvSpPr/>
            <p:nvPr/>
          </p:nvSpPr>
          <p:spPr bwMode="auto">
            <a:xfrm rot="5400000">
              <a:off x="4103128" y="710861"/>
              <a:ext cx="539496" cy="168866"/>
            </a:xfrm>
            <a:prstGeom prst="rect">
              <a:avLst/>
            </a:prstGeom>
            <a:solidFill>
              <a:srgbClr val="87BEBD"/>
            </a:solidFill>
            <a:ln>
              <a:solidFill>
                <a:srgbClr val="87BE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Ellipse 138"/>
            <p:cNvSpPr/>
            <p:nvPr/>
          </p:nvSpPr>
          <p:spPr bwMode="auto">
            <a:xfrm rot="13449738">
              <a:off x="3855959" y="37795"/>
              <a:ext cx="361606" cy="374073"/>
            </a:xfrm>
            <a:prstGeom prst="ellipse">
              <a:avLst/>
            </a:prstGeom>
            <a:solidFill>
              <a:srgbClr val="87BEB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40" name="Rechteck 139"/>
            <p:cNvSpPr/>
            <p:nvPr/>
          </p:nvSpPr>
          <p:spPr bwMode="auto">
            <a:xfrm rot="13549566">
              <a:off x="3923595" y="293987"/>
              <a:ext cx="543739" cy="161407"/>
            </a:xfrm>
            <a:prstGeom prst="rect">
              <a:avLst/>
            </a:prstGeom>
            <a:solidFill>
              <a:srgbClr val="87BEBD"/>
            </a:solidFill>
            <a:ln>
              <a:solidFill>
                <a:srgbClr val="87BE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!!orange oben"/>
          <p:cNvGrpSpPr>
            <a:grpSpLocks/>
          </p:cNvGrpSpPr>
          <p:nvPr/>
        </p:nvGrpSpPr>
        <p:grpSpPr>
          <a:xfrm>
            <a:off x="3656946" y="-3251280"/>
            <a:ext cx="722815" cy="1185985"/>
            <a:chOff x="4728164" y="640463"/>
            <a:chExt cx="722815" cy="1185985"/>
          </a:xfrm>
        </p:grpSpPr>
        <p:sp>
          <p:nvSpPr>
            <p:cNvPr id="146" name="Rechteck 145"/>
            <p:cNvSpPr>
              <a:spLocks/>
            </p:cNvSpPr>
            <p:nvPr/>
          </p:nvSpPr>
          <p:spPr bwMode="auto">
            <a:xfrm rot="13702331">
              <a:off x="4799223" y="1374845"/>
              <a:ext cx="543739" cy="161407"/>
            </a:xfrm>
            <a:prstGeom prst="rect">
              <a:avLst/>
            </a:prstGeom>
            <a:solidFill>
              <a:srgbClr val="F58F01"/>
            </a:solidFill>
            <a:ln>
              <a:solidFill>
                <a:srgbClr val="F58F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Rechteck 146"/>
            <p:cNvSpPr>
              <a:spLocks/>
            </p:cNvSpPr>
            <p:nvPr/>
          </p:nvSpPr>
          <p:spPr bwMode="auto">
            <a:xfrm rot="5400000">
              <a:off x="4611977" y="945239"/>
              <a:ext cx="557243" cy="157939"/>
            </a:xfrm>
            <a:prstGeom prst="rect">
              <a:avLst/>
            </a:prstGeom>
            <a:solidFill>
              <a:srgbClr val="F58F01"/>
            </a:solidFill>
            <a:ln>
              <a:solidFill>
                <a:srgbClr val="F58F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Ellipse 147"/>
            <p:cNvSpPr>
              <a:spLocks/>
            </p:cNvSpPr>
            <p:nvPr/>
          </p:nvSpPr>
          <p:spPr bwMode="auto">
            <a:xfrm rot="7631325">
              <a:off x="5083140" y="1458608"/>
              <a:ext cx="361606" cy="374073"/>
            </a:xfrm>
            <a:prstGeom prst="ellipse">
              <a:avLst/>
            </a:prstGeom>
            <a:solidFill>
              <a:srgbClr val="F58F0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49" name="Ellipse 148"/>
            <p:cNvSpPr>
              <a:spLocks/>
            </p:cNvSpPr>
            <p:nvPr/>
          </p:nvSpPr>
          <p:spPr bwMode="auto">
            <a:xfrm rot="13449738">
              <a:off x="4728164" y="640463"/>
              <a:ext cx="361606" cy="374073"/>
            </a:xfrm>
            <a:prstGeom prst="ellipse">
              <a:avLst/>
            </a:prstGeom>
            <a:solidFill>
              <a:srgbClr val="F58F0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59" name="!!2"/>
          <p:cNvSpPr txBox="1">
            <a:spLocks/>
          </p:cNvSpPr>
          <p:nvPr/>
        </p:nvSpPr>
        <p:spPr bwMode="auto">
          <a:xfrm>
            <a:off x="1146213" y="569948"/>
            <a:ext cx="8399443" cy="617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ED7D31"/>
              </a:buClr>
              <a:defRPr/>
            </a:pPr>
            <a:r>
              <a:rPr lang="en-US" sz="3200" b="1" dirty="0">
                <a:solidFill>
                  <a:srgbClr val="00324D"/>
                </a:solidFill>
                <a:latin typeface="Arial Narrow"/>
              </a:rPr>
              <a:t>Local learning</a:t>
            </a:r>
            <a:endParaRPr lang="en-US" dirty="0">
              <a:solidFill>
                <a:srgbClr val="00324D"/>
              </a:solidFill>
              <a:latin typeface="Arial"/>
              <a:cs typeface="Arial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124E460-B53D-F052-2932-0A303642C323}"/>
              </a:ext>
            </a:extLst>
          </p:cNvPr>
          <p:cNvSpPr txBox="1"/>
          <p:nvPr/>
        </p:nvSpPr>
        <p:spPr>
          <a:xfrm>
            <a:off x="7787479" y="2806915"/>
            <a:ext cx="193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Model generalization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826EA3F-0E02-D070-F896-26B470E16B24}"/>
              </a:ext>
            </a:extLst>
          </p:cNvPr>
          <p:cNvSpPr txBox="1"/>
          <p:nvPr/>
        </p:nvSpPr>
        <p:spPr>
          <a:xfrm>
            <a:off x="7845648" y="3369954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Privacy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84B6ABC-2188-523B-F926-33C709CE592F}"/>
              </a:ext>
            </a:extLst>
          </p:cNvPr>
          <p:cNvSpPr txBox="1"/>
          <p:nvPr/>
        </p:nvSpPr>
        <p:spPr>
          <a:xfrm>
            <a:off x="7818101" y="390164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Decentralization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AE10A15-246A-7E1A-63E9-95A1AAACE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853" y="2661988"/>
            <a:ext cx="623248" cy="881312"/>
          </a:xfrm>
          <a:prstGeom prst="rect">
            <a:avLst/>
          </a:prstGeom>
        </p:spPr>
      </p:pic>
      <p:pic>
        <p:nvPicPr>
          <p:cNvPr id="8" name="Inhaltsplatzhalter 14" descr="Ein Bild, das Screenshot, Text, Kreis enthält.&#10;&#10;Automatisch generierte Beschreibung">
            <a:extLst>
              <a:ext uri="{FF2B5EF4-FFF2-40B4-BE49-F238E27FC236}">
                <a16:creationId xmlns:a16="http://schemas.microsoft.com/office/drawing/2014/main" id="{D86556E3-EDD8-1994-102F-A442B2683C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9" r="83619" b="52503"/>
          <a:stretch/>
        </p:blipFill>
        <p:spPr bwMode="auto">
          <a:xfrm>
            <a:off x="2816942" y="5543582"/>
            <a:ext cx="2705584" cy="61175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EC232E1-1CEB-839E-E540-B445681256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039" t="27443"/>
          <a:stretch/>
        </p:blipFill>
        <p:spPr>
          <a:xfrm>
            <a:off x="7284574" y="3258139"/>
            <a:ext cx="471353" cy="62695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D0AD1B5-511D-767C-DD31-9C5923A701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039" t="27443"/>
          <a:stretch/>
        </p:blipFill>
        <p:spPr>
          <a:xfrm>
            <a:off x="7285328" y="3825972"/>
            <a:ext cx="471353" cy="626957"/>
          </a:xfrm>
          <a:prstGeom prst="rect">
            <a:avLst/>
          </a:prstGeom>
        </p:spPr>
      </p:pic>
      <p:pic>
        <p:nvPicPr>
          <p:cNvPr id="12" name="Inhaltsplatzhalter 14" descr="Ein Bild, das Screenshot, Text, Kreis enthält.&#10;&#10;Automatisch generierte Beschreibung">
            <a:extLst>
              <a:ext uri="{FF2B5EF4-FFF2-40B4-BE49-F238E27FC236}">
                <a16:creationId xmlns:a16="http://schemas.microsoft.com/office/drawing/2014/main" id="{01312834-D20A-D3BC-D73B-5B848E1EEA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" t="47563" r="83619"/>
          <a:stretch/>
        </p:blipFill>
        <p:spPr>
          <a:xfrm>
            <a:off x="5641316" y="1529881"/>
            <a:ext cx="1553537" cy="4592181"/>
          </a:xfrm>
          <a:prstGeom prst="rect">
            <a:avLst/>
          </a:prstGeom>
        </p:spPr>
      </p:pic>
      <p:pic>
        <p:nvPicPr>
          <p:cNvPr id="14" name="Grafik 13" descr="Ein Bild, das Grafiken, Schrift, Grafikdesign, Logo enthält.&#10;&#10;Beschreibung automatisch generiert.">
            <a:extLst>
              <a:ext uri="{FF2B5EF4-FFF2-40B4-BE49-F238E27FC236}">
                <a16:creationId xmlns:a16="http://schemas.microsoft.com/office/drawing/2014/main" id="{6246394C-5176-0AAC-8FC4-5ADFF60D72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27948" y="6207328"/>
            <a:ext cx="720977" cy="546886"/>
          </a:xfrm>
          <a:prstGeom prst="rect">
            <a:avLst/>
          </a:prstGeom>
        </p:spPr>
      </p:pic>
      <p:pic>
        <p:nvPicPr>
          <p:cNvPr id="3" name="Picture Placeholder 17">
            <a:extLst>
              <a:ext uri="{FF2B5EF4-FFF2-40B4-BE49-F238E27FC236}">
                <a16:creationId xmlns:a16="http://schemas.microsoft.com/office/drawing/2014/main" id="{8FE4F567-C61A-15BB-0539-62201BAF66B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1" t="2790" r="22901" b="2790"/>
          <a:stretch/>
        </p:blipFill>
        <p:spPr bwMode="auto">
          <a:xfrm>
            <a:off x="10859117" y="151597"/>
            <a:ext cx="1143657" cy="1143657"/>
          </a:xfrm>
          <a:prstGeom prst="ellipse">
            <a:avLst/>
          </a:prstGeom>
        </p:spPr>
      </p:pic>
      <p:pic>
        <p:nvPicPr>
          <p:cNvPr id="13" name="Grafik 12" descr="Ein Bild, das Text, Diagramm, Origami enthält.&#10;&#10;Automatisch generierte Beschreibung">
            <a:extLst>
              <a:ext uri="{FF2B5EF4-FFF2-40B4-BE49-F238E27FC236}">
                <a16:creationId xmlns:a16="http://schemas.microsoft.com/office/drawing/2014/main" id="{3AE571F9-BB92-CC2A-7DB4-184127E9B4D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26" r="81902" b="2864"/>
          <a:stretch/>
        </p:blipFill>
        <p:spPr>
          <a:xfrm>
            <a:off x="2563892" y="1861964"/>
            <a:ext cx="2789702" cy="3602795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DBE0AF27-092A-7DA4-D40C-91684B3E8086}"/>
              </a:ext>
            </a:extLst>
          </p:cNvPr>
          <p:cNvSpPr txBox="1"/>
          <p:nvPr/>
        </p:nvSpPr>
        <p:spPr>
          <a:xfrm>
            <a:off x="345902" y="6107883"/>
            <a:ext cx="61000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5">
              <a:defRPr/>
            </a:pPr>
            <a:r>
              <a:rPr lang="de-DE" sz="1200" dirty="0">
                <a:solidFill>
                  <a:prstClr val="black"/>
                </a:solidFill>
                <a:latin typeface="Arial Narrow"/>
              </a:rPr>
              <a:t>Warnat-Herresthal et al., </a:t>
            </a:r>
            <a:r>
              <a:rPr lang="de-DE" sz="1200" b="1" dirty="0">
                <a:solidFill>
                  <a:prstClr val="black"/>
                </a:solidFill>
                <a:latin typeface="Arial Narrow"/>
              </a:rPr>
              <a:t>Nature</a:t>
            </a:r>
            <a:r>
              <a:rPr lang="de-DE" sz="1200" dirty="0">
                <a:solidFill>
                  <a:prstClr val="black"/>
                </a:solidFill>
                <a:latin typeface="Arial Narrow"/>
              </a:rPr>
              <a:t> 2021</a:t>
            </a:r>
            <a:endParaRPr lang="de-DE" sz="1200" dirty="0"/>
          </a:p>
          <a:p>
            <a:pPr defTabSz="914445">
              <a:defRPr/>
            </a:pPr>
            <a:r>
              <a:rPr lang="de-DE" sz="1200" dirty="0">
                <a:solidFill>
                  <a:prstClr val="black"/>
                </a:solidFill>
                <a:latin typeface="Arial Narrow"/>
              </a:rPr>
              <a:t>Schultze et al., </a:t>
            </a:r>
            <a:r>
              <a:rPr lang="de-DE" sz="1200" b="1" dirty="0">
                <a:solidFill>
                  <a:prstClr val="black"/>
                </a:solidFill>
                <a:latin typeface="Arial Narrow"/>
              </a:rPr>
              <a:t>Nat Rev </a:t>
            </a:r>
            <a:r>
              <a:rPr lang="de-DE" sz="1200" b="1" dirty="0" err="1">
                <a:solidFill>
                  <a:prstClr val="black"/>
                </a:solidFill>
                <a:latin typeface="Arial Narrow"/>
              </a:rPr>
              <a:t>Immunol</a:t>
            </a:r>
            <a:r>
              <a:rPr lang="de-DE" sz="1200" dirty="0">
                <a:solidFill>
                  <a:prstClr val="black"/>
                </a:solidFill>
                <a:latin typeface="Arial Narrow"/>
              </a:rPr>
              <a:t>, 2022</a:t>
            </a:r>
            <a:endParaRPr lang="de-DE" sz="1200" dirty="0"/>
          </a:p>
          <a:p>
            <a:pPr defTabSz="914445">
              <a:defRPr/>
            </a:pPr>
            <a:r>
              <a:rPr lang="de-DE" sz="1200" dirty="0">
                <a:solidFill>
                  <a:prstClr val="black"/>
                </a:solidFill>
                <a:latin typeface="Arial Narrow"/>
              </a:rPr>
              <a:t>Schultze, </a:t>
            </a:r>
            <a:r>
              <a:rPr lang="de-DE" sz="1200" b="1" dirty="0">
                <a:solidFill>
                  <a:prstClr val="black"/>
                </a:solidFill>
                <a:latin typeface="Arial Narrow"/>
              </a:rPr>
              <a:t>J CME</a:t>
            </a:r>
            <a:r>
              <a:rPr lang="de-DE" sz="1200" dirty="0">
                <a:solidFill>
                  <a:prstClr val="black"/>
                </a:solidFill>
                <a:latin typeface="Arial Narrow"/>
              </a:rPr>
              <a:t>, 2023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842936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DD9622D6-3E50-8483-05AB-DBA28537FA21}"/>
              </a:ext>
            </a:extLst>
          </p:cNvPr>
          <p:cNvSpPr/>
          <p:nvPr/>
        </p:nvSpPr>
        <p:spPr bwMode="auto">
          <a:xfrm>
            <a:off x="0" y="-24519"/>
            <a:ext cx="12192000" cy="14457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4E5DA80-8C19-6196-CA0E-740ECBA488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39" t="27443"/>
          <a:stretch/>
        </p:blipFill>
        <p:spPr>
          <a:xfrm>
            <a:off x="8541624" y="2827645"/>
            <a:ext cx="471353" cy="626957"/>
          </a:xfrm>
          <a:prstGeom prst="rect">
            <a:avLst/>
          </a:prstGeom>
        </p:spPr>
      </p:pic>
      <p:pic>
        <p:nvPicPr>
          <p:cNvPr id="19" name="Inhaltsplatzhalter 14" descr="Ein Bild, das Screenshot, Text, Kreis enthält.&#10;&#10;Automatisch generierte Beschreibung">
            <a:extLst>
              <a:ext uri="{FF2B5EF4-FFF2-40B4-BE49-F238E27FC236}">
                <a16:creationId xmlns:a16="http://schemas.microsoft.com/office/drawing/2014/main" id="{848C6634-4FD5-050E-613A-F24145528C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4" t="45032" r="61783" b="9343"/>
          <a:stretch/>
        </p:blipFill>
        <p:spPr>
          <a:xfrm>
            <a:off x="4802298" y="1503289"/>
            <a:ext cx="2971919" cy="4188199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37E27712-36F7-B96C-F441-A6C256F88973}"/>
              </a:ext>
            </a:extLst>
          </p:cNvPr>
          <p:cNvSpPr txBox="1"/>
          <p:nvPr/>
        </p:nvSpPr>
        <p:spPr>
          <a:xfrm>
            <a:off x="9044529" y="2926836"/>
            <a:ext cx="193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Model generalization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A9B6111C-7ADE-09AE-8E0E-B38AA0959748}"/>
              </a:ext>
            </a:extLst>
          </p:cNvPr>
          <p:cNvSpPr txBox="1"/>
          <p:nvPr/>
        </p:nvSpPr>
        <p:spPr>
          <a:xfrm>
            <a:off x="9069865" y="3485719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Privacy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07491361-8A49-3267-9937-672BBBFD6D32}"/>
              </a:ext>
            </a:extLst>
          </p:cNvPr>
          <p:cNvSpPr txBox="1"/>
          <p:nvPr/>
        </p:nvSpPr>
        <p:spPr>
          <a:xfrm>
            <a:off x="9055059" y="402002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Decentralization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F27191B5-B193-BCDB-072D-EAFF69871D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1811" y="3909550"/>
            <a:ext cx="623248" cy="88131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B472363-4E33-0958-1B61-094CEFF773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1281" y="3349272"/>
            <a:ext cx="623248" cy="881312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E50AF35-AEDB-ACA1-66D7-B1FCF729D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81F5-7324-4920-B743-86BEC1316895}" type="slidenum">
              <a:rPr lang="en-US" smtClean="0"/>
              <a:t>6</a:t>
            </a:fld>
            <a:endParaRPr lang="en-US"/>
          </a:p>
        </p:txBody>
      </p:sp>
      <p:sp>
        <p:nvSpPr>
          <p:cNvPr id="8" name="!!2">
            <a:extLst>
              <a:ext uri="{FF2B5EF4-FFF2-40B4-BE49-F238E27FC236}">
                <a16:creationId xmlns:a16="http://schemas.microsoft.com/office/drawing/2014/main" id="{9C0727C9-AC3D-EE25-74D8-4F5FF6F6847A}"/>
              </a:ext>
            </a:extLst>
          </p:cNvPr>
          <p:cNvSpPr txBox="1">
            <a:spLocks/>
          </p:cNvSpPr>
          <p:nvPr/>
        </p:nvSpPr>
        <p:spPr bwMode="auto">
          <a:xfrm>
            <a:off x="1146213" y="569948"/>
            <a:ext cx="8399443" cy="617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ED7D31"/>
              </a:buClr>
              <a:defRPr/>
            </a:pPr>
            <a:r>
              <a:rPr lang="en-US" sz="3200" b="1" dirty="0">
                <a:solidFill>
                  <a:srgbClr val="00324D"/>
                </a:solidFill>
                <a:latin typeface="Arial Narrow"/>
              </a:rPr>
              <a:t>Central learning</a:t>
            </a:r>
            <a:endParaRPr lang="en-US" dirty="0">
              <a:solidFill>
                <a:srgbClr val="00324D"/>
              </a:solidFill>
              <a:latin typeface="Arial"/>
              <a:cs typeface="Arial"/>
            </a:endParaRPr>
          </a:p>
        </p:txBody>
      </p:sp>
      <p:pic>
        <p:nvPicPr>
          <p:cNvPr id="12" name="Grafik 11" descr="Ein Bild, das Grafiken, Schrift, Grafikdesign, Logo enthält.&#10;&#10;Beschreibung automatisch generiert.">
            <a:extLst>
              <a:ext uri="{FF2B5EF4-FFF2-40B4-BE49-F238E27FC236}">
                <a16:creationId xmlns:a16="http://schemas.microsoft.com/office/drawing/2014/main" id="{53DE0575-5E68-62DD-D9F7-BA215E10E8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27948" y="6207328"/>
            <a:ext cx="720977" cy="546886"/>
          </a:xfrm>
          <a:prstGeom prst="rect">
            <a:avLst/>
          </a:prstGeom>
        </p:spPr>
      </p:pic>
      <p:pic>
        <p:nvPicPr>
          <p:cNvPr id="2" name="Grafik 1" descr="Ein Bild, das Text, Diagramm, Origami enthält.&#10;&#10;Automatisch generierte Beschreibung">
            <a:extLst>
              <a:ext uri="{FF2B5EF4-FFF2-40B4-BE49-F238E27FC236}">
                <a16:creationId xmlns:a16="http://schemas.microsoft.com/office/drawing/2014/main" id="{AC20F15D-E426-B184-3B86-05C6F90349C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0" t="70914" r="59282" b="42"/>
          <a:stretch/>
        </p:blipFill>
        <p:spPr bwMode="auto">
          <a:xfrm>
            <a:off x="1465770" y="1925928"/>
            <a:ext cx="3274492" cy="4001121"/>
          </a:xfrm>
          <a:prstGeom prst="rect">
            <a:avLst/>
          </a:prstGeom>
        </p:spPr>
      </p:pic>
      <p:pic>
        <p:nvPicPr>
          <p:cNvPr id="6" name="Picture Placeholder 17">
            <a:extLst>
              <a:ext uri="{FF2B5EF4-FFF2-40B4-BE49-F238E27FC236}">
                <a16:creationId xmlns:a16="http://schemas.microsoft.com/office/drawing/2014/main" id="{E737DEC2-AEAC-EE39-EDA0-C01A7627AA7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1" t="2790" r="22901" b="2790"/>
          <a:stretch/>
        </p:blipFill>
        <p:spPr bwMode="auto">
          <a:xfrm>
            <a:off x="10859117" y="151597"/>
            <a:ext cx="1143657" cy="1143657"/>
          </a:xfrm>
          <a:prstGeom prst="ellipse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9C4B10C-A64F-60DF-8779-29961F4C110A}"/>
              </a:ext>
            </a:extLst>
          </p:cNvPr>
          <p:cNvSpPr txBox="1"/>
          <p:nvPr/>
        </p:nvSpPr>
        <p:spPr bwMode="auto">
          <a:xfrm>
            <a:off x="345902" y="6107883"/>
            <a:ext cx="61000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5">
              <a:defRPr/>
            </a:pPr>
            <a:r>
              <a:rPr lang="de-DE" sz="1200" dirty="0">
                <a:solidFill>
                  <a:prstClr val="black"/>
                </a:solidFill>
                <a:latin typeface="Arial Narrow"/>
              </a:rPr>
              <a:t>Warnat-Herresthal et al., </a:t>
            </a:r>
            <a:r>
              <a:rPr lang="de-DE" sz="1200" b="1" dirty="0">
                <a:solidFill>
                  <a:prstClr val="black"/>
                </a:solidFill>
                <a:latin typeface="Arial Narrow"/>
              </a:rPr>
              <a:t>Nature</a:t>
            </a:r>
            <a:r>
              <a:rPr lang="de-DE" sz="1200" dirty="0">
                <a:solidFill>
                  <a:prstClr val="black"/>
                </a:solidFill>
                <a:latin typeface="Arial Narrow"/>
              </a:rPr>
              <a:t> 2021</a:t>
            </a:r>
            <a:endParaRPr lang="de-DE" sz="1200" dirty="0"/>
          </a:p>
          <a:p>
            <a:pPr defTabSz="914445">
              <a:defRPr/>
            </a:pPr>
            <a:r>
              <a:rPr lang="de-DE" sz="1200" dirty="0">
                <a:solidFill>
                  <a:prstClr val="black"/>
                </a:solidFill>
                <a:latin typeface="Arial Narrow"/>
              </a:rPr>
              <a:t>Schultze et al., </a:t>
            </a:r>
            <a:r>
              <a:rPr lang="de-DE" sz="1200" b="1" dirty="0">
                <a:solidFill>
                  <a:prstClr val="black"/>
                </a:solidFill>
                <a:latin typeface="Arial Narrow"/>
              </a:rPr>
              <a:t>Nat Rev </a:t>
            </a:r>
            <a:r>
              <a:rPr lang="de-DE" sz="1200" b="1" dirty="0" err="1">
                <a:solidFill>
                  <a:prstClr val="black"/>
                </a:solidFill>
                <a:latin typeface="Arial Narrow"/>
              </a:rPr>
              <a:t>Immunol</a:t>
            </a:r>
            <a:r>
              <a:rPr lang="de-DE" sz="1200" dirty="0">
                <a:solidFill>
                  <a:prstClr val="black"/>
                </a:solidFill>
                <a:latin typeface="Arial Narrow"/>
              </a:rPr>
              <a:t>, 2022</a:t>
            </a:r>
            <a:endParaRPr lang="de-DE" sz="1200" dirty="0"/>
          </a:p>
          <a:p>
            <a:pPr defTabSz="914445">
              <a:defRPr/>
            </a:pPr>
            <a:r>
              <a:rPr lang="de-DE" sz="1200" dirty="0">
                <a:solidFill>
                  <a:prstClr val="black"/>
                </a:solidFill>
                <a:latin typeface="Arial Narrow"/>
              </a:rPr>
              <a:t>Schultze, </a:t>
            </a:r>
            <a:r>
              <a:rPr lang="de-DE" sz="1200" b="1" dirty="0">
                <a:solidFill>
                  <a:prstClr val="black"/>
                </a:solidFill>
                <a:latin typeface="Arial Narrow"/>
              </a:rPr>
              <a:t>J CME</a:t>
            </a:r>
            <a:r>
              <a:rPr lang="de-DE" sz="1200" dirty="0">
                <a:solidFill>
                  <a:prstClr val="black"/>
                </a:solidFill>
                <a:latin typeface="Arial Narrow"/>
              </a:rPr>
              <a:t>, 2023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062043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4151AAB6-BBF7-55A4-AD32-4058C3D20125}"/>
              </a:ext>
            </a:extLst>
          </p:cNvPr>
          <p:cNvSpPr/>
          <p:nvPr/>
        </p:nvSpPr>
        <p:spPr bwMode="auto">
          <a:xfrm>
            <a:off x="0" y="0"/>
            <a:ext cx="12192000" cy="14457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150908F-85A7-3E07-9512-2C75C877658E}"/>
              </a:ext>
            </a:extLst>
          </p:cNvPr>
          <p:cNvSpPr txBox="1"/>
          <p:nvPr/>
        </p:nvSpPr>
        <p:spPr>
          <a:xfrm>
            <a:off x="4895611" y="6056820"/>
            <a:ext cx="24007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McMahan et al. </a:t>
            </a:r>
            <a:r>
              <a:rPr lang="en-US" sz="1400" dirty="0" err="1"/>
              <a:t>arXiv</a:t>
            </a:r>
            <a:r>
              <a:rPr lang="en-US" sz="1400" dirty="0"/>
              <a:t> 2016</a:t>
            </a:r>
          </a:p>
        </p:txBody>
      </p:sp>
      <p:pic>
        <p:nvPicPr>
          <p:cNvPr id="26" name="Inhaltsplatzhalter 14" descr="Ein Bild, das Screenshot, Text, Kreis enthält.&#10;&#10;Automatisch generierte Beschreibung">
            <a:extLst>
              <a:ext uri="{FF2B5EF4-FFF2-40B4-BE49-F238E27FC236}">
                <a16:creationId xmlns:a16="http://schemas.microsoft.com/office/drawing/2014/main" id="{168FD214-540D-FDE1-DD26-9DD602C48D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7" t="54682" r="34123" b="13290"/>
          <a:stretch/>
        </p:blipFill>
        <p:spPr>
          <a:xfrm>
            <a:off x="4671040" y="2319130"/>
            <a:ext cx="3591928" cy="2828743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DB60AED9-52A2-A574-6515-74C112CAFD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39" t="27443"/>
          <a:stretch/>
        </p:blipFill>
        <p:spPr>
          <a:xfrm>
            <a:off x="9211538" y="2976051"/>
            <a:ext cx="471353" cy="626957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01C6B8BE-3F3B-DBAD-032F-19ED21DE0941}"/>
              </a:ext>
            </a:extLst>
          </p:cNvPr>
          <p:cNvSpPr txBox="1"/>
          <p:nvPr/>
        </p:nvSpPr>
        <p:spPr>
          <a:xfrm>
            <a:off x="9714443" y="3075242"/>
            <a:ext cx="2167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 generalization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91540C72-D6EF-B553-2941-0A3225C9AFA9}"/>
              </a:ext>
            </a:extLst>
          </p:cNvPr>
          <p:cNvSpPr txBox="1"/>
          <p:nvPr/>
        </p:nvSpPr>
        <p:spPr>
          <a:xfrm>
            <a:off x="9780501" y="3603008"/>
            <a:ext cx="849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Privacy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BA8FC5D2-68CF-2E44-001D-E3151DF80602}"/>
              </a:ext>
            </a:extLst>
          </p:cNvPr>
          <p:cNvSpPr txBox="1"/>
          <p:nvPr/>
        </p:nvSpPr>
        <p:spPr>
          <a:xfrm>
            <a:off x="9745065" y="4169967"/>
            <a:ext cx="171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Decentralization</a:t>
            </a: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50CDCE18-2457-7BB3-C0E4-F21BC6063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5591" y="4041023"/>
            <a:ext cx="623248" cy="881312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ED83C6C7-DC47-9865-C45C-62EA383397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39" t="27443"/>
          <a:stretch/>
        </p:blipFill>
        <p:spPr>
          <a:xfrm>
            <a:off x="9211538" y="3534705"/>
            <a:ext cx="471353" cy="626957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040F510-06AC-D748-2358-632021E2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81F5-7324-4920-B743-86BEC1316895}" type="slidenum">
              <a:rPr lang="en-US" smtClean="0"/>
              <a:t>7</a:t>
            </a:fld>
            <a:endParaRPr lang="en-US"/>
          </a:p>
        </p:txBody>
      </p:sp>
      <p:sp>
        <p:nvSpPr>
          <p:cNvPr id="7" name="!!2">
            <a:extLst>
              <a:ext uri="{FF2B5EF4-FFF2-40B4-BE49-F238E27FC236}">
                <a16:creationId xmlns:a16="http://schemas.microsoft.com/office/drawing/2014/main" id="{5DFEE09E-721E-073E-CAC7-5FDE4251FADC}"/>
              </a:ext>
            </a:extLst>
          </p:cNvPr>
          <p:cNvSpPr txBox="1">
            <a:spLocks/>
          </p:cNvSpPr>
          <p:nvPr/>
        </p:nvSpPr>
        <p:spPr bwMode="auto">
          <a:xfrm>
            <a:off x="1146213" y="569948"/>
            <a:ext cx="8399443" cy="617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ED7D31"/>
              </a:buClr>
              <a:defRPr/>
            </a:pPr>
            <a:r>
              <a:rPr lang="en-US" sz="3200" b="1" dirty="0">
                <a:solidFill>
                  <a:srgbClr val="00324D"/>
                </a:solidFill>
                <a:latin typeface="Arial Narrow"/>
              </a:rPr>
              <a:t>Federated learning</a:t>
            </a:r>
            <a:endParaRPr lang="en-US" dirty="0">
              <a:solidFill>
                <a:srgbClr val="00324D"/>
              </a:solidFill>
              <a:latin typeface="Arial"/>
              <a:cs typeface="Arial"/>
            </a:endParaRPr>
          </a:p>
        </p:txBody>
      </p:sp>
      <p:pic>
        <p:nvPicPr>
          <p:cNvPr id="10" name="Grafik 9" descr="Ein Bild, das Grafiken, Schrift, Grafikdesign, Logo enthält.&#10;&#10;Beschreibung automatisch generiert.">
            <a:extLst>
              <a:ext uri="{FF2B5EF4-FFF2-40B4-BE49-F238E27FC236}">
                <a16:creationId xmlns:a16="http://schemas.microsoft.com/office/drawing/2014/main" id="{7DF85092-6E5F-86EC-9BE9-C93AD50306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27948" y="6207328"/>
            <a:ext cx="720977" cy="546886"/>
          </a:xfrm>
          <a:prstGeom prst="rect">
            <a:avLst/>
          </a:prstGeom>
        </p:spPr>
      </p:pic>
      <p:pic>
        <p:nvPicPr>
          <p:cNvPr id="3" name="Picture Placeholder 17">
            <a:extLst>
              <a:ext uri="{FF2B5EF4-FFF2-40B4-BE49-F238E27FC236}">
                <a16:creationId xmlns:a16="http://schemas.microsoft.com/office/drawing/2014/main" id="{72D04D2E-C70A-F774-5F93-E4D9A5213F6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1" t="2790" r="22901" b="2790"/>
          <a:stretch/>
        </p:blipFill>
        <p:spPr bwMode="auto">
          <a:xfrm>
            <a:off x="10859117" y="151597"/>
            <a:ext cx="1143657" cy="1143657"/>
          </a:xfrm>
          <a:prstGeom prst="ellipse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A2CDBDF-6B99-C5FC-ECDB-E4FC479D5250}"/>
              </a:ext>
            </a:extLst>
          </p:cNvPr>
          <p:cNvSpPr txBox="1"/>
          <p:nvPr/>
        </p:nvSpPr>
        <p:spPr bwMode="auto">
          <a:xfrm>
            <a:off x="345902" y="6107883"/>
            <a:ext cx="61000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5">
              <a:defRPr/>
            </a:pPr>
            <a:r>
              <a:rPr lang="de-DE" sz="1200" dirty="0">
                <a:solidFill>
                  <a:prstClr val="black"/>
                </a:solidFill>
                <a:latin typeface="Arial Narrow"/>
              </a:rPr>
              <a:t>Warnat-Herresthal et al., </a:t>
            </a:r>
            <a:r>
              <a:rPr lang="de-DE" sz="1200" b="1" dirty="0">
                <a:solidFill>
                  <a:prstClr val="black"/>
                </a:solidFill>
                <a:latin typeface="Arial Narrow"/>
              </a:rPr>
              <a:t>Nature</a:t>
            </a:r>
            <a:r>
              <a:rPr lang="de-DE" sz="1200" dirty="0">
                <a:solidFill>
                  <a:prstClr val="black"/>
                </a:solidFill>
                <a:latin typeface="Arial Narrow"/>
              </a:rPr>
              <a:t> 2021</a:t>
            </a:r>
            <a:endParaRPr lang="de-DE" sz="1200" dirty="0"/>
          </a:p>
          <a:p>
            <a:pPr defTabSz="914445">
              <a:defRPr/>
            </a:pPr>
            <a:r>
              <a:rPr lang="de-DE" sz="1200" dirty="0">
                <a:solidFill>
                  <a:prstClr val="black"/>
                </a:solidFill>
                <a:latin typeface="Arial Narrow"/>
              </a:rPr>
              <a:t>Schultze et al., </a:t>
            </a:r>
            <a:r>
              <a:rPr lang="de-DE" sz="1200" b="1" dirty="0">
                <a:solidFill>
                  <a:prstClr val="black"/>
                </a:solidFill>
                <a:latin typeface="Arial Narrow"/>
              </a:rPr>
              <a:t>Nat Rev </a:t>
            </a:r>
            <a:r>
              <a:rPr lang="de-DE" sz="1200" b="1" dirty="0" err="1">
                <a:solidFill>
                  <a:prstClr val="black"/>
                </a:solidFill>
                <a:latin typeface="Arial Narrow"/>
              </a:rPr>
              <a:t>Immunol</a:t>
            </a:r>
            <a:r>
              <a:rPr lang="de-DE" sz="1200" dirty="0">
                <a:solidFill>
                  <a:prstClr val="black"/>
                </a:solidFill>
                <a:latin typeface="Arial Narrow"/>
              </a:rPr>
              <a:t>, 2022</a:t>
            </a:r>
            <a:endParaRPr lang="de-DE" sz="1200" dirty="0"/>
          </a:p>
          <a:p>
            <a:pPr defTabSz="914445">
              <a:defRPr/>
            </a:pPr>
            <a:r>
              <a:rPr lang="de-DE" sz="1200" dirty="0">
                <a:solidFill>
                  <a:prstClr val="black"/>
                </a:solidFill>
                <a:latin typeface="Arial Narrow"/>
              </a:rPr>
              <a:t>Schultze, </a:t>
            </a:r>
            <a:r>
              <a:rPr lang="de-DE" sz="1200" b="1" dirty="0">
                <a:solidFill>
                  <a:prstClr val="black"/>
                </a:solidFill>
                <a:latin typeface="Arial Narrow"/>
              </a:rPr>
              <a:t>J CME</a:t>
            </a:r>
            <a:r>
              <a:rPr lang="de-DE" sz="1200" dirty="0">
                <a:solidFill>
                  <a:prstClr val="black"/>
                </a:solidFill>
                <a:latin typeface="Arial Narrow"/>
              </a:rPr>
              <a:t>, 2023</a:t>
            </a:r>
            <a:endParaRPr lang="de-DE" sz="1200" dirty="0"/>
          </a:p>
        </p:txBody>
      </p:sp>
      <p:pic>
        <p:nvPicPr>
          <p:cNvPr id="17" name="Grafik 16" descr="Ein Bild, das Text, Diagramm, Origami enthält.&#10;&#10;Automatisch generierte Beschreibung">
            <a:extLst>
              <a:ext uri="{FF2B5EF4-FFF2-40B4-BE49-F238E27FC236}">
                <a16:creationId xmlns:a16="http://schemas.microsoft.com/office/drawing/2014/main" id="{07E27E4A-85E3-BD04-E6BD-2C5FB6B2EB5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8" t="71001" r="28558" b="-45"/>
          <a:stretch/>
        </p:blipFill>
        <p:spPr bwMode="auto">
          <a:xfrm>
            <a:off x="826916" y="2085470"/>
            <a:ext cx="3844124" cy="354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6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45B0D8D4-50B4-3A6E-7034-BAF6FA9E08F4}"/>
              </a:ext>
            </a:extLst>
          </p:cNvPr>
          <p:cNvSpPr/>
          <p:nvPr/>
        </p:nvSpPr>
        <p:spPr bwMode="auto">
          <a:xfrm>
            <a:off x="0" y="0"/>
            <a:ext cx="12192000" cy="14457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DD7F888-BDE9-DD38-9207-80FA05DA60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39" t="27443"/>
          <a:stretch/>
        </p:blipFill>
        <p:spPr>
          <a:xfrm>
            <a:off x="9001261" y="2739190"/>
            <a:ext cx="471353" cy="62695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D5973DB-0BBA-3444-8FDE-7AE2A5CCE38E}"/>
              </a:ext>
            </a:extLst>
          </p:cNvPr>
          <p:cNvSpPr txBox="1"/>
          <p:nvPr/>
        </p:nvSpPr>
        <p:spPr>
          <a:xfrm>
            <a:off x="9493334" y="2820064"/>
            <a:ext cx="2167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 generalization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000F0BB-9179-044A-BFCA-0A7D3DF24293}"/>
              </a:ext>
            </a:extLst>
          </p:cNvPr>
          <p:cNvSpPr txBox="1"/>
          <p:nvPr/>
        </p:nvSpPr>
        <p:spPr>
          <a:xfrm>
            <a:off x="9566133" y="3428999"/>
            <a:ext cx="849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Privacy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7296523-4C52-B9AC-359F-86999EF5D113}"/>
              </a:ext>
            </a:extLst>
          </p:cNvPr>
          <p:cNvSpPr txBox="1"/>
          <p:nvPr/>
        </p:nvSpPr>
        <p:spPr>
          <a:xfrm>
            <a:off x="9496473" y="3976334"/>
            <a:ext cx="171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Decentralization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597E17F-AFEA-CC5F-DE9F-3FF3224494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39" t="27443"/>
          <a:stretch/>
        </p:blipFill>
        <p:spPr>
          <a:xfrm>
            <a:off x="9009214" y="3312836"/>
            <a:ext cx="471353" cy="62695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433607A-3EEA-0EDB-18CC-7DC0F7482D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39" t="27443"/>
          <a:stretch/>
        </p:blipFill>
        <p:spPr>
          <a:xfrm>
            <a:off x="9017167" y="3886482"/>
            <a:ext cx="471353" cy="626957"/>
          </a:xfrm>
          <a:prstGeom prst="rect">
            <a:avLst/>
          </a:prstGeom>
        </p:spPr>
      </p:pic>
      <p:pic>
        <p:nvPicPr>
          <p:cNvPr id="15" name="Inhaltsplatzhalter 14" descr="Ein Bild, das Screenshot, Text, Kreis enthält.&#10;&#10;Automatisch generierte Beschreibung">
            <a:extLst>
              <a:ext uri="{FF2B5EF4-FFF2-40B4-BE49-F238E27FC236}">
                <a16:creationId xmlns:a16="http://schemas.microsoft.com/office/drawing/2014/main" id="{38943B4C-D635-3710-B19D-3DE06EC7C0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56" t="52389" r="2834" b="8160"/>
          <a:stretch/>
        </p:blipFill>
        <p:spPr>
          <a:xfrm>
            <a:off x="4862488" y="1871529"/>
            <a:ext cx="3591928" cy="3484271"/>
          </a:xfrm>
          <a:prstGeom prst="rect">
            <a:avLst/>
          </a:prstGeom>
        </p:spPr>
      </p:pic>
      <p:pic>
        <p:nvPicPr>
          <p:cNvPr id="3074" name="Picture 2" descr="GitHub - hpe-design/logos: hpe logo for use with hpe products">
            <a:extLst>
              <a:ext uri="{FF2B5EF4-FFF2-40B4-BE49-F238E27FC236}">
                <a16:creationId xmlns:a16="http://schemas.microsoft.com/office/drawing/2014/main" id="{9D0D1755-9EDF-A262-5E02-32507B136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304" y="4960888"/>
            <a:ext cx="2067792" cy="86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F58F9D-5A5B-B589-F2A2-7661A22F3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81F5-7324-4920-B743-86BEC1316895}" type="slidenum">
              <a:rPr lang="en-US" smtClean="0"/>
              <a:t>8</a:t>
            </a:fld>
            <a:endParaRPr lang="en-US"/>
          </a:p>
        </p:txBody>
      </p:sp>
      <p:sp>
        <p:nvSpPr>
          <p:cNvPr id="13" name="!!2">
            <a:extLst>
              <a:ext uri="{FF2B5EF4-FFF2-40B4-BE49-F238E27FC236}">
                <a16:creationId xmlns:a16="http://schemas.microsoft.com/office/drawing/2014/main" id="{5320DC6C-F834-1C0D-AC89-0B80E0018BBE}"/>
              </a:ext>
            </a:extLst>
          </p:cNvPr>
          <p:cNvSpPr txBox="1">
            <a:spLocks/>
          </p:cNvSpPr>
          <p:nvPr/>
        </p:nvSpPr>
        <p:spPr bwMode="auto">
          <a:xfrm>
            <a:off x="1146213" y="569948"/>
            <a:ext cx="8399443" cy="617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ED7D31"/>
              </a:buClr>
              <a:defRPr/>
            </a:pPr>
            <a:r>
              <a:rPr lang="en-US" sz="3200" b="1" dirty="0">
                <a:solidFill>
                  <a:srgbClr val="00324D"/>
                </a:solidFill>
                <a:latin typeface="Arial Narrow"/>
              </a:rPr>
              <a:t>Swarm learning</a:t>
            </a:r>
            <a:endParaRPr lang="en-US" dirty="0">
              <a:solidFill>
                <a:srgbClr val="00324D"/>
              </a:solidFill>
              <a:latin typeface="Arial"/>
              <a:cs typeface="Arial"/>
            </a:endParaRPr>
          </a:p>
        </p:txBody>
      </p:sp>
      <p:pic>
        <p:nvPicPr>
          <p:cNvPr id="4" name="Picture Placeholder 17">
            <a:extLst>
              <a:ext uri="{FF2B5EF4-FFF2-40B4-BE49-F238E27FC236}">
                <a16:creationId xmlns:a16="http://schemas.microsoft.com/office/drawing/2014/main" id="{7DE795AB-AEC8-32B7-5DA1-DE546E28F6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1" t="2790" r="22901" b="2790"/>
          <a:stretch/>
        </p:blipFill>
        <p:spPr bwMode="auto">
          <a:xfrm>
            <a:off x="10859117" y="151597"/>
            <a:ext cx="1143657" cy="1143657"/>
          </a:xfrm>
          <a:prstGeom prst="ellipse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970AEA33-6908-1EAF-38F6-410E3ED159CF}"/>
              </a:ext>
            </a:extLst>
          </p:cNvPr>
          <p:cNvSpPr txBox="1"/>
          <p:nvPr/>
        </p:nvSpPr>
        <p:spPr bwMode="auto">
          <a:xfrm>
            <a:off x="345902" y="6107883"/>
            <a:ext cx="61000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5">
              <a:defRPr/>
            </a:pPr>
            <a:r>
              <a:rPr lang="de-DE" sz="1200" dirty="0">
                <a:solidFill>
                  <a:prstClr val="black"/>
                </a:solidFill>
                <a:latin typeface="Arial Narrow"/>
              </a:rPr>
              <a:t>Warnat-Herresthal et al., </a:t>
            </a:r>
            <a:r>
              <a:rPr lang="de-DE" sz="1200" b="1" dirty="0">
                <a:solidFill>
                  <a:prstClr val="black"/>
                </a:solidFill>
                <a:latin typeface="Arial Narrow"/>
              </a:rPr>
              <a:t>Nature</a:t>
            </a:r>
            <a:r>
              <a:rPr lang="de-DE" sz="1200" dirty="0">
                <a:solidFill>
                  <a:prstClr val="black"/>
                </a:solidFill>
                <a:latin typeface="Arial Narrow"/>
              </a:rPr>
              <a:t> 2021</a:t>
            </a:r>
            <a:endParaRPr lang="de-DE" sz="1200" dirty="0"/>
          </a:p>
          <a:p>
            <a:pPr defTabSz="914445">
              <a:defRPr/>
            </a:pPr>
            <a:r>
              <a:rPr lang="de-DE" sz="1200" dirty="0">
                <a:solidFill>
                  <a:prstClr val="black"/>
                </a:solidFill>
                <a:latin typeface="Arial Narrow"/>
              </a:rPr>
              <a:t>Schultze et al., </a:t>
            </a:r>
            <a:r>
              <a:rPr lang="de-DE" sz="1200" b="1" dirty="0">
                <a:solidFill>
                  <a:prstClr val="black"/>
                </a:solidFill>
                <a:latin typeface="Arial Narrow"/>
              </a:rPr>
              <a:t>Nat Rev </a:t>
            </a:r>
            <a:r>
              <a:rPr lang="de-DE" sz="1200" b="1" dirty="0" err="1">
                <a:solidFill>
                  <a:prstClr val="black"/>
                </a:solidFill>
                <a:latin typeface="Arial Narrow"/>
              </a:rPr>
              <a:t>Immunol</a:t>
            </a:r>
            <a:r>
              <a:rPr lang="de-DE" sz="1200" dirty="0">
                <a:solidFill>
                  <a:prstClr val="black"/>
                </a:solidFill>
                <a:latin typeface="Arial Narrow"/>
              </a:rPr>
              <a:t>, 2022</a:t>
            </a:r>
            <a:endParaRPr lang="de-DE" sz="1200" dirty="0"/>
          </a:p>
          <a:p>
            <a:pPr defTabSz="914445">
              <a:defRPr/>
            </a:pPr>
            <a:r>
              <a:rPr lang="de-DE" sz="1200" dirty="0">
                <a:solidFill>
                  <a:prstClr val="black"/>
                </a:solidFill>
                <a:latin typeface="Arial Narrow"/>
              </a:rPr>
              <a:t>Schultze, </a:t>
            </a:r>
            <a:r>
              <a:rPr lang="de-DE" sz="1200" b="1" dirty="0">
                <a:solidFill>
                  <a:prstClr val="black"/>
                </a:solidFill>
                <a:latin typeface="Arial Narrow"/>
              </a:rPr>
              <a:t>J CME</a:t>
            </a:r>
            <a:r>
              <a:rPr lang="de-DE" sz="1200" dirty="0">
                <a:solidFill>
                  <a:prstClr val="black"/>
                </a:solidFill>
                <a:latin typeface="Arial Narrow"/>
              </a:rPr>
              <a:t>, 2023</a:t>
            </a:r>
            <a:endParaRPr lang="de-DE" sz="1200" dirty="0"/>
          </a:p>
        </p:txBody>
      </p:sp>
      <p:pic>
        <p:nvPicPr>
          <p:cNvPr id="18" name="Grafik 17" descr="Ein Bild, das Text, Diagramm, Origami enthält.&#10;&#10;Automatisch generierte Beschreibung">
            <a:extLst>
              <a:ext uri="{FF2B5EF4-FFF2-40B4-BE49-F238E27FC236}">
                <a16:creationId xmlns:a16="http://schemas.microsoft.com/office/drawing/2014/main" id="{ADF176E4-14A1-2B12-E3FC-96FCDD8B1A6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70" t="70900" r="-1389" b="56"/>
          <a:stretch/>
        </p:blipFill>
        <p:spPr bwMode="auto">
          <a:xfrm>
            <a:off x="826916" y="1855110"/>
            <a:ext cx="4035572" cy="35424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1CD6FF-E6A2-E126-5337-FB5E88AD0359}"/>
              </a:ext>
            </a:extLst>
          </p:cNvPr>
          <p:cNvSpPr txBox="1"/>
          <p:nvPr/>
        </p:nvSpPr>
        <p:spPr>
          <a:xfrm>
            <a:off x="5403306" y="6354846"/>
            <a:ext cx="61022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5"/>
            <a:r>
              <a:rPr lang="de-DE" sz="1600" dirty="0">
                <a:solidFill>
                  <a:prstClr val="black"/>
                </a:solidFill>
              </a:rPr>
              <a:t>Also NVIDIA adopted SL as a way of doing AI</a:t>
            </a:r>
          </a:p>
        </p:txBody>
      </p:sp>
    </p:spTree>
    <p:extLst>
      <p:ext uri="{BB962C8B-B14F-4D97-AF65-F5344CB8AC3E}">
        <p14:creationId xmlns:p14="http://schemas.microsoft.com/office/powerpoint/2010/main" val="1755037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10C4681-2FBA-70D7-1BF5-5F2E8321AA53}"/>
              </a:ext>
            </a:extLst>
          </p:cNvPr>
          <p:cNvSpPr/>
          <p:nvPr/>
        </p:nvSpPr>
        <p:spPr bwMode="auto">
          <a:xfrm>
            <a:off x="0" y="0"/>
            <a:ext cx="12192000" cy="14457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Placeholder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1" t="2790" r="22901" b="2790"/>
          <a:stretch/>
        </p:blipFill>
        <p:spPr bwMode="auto">
          <a:xfrm>
            <a:off x="10859117" y="151597"/>
            <a:ext cx="1143657" cy="1143657"/>
          </a:xfrm>
          <a:prstGeom prst="ellipse">
            <a:avLst/>
          </a:prstGeom>
        </p:spPr>
      </p:pic>
      <p:pic>
        <p:nvPicPr>
          <p:cNvPr id="27" name="Grafik 26" descr="Ein Bild, das Grafiken, Schrift, Grafikdesign, Logo enthält.&#10;&#10;Beschreibung automatisch generiert.">
            <a:extLst>
              <a:ext uri="{FF2B5EF4-FFF2-40B4-BE49-F238E27FC236}">
                <a16:creationId xmlns:a16="http://schemas.microsoft.com/office/drawing/2014/main" id="{651CA594-75F7-1FC8-905A-B6CE60D83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7948" y="6207328"/>
            <a:ext cx="720977" cy="546886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B4B35642-E496-1877-EF08-AC88B6B46F54}"/>
              </a:ext>
            </a:extLst>
          </p:cNvPr>
          <p:cNvSpPr/>
          <p:nvPr/>
        </p:nvSpPr>
        <p:spPr>
          <a:xfrm>
            <a:off x="3734554" y="1689980"/>
            <a:ext cx="196158" cy="218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3797AB3-EA9F-992C-31AD-433833D0FC16}"/>
              </a:ext>
            </a:extLst>
          </p:cNvPr>
          <p:cNvSpPr/>
          <p:nvPr/>
        </p:nvSpPr>
        <p:spPr>
          <a:xfrm>
            <a:off x="5748950" y="1689979"/>
            <a:ext cx="196158" cy="218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D646E17-6193-A913-87F8-006BABF1CCA5}"/>
              </a:ext>
            </a:extLst>
          </p:cNvPr>
          <p:cNvSpPr/>
          <p:nvPr/>
        </p:nvSpPr>
        <p:spPr>
          <a:xfrm>
            <a:off x="2187920" y="1689978"/>
            <a:ext cx="196158" cy="218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E19C778-299F-8FFD-F6CA-17BF2854BA92}"/>
              </a:ext>
            </a:extLst>
          </p:cNvPr>
          <p:cNvSpPr/>
          <p:nvPr/>
        </p:nvSpPr>
        <p:spPr>
          <a:xfrm>
            <a:off x="513028" y="2255819"/>
            <a:ext cx="196158" cy="218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4C77897-5616-8454-7892-CDF3965E3864}"/>
              </a:ext>
            </a:extLst>
          </p:cNvPr>
          <p:cNvSpPr/>
          <p:nvPr/>
        </p:nvSpPr>
        <p:spPr>
          <a:xfrm>
            <a:off x="233881" y="4549366"/>
            <a:ext cx="7386118" cy="135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15E75A2-7AF2-4B61-F515-C0274A63CF7E}"/>
              </a:ext>
            </a:extLst>
          </p:cNvPr>
          <p:cNvSpPr/>
          <p:nvPr/>
        </p:nvSpPr>
        <p:spPr>
          <a:xfrm>
            <a:off x="8050039" y="1682435"/>
            <a:ext cx="82990" cy="24293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C5E6428E-6E14-7346-C273-BE3082257A13}"/>
              </a:ext>
            </a:extLst>
          </p:cNvPr>
          <p:cNvSpPr txBox="1"/>
          <p:nvPr/>
        </p:nvSpPr>
        <p:spPr>
          <a:xfrm>
            <a:off x="243075" y="6480771"/>
            <a:ext cx="23726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>
                <a:latin typeface="Arial Narrow"/>
              </a:rPr>
              <a:t>Schultze et al., </a:t>
            </a:r>
            <a:r>
              <a:rPr lang="de-DE" sz="1000" b="1" dirty="0">
                <a:latin typeface="Arial Narrow"/>
              </a:rPr>
              <a:t>Nat Rev </a:t>
            </a:r>
            <a:r>
              <a:rPr lang="de-DE" sz="1000" b="1" dirty="0" err="1">
                <a:latin typeface="Arial Narrow"/>
              </a:rPr>
              <a:t>Immunol</a:t>
            </a:r>
            <a:r>
              <a:rPr lang="de-DE" sz="1000" dirty="0">
                <a:latin typeface="Arial Narrow"/>
              </a:rPr>
              <a:t>, 2022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DA659A-EF00-B4CE-DE4E-254287C867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028" y="2494895"/>
            <a:ext cx="11000792" cy="287313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8E1614D2-EFB2-12AD-5CCF-A0F45B64F080}"/>
              </a:ext>
            </a:extLst>
          </p:cNvPr>
          <p:cNvSpPr/>
          <p:nvPr/>
        </p:nvSpPr>
        <p:spPr>
          <a:xfrm>
            <a:off x="7619999" y="2006600"/>
            <a:ext cx="4328926" cy="36487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!!2">
            <a:extLst>
              <a:ext uri="{FF2B5EF4-FFF2-40B4-BE49-F238E27FC236}">
                <a16:creationId xmlns:a16="http://schemas.microsoft.com/office/drawing/2014/main" id="{C1F6D7AC-A904-7A75-1F04-EC4BAB1C5C9B}"/>
              </a:ext>
            </a:extLst>
          </p:cNvPr>
          <p:cNvSpPr txBox="1">
            <a:spLocks/>
          </p:cNvSpPr>
          <p:nvPr/>
        </p:nvSpPr>
        <p:spPr bwMode="auto">
          <a:xfrm>
            <a:off x="709186" y="508691"/>
            <a:ext cx="8399443" cy="617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ED7D31"/>
              </a:buClr>
              <a:defRPr/>
            </a:pPr>
            <a:r>
              <a:rPr lang="en-US" sz="3200" b="1" dirty="0">
                <a:solidFill>
                  <a:srgbClr val="00324D"/>
                </a:solidFill>
                <a:latin typeface="Arial Narrow"/>
              </a:rPr>
              <a:t>Swarm Learning for high-dimensional immunology</a:t>
            </a:r>
            <a:endParaRPr lang="en-US" dirty="0">
              <a:solidFill>
                <a:srgbClr val="00324D"/>
              </a:solidFill>
              <a:latin typeface="Arial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3427DC-A13D-41D6-5A2D-DCC342B91D1D}"/>
              </a:ext>
            </a:extLst>
          </p:cNvPr>
          <p:cNvSpPr/>
          <p:nvPr/>
        </p:nvSpPr>
        <p:spPr>
          <a:xfrm>
            <a:off x="1343608" y="4320073"/>
            <a:ext cx="6204857" cy="14182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F096B8-881F-5982-B905-A2F957AC544A}"/>
              </a:ext>
            </a:extLst>
          </p:cNvPr>
          <p:cNvSpPr txBox="1"/>
          <p:nvPr/>
        </p:nvSpPr>
        <p:spPr>
          <a:xfrm>
            <a:off x="622891" y="1755261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 Narrow" panose="020B0606020202030204" pitchFamily="34" charset="0"/>
              </a:rPr>
              <a:t>Experimental Pipeline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5AF294-7E9C-28DB-B41C-A9BB5C5F63D2}"/>
              </a:ext>
            </a:extLst>
          </p:cNvPr>
          <p:cNvSpPr txBox="1"/>
          <p:nvPr/>
        </p:nvSpPr>
        <p:spPr>
          <a:xfrm>
            <a:off x="7641934" y="5671654"/>
            <a:ext cx="23984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 Narrow" panose="020B0606020202030204" pitchFamily="34" charset="0"/>
              </a:rPr>
              <a:t>Data pre-processing</a:t>
            </a:r>
          </a:p>
          <a:p>
            <a:r>
              <a:rPr lang="de-DE" dirty="0">
                <a:latin typeface="Arial Narrow" panose="020B0606020202030204" pitchFamily="34" charset="0"/>
              </a:rPr>
              <a:t>CyCONDOR</a:t>
            </a:r>
          </a:p>
          <a:p>
            <a:r>
              <a:rPr lang="de-DE" sz="1200" dirty="0">
                <a:latin typeface="Arial Narrow" panose="020B0606020202030204" pitchFamily="34" charset="0"/>
              </a:rPr>
              <a:t>Kroeger et al., Nat Commun, in revision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005026-9120-5BFB-FDD4-1121349B4213}"/>
              </a:ext>
            </a:extLst>
          </p:cNvPr>
          <p:cNvSpPr txBox="1"/>
          <p:nvPr/>
        </p:nvSpPr>
        <p:spPr>
          <a:xfrm>
            <a:off x="9675984" y="1564704"/>
            <a:ext cx="235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 Narrow" panose="020B0606020202030204" pitchFamily="34" charset="0"/>
              </a:rPr>
              <a:t>Swarm Learning analytics</a:t>
            </a:r>
          </a:p>
        </p:txBody>
      </p:sp>
    </p:spTree>
    <p:extLst>
      <p:ext uri="{BB962C8B-B14F-4D97-AF65-F5344CB8AC3E}">
        <p14:creationId xmlns:p14="http://schemas.microsoft.com/office/powerpoint/2010/main" val="1152937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1899</Words>
  <Application>Microsoft Office PowerPoint</Application>
  <DocSecurity>0</DocSecurity>
  <PresentationFormat>Breitbild</PresentationFormat>
  <Paragraphs>284</Paragraphs>
  <Slides>18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Aptos</vt:lpstr>
      <vt:lpstr>Arial</vt:lpstr>
      <vt:lpstr>Arial Narrow</vt:lpstr>
      <vt:lpstr>Calibri</vt:lpstr>
      <vt:lpstr>Calibri Light</vt:lpstr>
      <vt:lpstr>Söhne</vt:lpstr>
      <vt:lpstr>Office</vt:lpstr>
      <vt:lpstr>Enhancing clinical immunology through global Swarm Learning A pioneering approach for ML-based clinical diagnostics</vt:lpstr>
      <vt:lpstr>What information can we use to enhance clinical diagnosis?</vt:lpstr>
      <vt:lpstr>What information can we use to enhance clinical diagnosis?</vt:lpstr>
      <vt:lpstr>The complexity of global high-dimensional cytometry (HDC)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 global Swarm Learning Network</vt:lpstr>
      <vt:lpstr>PowerPoint-Präsentation</vt:lpstr>
      <vt:lpstr>Next generation HDC application</vt:lpstr>
      <vt:lpstr>Use case: Prediction of (severe) COVID-19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>DZNE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Grundschoettel Pia /DZNE</dc:creator>
  <cp:keywords/>
  <dc:description/>
  <cp:lastModifiedBy>Stefanie Warnat-Herresthal</cp:lastModifiedBy>
  <cp:revision>418</cp:revision>
  <dcterms:created xsi:type="dcterms:W3CDTF">2023-06-21T07:53:05Z</dcterms:created>
  <dcterms:modified xsi:type="dcterms:W3CDTF">2024-06-13T09:58:36Z</dcterms:modified>
  <cp:category/>
  <dc:identifier/>
  <cp:contentStatus/>
  <dc:language/>
  <cp:version/>
</cp:coreProperties>
</file>