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70" r:id="rId2"/>
    <p:sldId id="259" r:id="rId3"/>
    <p:sldId id="273" r:id="rId4"/>
    <p:sldId id="274" r:id="rId5"/>
    <p:sldId id="275" r:id="rId6"/>
    <p:sldId id="279" r:id="rId7"/>
    <p:sldId id="278" r:id="rId8"/>
    <p:sldId id="280" r:id="rId9"/>
    <p:sldId id="28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6" userDrawn="1">
          <p15:clr>
            <a:srgbClr val="A4A3A4"/>
          </p15:clr>
        </p15:guide>
        <p15:guide id="2" pos="234" userDrawn="1">
          <p15:clr>
            <a:srgbClr val="A4A3A4"/>
          </p15:clr>
        </p15:guide>
        <p15:guide id="3" pos="4976" userDrawn="1">
          <p15:clr>
            <a:srgbClr val="A4A3A4"/>
          </p15:clr>
        </p15:guide>
        <p15:guide id="4" orient="horz" pos="229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38" autoAdjust="0"/>
    <p:restoredTop sz="94660"/>
  </p:normalViewPr>
  <p:slideViewPr>
    <p:cSldViewPr showGuides="1">
      <p:cViewPr>
        <p:scale>
          <a:sx n="173" d="100"/>
          <a:sy n="173" d="100"/>
        </p:scale>
        <p:origin x="1672" y="1280"/>
      </p:cViewPr>
      <p:guideLst>
        <p:guide orient="horz" pos="1026"/>
        <p:guide pos="234"/>
        <p:guide pos="4976"/>
        <p:guide orient="horz" pos="22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97" d="100"/>
          <a:sy n="97" d="100"/>
        </p:scale>
        <p:origin x="3534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6E1389CC-567B-462D-9606-5A6D48725E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32223E6-8DEC-4459-8B52-D06E9BD3DA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E9E86A-6679-4EC8-847C-9F954F45BF68}" type="datetimeFigureOut">
              <a:rPr lang="de-DE" smtClean="0"/>
              <a:t>07.06.24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DE09F90-192B-4C21-A710-7EFC4BA93B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77B6243-ABD9-472E-9641-6E7B2B863DE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8E8B7-5326-4A3E-8AE4-83D3CDA8A9F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6575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13C419-10E8-4216-A6CC-B7C8A23909AD}" type="datetimeFigureOut">
              <a:rPr lang="de-DE" smtClean="0"/>
              <a:t>07.06.24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6CAD1-FD47-46B0-9C16-1B81F4E690E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1325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000"/>
            <a:ext cx="12192000" cy="5067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537344"/>
            <a:ext cx="10728323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der Präsentation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7" y="2444192"/>
            <a:ext cx="10728325" cy="516756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Datum  |  Name</a:t>
            </a:r>
            <a:endParaRPr lang="en-US" dirty="0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7" y="1088740"/>
            <a:ext cx="10728325" cy="727162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3200" b="1" cap="all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der Präsentation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7CEB1C7-3CEB-41C0-967D-A5811A09D9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532" y="6423285"/>
            <a:ext cx="2304000" cy="118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0BABBA3-207B-428D-8CD0-97794373E0F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6" y="6005352"/>
            <a:ext cx="1881980" cy="54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5201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 userDrawn="1">
          <p15:clr>
            <a:srgbClr val="FBAE40"/>
          </p15:clr>
        </p15:guide>
        <p15:guide id="2" pos="721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8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0" name="Textplatzhalter 10"/>
          <p:cNvSpPr>
            <a:spLocks noGrp="1"/>
          </p:cNvSpPr>
          <p:nvPr>
            <p:ph type="body" sz="quarter" idx="21" hasCustomPrompt="1"/>
          </p:nvPr>
        </p:nvSpPr>
        <p:spPr>
          <a:xfrm>
            <a:off x="358773" y="938786"/>
            <a:ext cx="11449051" cy="50999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t>Subline</a:t>
            </a:r>
          </a:p>
        </p:txBody>
      </p:sp>
    </p:spTree>
    <p:extLst>
      <p:ext uri="{BB962C8B-B14F-4D97-AF65-F5344CB8AC3E}">
        <p14:creationId xmlns:p14="http://schemas.microsoft.com/office/powerpoint/2010/main" val="155989228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000"/>
            <a:ext cx="12192000" cy="5067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537344"/>
            <a:ext cx="10728323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der Präsentation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8" y="2660216"/>
            <a:ext cx="10728324" cy="516756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Datum  |  Name</a:t>
            </a:r>
            <a:endParaRPr lang="en-US" dirty="0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8" y="1124744"/>
            <a:ext cx="10728325" cy="1361802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800" b="1" cap="none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der Präsentation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D7831BC-0764-4D94-B436-8046AD2DF0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6" y="6005352"/>
            <a:ext cx="1881980" cy="548854"/>
          </a:xfrm>
          <a:prstGeom prst="rect">
            <a:avLst/>
          </a:prstGeom>
        </p:spPr>
      </p:pic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7390AF7B-9835-4AEF-ADBF-224AF53FB4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532" y="6423285"/>
            <a:ext cx="2304000" cy="1188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96043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 userDrawn="1">
          <p15:clr>
            <a:srgbClr val="FBAE40"/>
          </p15:clr>
        </p15:guide>
        <p15:guide id="2" pos="721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54A1B7C4-7B43-4178-878E-3C1A63AA60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341313"/>
            <a:ext cx="11449050" cy="308768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9000"/>
            <a:ext cx="12192000" cy="19802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3633688"/>
            <a:ext cx="10728324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der Präsentation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7" y="4970822"/>
            <a:ext cx="10728325" cy="360000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Datum  |  Name</a:t>
            </a:r>
            <a:endParaRPr lang="en-US" dirty="0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7" y="4185084"/>
            <a:ext cx="10728325" cy="727162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3200" b="1" cap="all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der Präsentation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33D537E-7D32-4AF3-8F50-037B43117F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6" y="6005352"/>
            <a:ext cx="1881980" cy="548854"/>
          </a:xfrm>
          <a:prstGeom prst="rect">
            <a:avLst/>
          </a:prstGeom>
        </p:spPr>
      </p:pic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02F77179-7DE6-490F-AFDB-836C5B895F0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532" y="6423285"/>
            <a:ext cx="2304000" cy="1188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34942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 userDrawn="1">
          <p15:clr>
            <a:srgbClr val="FBAE40"/>
          </p15:clr>
        </p15:guide>
        <p15:guide id="2" pos="721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9000"/>
            <a:ext cx="12192000" cy="19802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54A1B7C4-7B43-4178-878E-3C1A63AA60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341313"/>
            <a:ext cx="11449050" cy="308768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3633688"/>
            <a:ext cx="10728324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der Präsentation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7" y="4911514"/>
            <a:ext cx="10728325" cy="360000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Datum  |  Name</a:t>
            </a:r>
            <a:endParaRPr lang="en-US" dirty="0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7" y="4221088"/>
            <a:ext cx="10728325" cy="547142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lang="de-DE" sz="1800" b="1" cap="none" spc="0" baseline="0" dirty="0">
                <a:solidFill>
                  <a:schemeClr val="accent2"/>
                </a:solidFill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de-DE" dirty="0" err="1"/>
              <a:t>Subline</a:t>
            </a:r>
            <a:r>
              <a:rPr lang="de-DE" dirty="0"/>
              <a:t> der Präsentation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36BB06C-78EA-49C8-AAD0-451B7CEFCA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6" y="6005352"/>
            <a:ext cx="1881980" cy="548854"/>
          </a:xfrm>
          <a:prstGeom prst="rect">
            <a:avLst/>
          </a:prstGeom>
        </p:spPr>
      </p:pic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1F0FB68E-EE59-46F0-A3EA-690446700A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532" y="6423285"/>
            <a:ext cx="2304000" cy="1188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281359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 userDrawn="1">
          <p15:clr>
            <a:srgbClr val="FBAE40"/>
          </p15:clr>
        </p15:guide>
        <p15:guide id="2" pos="721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7" name="Datumsplatzhalter 16">
            <a:extLst>
              <a:ext uri="{FF2B5EF4-FFF2-40B4-BE49-F238E27FC236}">
                <a16:creationId xmlns:a16="http://schemas.microsoft.com/office/drawing/2014/main" id="{8D88C6F8-099A-4D39-8533-B1EEB7F052D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/>
              <a:t>00. Monat 2017</a:t>
            </a:r>
            <a:endParaRPr lang="de-DE" dirty="0"/>
          </a:p>
        </p:txBody>
      </p:sp>
      <p:sp>
        <p:nvSpPr>
          <p:cNvPr id="18" name="Foliennummernplatzhalter 17">
            <a:extLst>
              <a:ext uri="{FF2B5EF4-FFF2-40B4-BE49-F238E27FC236}">
                <a16:creationId xmlns:a16="http://schemas.microsoft.com/office/drawing/2014/main" id="{BFF90422-5EA9-49BF-B256-D3D2AA4EDCC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id="{F0FEB314-58C6-43FB-BF57-07B357AFA1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774" y="938786"/>
            <a:ext cx="11449049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0209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klei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5" y="1578310"/>
            <a:ext cx="11449050" cy="4190666"/>
          </a:xfrm>
        </p:spPr>
        <p:txBody>
          <a:bodyPr/>
          <a:lstStyle>
            <a:lvl1pPr marL="177800" indent="-177800">
              <a:defRPr sz="1800"/>
            </a:lvl1pPr>
            <a:lvl2pPr marL="361950" indent="-184150">
              <a:defRPr sz="1800"/>
            </a:lvl2pPr>
            <a:lvl3pPr marL="539750" indent="-177800">
              <a:defRPr sz="1800"/>
            </a:lvl3pPr>
            <a:lvl4pPr marL="717550" indent="-177800">
              <a:defRPr sz="1800"/>
            </a:lvl4pPr>
            <a:lvl5pPr marL="895350" indent="-177800"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7" name="Datumsplatzhalter 16">
            <a:extLst>
              <a:ext uri="{FF2B5EF4-FFF2-40B4-BE49-F238E27FC236}">
                <a16:creationId xmlns:a16="http://schemas.microsoft.com/office/drawing/2014/main" id="{8D88C6F8-099A-4D39-8533-B1EEB7F052D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/>
              <a:t>00. Monat 2017</a:t>
            </a:r>
            <a:endParaRPr lang="de-DE" dirty="0"/>
          </a:p>
        </p:txBody>
      </p:sp>
      <p:sp>
        <p:nvSpPr>
          <p:cNvPr id="18" name="Foliennummernplatzhalter 17">
            <a:extLst>
              <a:ext uri="{FF2B5EF4-FFF2-40B4-BE49-F238E27FC236}">
                <a16:creationId xmlns:a16="http://schemas.microsoft.com/office/drawing/2014/main" id="{BFF90422-5EA9-49BF-B256-D3D2AA4EDCC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id="{29624FD4-E8F5-4C76-8AB0-019D7FCEAA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774" y="938786"/>
            <a:ext cx="11449049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43926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4283517E-5B20-4272-8660-1A906CDE6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00. Monat 2017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EFEBD5A-CDB1-411E-9184-7981E1A304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8A00DEAD-5DE0-4EC4-9106-51A82A9A04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628775"/>
            <a:ext cx="5437187" cy="316837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1A390F4-CC78-4ED1-8D50-5D59AE8D05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5" y="4900254"/>
            <a:ext cx="5437187" cy="86872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23A5E56D-954A-4968-9BC8-DFAC877CAA1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83338" y="1628775"/>
            <a:ext cx="5437187" cy="316837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de-DE" dirty="0"/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1C326D2C-F758-4203-BE3D-8CDB8EB3094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83338" y="4900254"/>
            <a:ext cx="5437187" cy="86872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13" name="Textplatzhalter 10">
            <a:extLst>
              <a:ext uri="{FF2B5EF4-FFF2-40B4-BE49-F238E27FC236}">
                <a16:creationId xmlns:a16="http://schemas.microsoft.com/office/drawing/2014/main" id="{8D87DCD3-D230-4056-A20A-D9CBA549CE9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8774" y="938786"/>
            <a:ext cx="11449049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1651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4283517E-5B20-4272-8660-1A906CDE6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00. Monat 2017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EFEBD5A-CDB1-411E-9184-7981E1A304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9" name="Textplatzhalter 10">
            <a:extLst>
              <a:ext uri="{FF2B5EF4-FFF2-40B4-BE49-F238E27FC236}">
                <a16:creationId xmlns:a16="http://schemas.microsoft.com/office/drawing/2014/main" id="{F63E2467-CDE8-4456-BDC8-2E6458C092A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774" y="938786"/>
            <a:ext cx="11449049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1878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A9D9CA0-0D3A-430F-A273-E4F9DC8D4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00. Monat 2017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9E8AF11-FB81-42DE-B82C-BAAE6442B5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313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1475" y="1563143"/>
            <a:ext cx="11449050" cy="42142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76105" y="6381328"/>
            <a:ext cx="1600508" cy="221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de-DE"/>
              <a:t>00. Monat 2017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8290" y="6381328"/>
            <a:ext cx="720000" cy="221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475" y="324000"/>
            <a:ext cx="11449050" cy="11247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F2C4F5F8-9F24-424C-8284-2E94052236C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6" y="6005352"/>
            <a:ext cx="1881980" cy="548854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658AF006-3416-44FA-BBD1-BCE9F27A196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6424763"/>
            <a:ext cx="2304000" cy="11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747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9" r:id="rId2"/>
    <p:sldLayoutId id="2147483670" r:id="rId3"/>
    <p:sldLayoutId id="2147483671" r:id="rId4"/>
    <p:sldLayoutId id="2147483662" r:id="rId5"/>
    <p:sldLayoutId id="2147483672" r:id="rId6"/>
    <p:sldLayoutId id="2147483673" r:id="rId7"/>
    <p:sldLayoutId id="2147483666" r:id="rId8"/>
    <p:sldLayoutId id="2147483667" r:id="rId9"/>
    <p:sldLayoutId id="2147483674" r:id="rId10"/>
  </p:sldLayoutIdLst>
  <p:hf hdr="0" ftr="0"/>
  <p:txStyles>
    <p:titleStyle>
      <a:lvl1pPr algn="l" defTabSz="914400" rtl="0" eaLnBrk="1" latinLnBrk="0" hangingPunct="1">
        <a:lnSpc>
          <a:spcPct val="114000"/>
        </a:lnSpc>
        <a:spcBef>
          <a:spcPct val="0"/>
        </a:spcBef>
        <a:buNone/>
        <a:defRPr sz="3200" b="1" kern="1200" cap="all" spc="1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0850" indent="-23495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666750" indent="-2159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895350" indent="-2159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117600" indent="-2159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26" userDrawn="1">
          <p15:clr>
            <a:srgbClr val="F26B43"/>
          </p15:clr>
        </p15:guide>
        <p15:guide id="2" pos="234" userDrawn="1">
          <p15:clr>
            <a:srgbClr val="F26B43"/>
          </p15:clr>
        </p15:guide>
        <p15:guide id="3" pos="7446" userDrawn="1">
          <p15:clr>
            <a:srgbClr val="F26B43"/>
          </p15:clr>
        </p15:guide>
        <p15:guide id="4" orient="horz" pos="278" userDrawn="1">
          <p15:clr>
            <a:srgbClr val="F26B43"/>
          </p15:clr>
        </p15:guide>
        <p15:guide id="6" pos="3659" userDrawn="1">
          <p15:clr>
            <a:srgbClr val="F26B43"/>
          </p15:clr>
        </p15:guide>
        <p15:guide id="7" pos="4021" userDrawn="1">
          <p15:clr>
            <a:srgbClr val="F26B43"/>
          </p15:clr>
        </p15:guide>
        <p15:guide id="8" orient="horz" pos="363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.xml"/><Relationship Id="rId6" Type="http://schemas.openxmlformats.org/officeDocument/2006/relationships/hyperlink" Target="mailto:F.raimondo@fz-juelich.de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hyperlink" Target="mailto:F.raimondo@fz-juelich.de" TargetMode="Externa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6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tif"/><Relationship Id="rId7" Type="http://schemas.openxmlformats.org/officeDocument/2006/relationships/image" Target="../media/image19.jpeg"/><Relationship Id="rId2" Type="http://schemas.openxmlformats.org/officeDocument/2006/relationships/hyperlink" Target="https://github.com/juaml/gp_train_opt" TargetMode="Externa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tif"/><Relationship Id="rId5" Type="http://schemas.openxmlformats.org/officeDocument/2006/relationships/image" Target="../media/image17.png"/><Relationship Id="rId4" Type="http://schemas.openxmlformats.org/officeDocument/2006/relationships/hyperlink" Target="https://juaml.github.io/julear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A64521-ED94-4240-8AD4-6C3D7A90E7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2000" dirty="0" err="1"/>
              <a:t>FastGPR</a:t>
            </a:r>
            <a:r>
              <a:rPr lang="de-DE" sz="2000" dirty="0"/>
              <a:t>: divide-and-</a:t>
            </a:r>
            <a:r>
              <a:rPr lang="de-DE" sz="2000" dirty="0" err="1"/>
              <a:t>conquer</a:t>
            </a:r>
            <a:r>
              <a:rPr lang="de-DE" sz="2000" dirty="0"/>
              <a:t> </a:t>
            </a:r>
            <a:r>
              <a:rPr lang="de-DE" sz="2000" dirty="0" err="1"/>
              <a:t>technique</a:t>
            </a:r>
            <a:r>
              <a:rPr lang="de-DE" sz="2000" dirty="0"/>
              <a:t> in </a:t>
            </a:r>
            <a:r>
              <a:rPr lang="de-DE" sz="2000" dirty="0" err="1"/>
              <a:t>neuroimaging</a:t>
            </a:r>
            <a:r>
              <a:rPr lang="de-DE" sz="2000" dirty="0"/>
              <a:t> </a:t>
            </a:r>
            <a:r>
              <a:rPr lang="de-DE" sz="2000" dirty="0" err="1"/>
              <a:t>data</a:t>
            </a:r>
            <a:r>
              <a:rPr lang="de-DE" sz="2000" dirty="0"/>
              <a:t> </a:t>
            </a:r>
            <a:r>
              <a:rPr lang="de-DE" sz="2000" dirty="0" err="1"/>
              <a:t>shortens</a:t>
            </a:r>
            <a:r>
              <a:rPr lang="de-DE" sz="2000" dirty="0"/>
              <a:t> </a:t>
            </a:r>
            <a:r>
              <a:rPr lang="de-DE" sz="2000" dirty="0" err="1"/>
              <a:t>training</a:t>
            </a:r>
            <a:r>
              <a:rPr lang="de-DE" sz="2000" dirty="0"/>
              <a:t> time and </a:t>
            </a:r>
            <a:r>
              <a:rPr lang="de-DE" sz="2000" dirty="0" err="1"/>
              <a:t>improves</a:t>
            </a:r>
            <a:r>
              <a:rPr lang="de-DE" sz="2000" dirty="0"/>
              <a:t> </a:t>
            </a:r>
            <a:r>
              <a:rPr lang="de-DE" sz="2000" dirty="0" err="1"/>
              <a:t>accuracy</a:t>
            </a:r>
            <a:br>
              <a:rPr lang="de-DE" sz="2000" dirty="0"/>
            </a:br>
            <a:endParaRPr lang="de-DE" sz="200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693119F-69DD-4BF5-B78E-98C0144F5F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13.06.2024 | Federico </a:t>
            </a:r>
            <a:r>
              <a:rPr lang="de-DE" dirty="0" err="1"/>
              <a:t>raimondo</a:t>
            </a:r>
            <a:endParaRPr lang="de-DE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520D87E3-8281-4D07-A018-037CE982CC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1" name="Bildplatzhalter 8">
            <a:extLst>
              <a:ext uri="{FF2B5EF4-FFF2-40B4-BE49-F238E27FC236}">
                <a16:creationId xmlns:a16="http://schemas.microsoft.com/office/drawing/2014/main" id="{36751F4E-93D0-47DD-BBAF-16F5856754A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" b="172"/>
          <a:stretch>
            <a:fillRect/>
          </a:stretch>
        </p:blipFill>
        <p:spPr/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20E192E-27E0-00BE-D84A-B5B873A77B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170454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400"/>
    </mc:Choice>
    <mc:Fallback>
      <p:transition spd="slow" advTm="374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Inhaltsplatzhalter 6"/>
          <p:cNvSpPr txBox="1">
            <a:spLocks noGrp="1"/>
          </p:cNvSpPr>
          <p:nvPr>
            <p:ph type="body" sz="half" idx="1"/>
          </p:nvPr>
        </p:nvSpPr>
        <p:spPr>
          <a:xfrm>
            <a:off x="371475" y="1823182"/>
            <a:ext cx="4186383" cy="3882082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rPr sz="1800" dirty="0"/>
              <a:t>Brain-age prediction:</a:t>
            </a:r>
          </a:p>
          <a:p>
            <a:r>
              <a:rPr sz="1800" dirty="0"/>
              <a:t>ML to predict age from brain imaging</a:t>
            </a:r>
          </a:p>
          <a:p>
            <a:pPr>
              <a:defRPr i="1"/>
            </a:pPr>
            <a:r>
              <a:rPr sz="1800" i="0" dirty="0"/>
              <a:t>Accuracy:</a:t>
            </a:r>
            <a:r>
              <a:rPr sz="1800" dirty="0"/>
              <a:t> </a:t>
            </a:r>
            <a:r>
              <a:rPr sz="1800" i="0" dirty="0"/>
              <a:t>~5 to 8 years</a:t>
            </a:r>
          </a:p>
          <a:p>
            <a:pPr>
              <a:defRPr i="1"/>
            </a:pPr>
            <a:r>
              <a:rPr sz="1800" dirty="0"/>
              <a:t>Delta</a:t>
            </a:r>
            <a:r>
              <a:rPr sz="1800" i="0" dirty="0"/>
              <a:t> between brain-age and age -&gt; proxy for atypical aging</a:t>
            </a:r>
          </a:p>
          <a:p>
            <a:r>
              <a:rPr sz="1800" dirty="0"/>
              <a:t>Missing:</a:t>
            </a:r>
          </a:p>
          <a:p>
            <a:pPr marL="444500" lvl="1" indent="-228600"/>
            <a:r>
              <a:rPr sz="1800" dirty="0"/>
              <a:t>Test-retest evaluation</a:t>
            </a:r>
          </a:p>
          <a:p>
            <a:pPr marL="444500" lvl="1" indent="-228600"/>
            <a:r>
              <a:rPr sz="1800" dirty="0"/>
              <a:t>Cross-dataset evaluation</a:t>
            </a:r>
          </a:p>
          <a:p>
            <a:pPr marL="444500" lvl="1" indent="-228600"/>
            <a:r>
              <a:rPr sz="1800" dirty="0"/>
              <a:t>How </a:t>
            </a:r>
            <a:r>
              <a:rPr sz="1800" i="1" dirty="0"/>
              <a:t>choices</a:t>
            </a:r>
            <a:r>
              <a:rPr sz="1800" dirty="0"/>
              <a:t> affect results</a:t>
            </a:r>
          </a:p>
        </p:txBody>
      </p:sp>
      <p:sp>
        <p:nvSpPr>
          <p:cNvPr id="150" name="Foliennummernplatzhalter 9"/>
          <p:cNvSpPr txBox="1">
            <a:spLocks noGrp="1"/>
          </p:cNvSpPr>
          <p:nvPr>
            <p:ph type="sldNum" sz="quarter" idx="2"/>
          </p:nvPr>
        </p:nvSpPr>
        <p:spPr>
          <a:xfrm>
            <a:off x="5818289" y="6381327"/>
            <a:ext cx="127001" cy="17281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</a:t>
            </a:fld>
            <a:endParaRPr/>
          </a:p>
        </p:txBody>
      </p:sp>
      <p:pic>
        <p:nvPicPr>
          <p:cNvPr id="151" name="1-s2.0-S1053811923000940-gr2_lrg.jpg" descr="1-s2.0-S1053811923000940-gr2_lrg.jpg"/>
          <p:cNvPicPr>
            <a:picLocks noChangeAspect="1"/>
          </p:cNvPicPr>
          <p:nvPr/>
        </p:nvPicPr>
        <p:blipFill>
          <a:blip r:embed="rId3"/>
          <a:srcRect l="16300" t="53612" r="51779" b="589"/>
          <a:stretch>
            <a:fillRect/>
          </a:stretch>
        </p:blipFill>
        <p:spPr>
          <a:xfrm>
            <a:off x="4598111" y="1823182"/>
            <a:ext cx="3189535" cy="314082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5" name="Group"/>
          <p:cNvGrpSpPr/>
          <p:nvPr/>
        </p:nvGrpSpPr>
        <p:grpSpPr>
          <a:xfrm>
            <a:off x="7979686" y="1508173"/>
            <a:ext cx="5482701" cy="4661150"/>
            <a:chOff x="0" y="0"/>
            <a:chExt cx="5482699" cy="4661148"/>
          </a:xfrm>
        </p:grpSpPr>
        <p:pic>
          <p:nvPicPr>
            <p:cNvPr id="152" name="1-s2.0-S1053811923000940-gr1_lrg.jpg" descr="1-s2.0-S1053811923000940-gr1_lrg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473997"/>
              <a:ext cx="3968809" cy="30123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3" name="Inhaltsplatzhalter 6"/>
            <p:cNvSpPr txBox="1"/>
            <p:nvPr/>
          </p:nvSpPr>
          <p:spPr>
            <a:xfrm>
              <a:off x="25224" y="3647528"/>
              <a:ext cx="5457476" cy="10136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rmAutofit/>
            </a:bodyPr>
            <a:lstStyle/>
            <a:p>
              <a:pPr marL="228600" indent="-228600" defTabSz="914400">
                <a:lnSpc>
                  <a:spcPct val="114000"/>
                </a:lnSpc>
                <a:spcBef>
                  <a:spcPts val="600"/>
                </a:spcBef>
                <a:buSzPct val="100000"/>
                <a:buFont typeface="Calibri"/>
                <a:buChar char="•"/>
                <a:defRPr sz="1500"/>
              </a:pPr>
              <a:r>
                <a:t>128 Workflows:</a:t>
              </a:r>
            </a:p>
            <a:p>
              <a:pPr marL="444500" lvl="1" indent="-228600" defTabSz="914400">
                <a:lnSpc>
                  <a:spcPct val="114000"/>
                </a:lnSpc>
                <a:spcBef>
                  <a:spcPts val="600"/>
                </a:spcBef>
                <a:buSzPct val="100000"/>
                <a:buFont typeface="Calibri"/>
                <a:buChar char="•"/>
                <a:defRPr sz="1500"/>
              </a:pPr>
              <a:r>
                <a:t>8 different ML algorithms</a:t>
              </a:r>
            </a:p>
            <a:p>
              <a:pPr marL="444500" lvl="1" indent="-228600" defTabSz="914400">
                <a:lnSpc>
                  <a:spcPct val="114000"/>
                </a:lnSpc>
                <a:spcBef>
                  <a:spcPts val="600"/>
                </a:spcBef>
                <a:buSzPct val="100000"/>
                <a:buFont typeface="Calibri"/>
                <a:buChar char="•"/>
                <a:defRPr sz="1500"/>
              </a:pPr>
              <a:r>
                <a:t>16 Feature Spaces</a:t>
              </a:r>
            </a:p>
          </p:txBody>
        </p:sp>
        <p:sp>
          <p:nvSpPr>
            <p:cNvPr id="154" name="Experimental Setup"/>
            <p:cNvSpPr txBox="1"/>
            <p:nvPr/>
          </p:nvSpPr>
          <p:spPr>
            <a:xfrm>
              <a:off x="934832" y="0"/>
              <a:ext cx="2099144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r>
                <a:t>Experimental Setup</a:t>
              </a:r>
            </a:p>
          </p:txBody>
        </p:sp>
      </p:grpSp>
      <p:sp>
        <p:nvSpPr>
          <p:cNvPr id="156" name="Titel 1"/>
          <p:cNvSpPr txBox="1">
            <a:spLocks noGrp="1"/>
          </p:cNvSpPr>
          <p:nvPr>
            <p:ph type="title"/>
          </p:nvPr>
        </p:nvSpPr>
        <p:spPr>
          <a:xfrm>
            <a:off x="371475" y="323999"/>
            <a:ext cx="10737483" cy="692597"/>
          </a:xfrm>
          <a:prstGeom prst="rect">
            <a:avLst/>
          </a:prstGeom>
        </p:spPr>
        <p:txBody>
          <a:bodyPr/>
          <a:lstStyle>
            <a:lvl1pPr defTabSz="640079">
              <a:defRPr sz="2240"/>
            </a:lvl1pPr>
          </a:lstStyle>
          <a:p>
            <a:r>
              <a:rPr lang="en-US" dirty="0"/>
              <a:t>Ex: </a:t>
            </a:r>
            <a:r>
              <a:rPr dirty="0"/>
              <a:t>Brain-age prediction: A systematic comparison of machine learning workflows</a:t>
            </a:r>
          </a:p>
        </p:txBody>
      </p:sp>
      <p:sp>
        <p:nvSpPr>
          <p:cNvPr id="157" name="More et al., Neuroimage 2023."/>
          <p:cNvSpPr txBox="1"/>
          <p:nvPr/>
        </p:nvSpPr>
        <p:spPr>
          <a:xfrm>
            <a:off x="345503" y="1082925"/>
            <a:ext cx="2162657" cy="264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r>
              <a:t>More et al., Neuroimage 2023.</a:t>
            </a:r>
          </a:p>
        </p:txBody>
      </p:sp>
      <p:pic>
        <p:nvPicPr>
          <p:cNvPr id="158" name="ad5e2bd7-6236-4747-a6cb-cf6e1da41e2a.jpeg" descr="ad5e2bd7-6236-4747-a6cb-cf6e1da41e2a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08958" y="292512"/>
            <a:ext cx="889314" cy="1065694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f.raimondo@fz-juelich.de"/>
          <p:cNvSpPr txBox="1"/>
          <p:nvPr/>
        </p:nvSpPr>
        <p:spPr>
          <a:xfrm>
            <a:off x="7231183" y="6330527"/>
            <a:ext cx="1792075" cy="264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solidFill>
                  <a:schemeClr val="accent1"/>
                </a:solidFill>
                <a:uFill>
                  <a:solidFill>
                    <a:srgbClr val="000000"/>
                  </a:solidFill>
                </a:uFill>
                <a:hlinkClick r:id="rId6"/>
              </a:defRPr>
            </a:lvl1pPr>
          </a:lstStyle>
          <a:p>
            <a:pPr>
              <a:defRPr>
                <a:uFillTx/>
              </a:defRPr>
            </a:pPr>
            <a:r>
              <a:rPr dirty="0">
                <a:uFill>
                  <a:solidFill>
                    <a:srgbClr val="000000"/>
                  </a:solidFill>
                </a:uFill>
                <a:hlinkClick r:id="rId6"/>
              </a:rPr>
              <a:t>f.raimondo@fz-juelich.de</a:t>
            </a:r>
          </a:p>
        </p:txBody>
      </p:sp>
    </p:spTree>
    <p:custDataLst>
      <p:tags r:id="rId1"/>
    </p:custDataLst>
  </p:cSld>
  <p:clrMapOvr>
    <a:masterClrMapping/>
  </p:clrMapOvr>
  <p:transition spd="med" advTm="129797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Foliennummernplatzhalter 9"/>
          <p:cNvSpPr txBox="1">
            <a:spLocks noGrp="1"/>
          </p:cNvSpPr>
          <p:nvPr>
            <p:ph type="sldNum" sz="quarter" idx="2"/>
          </p:nvPr>
        </p:nvSpPr>
        <p:spPr>
          <a:xfrm>
            <a:off x="5818289" y="6381327"/>
            <a:ext cx="127001" cy="17281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/>
          </a:p>
        </p:txBody>
      </p:sp>
      <p:grpSp>
        <p:nvGrpSpPr>
          <p:cNvPr id="155" name="Group"/>
          <p:cNvGrpSpPr/>
          <p:nvPr/>
        </p:nvGrpSpPr>
        <p:grpSpPr>
          <a:xfrm>
            <a:off x="7979686" y="1508173"/>
            <a:ext cx="5482701" cy="4661150"/>
            <a:chOff x="0" y="0"/>
            <a:chExt cx="5482700" cy="4661149"/>
          </a:xfrm>
        </p:grpSpPr>
        <p:pic>
          <p:nvPicPr>
            <p:cNvPr id="152" name="1-s2.0-S1053811923000940-gr1_lrg.jpg" descr="1-s2.0-S1053811923000940-gr1_lrg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473997"/>
              <a:ext cx="3968809" cy="30123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3" name="Inhaltsplatzhalter 6"/>
            <p:cNvSpPr txBox="1"/>
            <p:nvPr/>
          </p:nvSpPr>
          <p:spPr>
            <a:xfrm>
              <a:off x="25224" y="3647528"/>
              <a:ext cx="5457476" cy="10136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rmAutofit fontScale="85000" lnSpcReduction="20000"/>
            </a:bodyPr>
            <a:lstStyle/>
            <a:p>
              <a:pPr marL="228600" indent="-228600" defTabSz="914400">
                <a:lnSpc>
                  <a:spcPct val="114000"/>
                </a:lnSpc>
                <a:spcBef>
                  <a:spcPts val="600"/>
                </a:spcBef>
                <a:buSzPct val="100000"/>
                <a:buFont typeface="Calibri"/>
                <a:buChar char="•"/>
                <a:defRPr sz="1500"/>
              </a:pPr>
              <a:r>
                <a:rPr lang="en-US" dirty="0"/>
                <a:t># Samples (4 datasets) = 2.953</a:t>
              </a:r>
            </a:p>
            <a:p>
              <a:pPr marL="228600" indent="-228600" defTabSz="914400">
                <a:lnSpc>
                  <a:spcPct val="114000"/>
                </a:lnSpc>
                <a:spcBef>
                  <a:spcPts val="600"/>
                </a:spcBef>
                <a:buSzPct val="100000"/>
                <a:buFont typeface="Calibri"/>
                <a:buChar char="•"/>
                <a:defRPr sz="1500"/>
              </a:pPr>
              <a:r>
                <a:rPr lang="en-US" dirty="0"/>
                <a:t># Features:</a:t>
              </a:r>
            </a:p>
            <a:p>
              <a:pPr marL="685800" lvl="1" indent="-228600" defTabSz="914400">
                <a:lnSpc>
                  <a:spcPct val="114000"/>
                </a:lnSpc>
                <a:spcBef>
                  <a:spcPts val="600"/>
                </a:spcBef>
                <a:buSzPct val="100000"/>
                <a:buFont typeface="Calibri"/>
                <a:buChar char="•"/>
                <a:defRPr sz="1500"/>
              </a:pPr>
              <a:r>
                <a:rPr lang="en-US" dirty="0"/>
                <a:t>R4: 29.852 </a:t>
              </a:r>
            </a:p>
            <a:p>
              <a:pPr marL="685800" lvl="1" indent="-228600" defTabSz="914400">
                <a:lnSpc>
                  <a:spcPct val="114000"/>
                </a:lnSpc>
                <a:spcBef>
                  <a:spcPts val="600"/>
                </a:spcBef>
                <a:buSzPct val="100000"/>
                <a:buFont typeface="Calibri"/>
                <a:buChar char="•"/>
                <a:defRPr sz="1500"/>
              </a:pPr>
              <a:r>
                <a:rPr lang="en-US" dirty="0"/>
                <a:t>R8: 3.747</a:t>
              </a:r>
              <a:endParaRPr dirty="0"/>
            </a:p>
          </p:txBody>
        </p:sp>
        <p:sp>
          <p:nvSpPr>
            <p:cNvPr id="154" name="Experimental Setup"/>
            <p:cNvSpPr txBox="1"/>
            <p:nvPr/>
          </p:nvSpPr>
          <p:spPr>
            <a:xfrm>
              <a:off x="934832" y="0"/>
              <a:ext cx="2099144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r>
                <a:t>Experimental Setup</a:t>
              </a:r>
            </a:p>
          </p:txBody>
        </p:sp>
      </p:grpSp>
      <p:sp>
        <p:nvSpPr>
          <p:cNvPr id="156" name="Titel 1"/>
          <p:cNvSpPr txBox="1">
            <a:spLocks noGrp="1"/>
          </p:cNvSpPr>
          <p:nvPr>
            <p:ph type="title"/>
          </p:nvPr>
        </p:nvSpPr>
        <p:spPr>
          <a:xfrm>
            <a:off x="371475" y="323999"/>
            <a:ext cx="10737483" cy="692597"/>
          </a:xfrm>
          <a:prstGeom prst="rect">
            <a:avLst/>
          </a:prstGeom>
        </p:spPr>
        <p:txBody>
          <a:bodyPr/>
          <a:lstStyle>
            <a:lvl1pPr defTabSz="640079">
              <a:defRPr sz="2240"/>
            </a:lvl1pPr>
          </a:lstStyle>
          <a:p>
            <a:r>
              <a:rPr lang="en-US" dirty="0"/>
              <a:t>Ex: </a:t>
            </a:r>
            <a:r>
              <a:rPr dirty="0"/>
              <a:t>Brain-age prediction: A systematic comparison of machine learning workflows</a:t>
            </a:r>
          </a:p>
        </p:txBody>
      </p:sp>
      <p:sp>
        <p:nvSpPr>
          <p:cNvPr id="157" name="More et al., Neuroimage 2023."/>
          <p:cNvSpPr txBox="1"/>
          <p:nvPr/>
        </p:nvSpPr>
        <p:spPr>
          <a:xfrm>
            <a:off x="345503" y="1082925"/>
            <a:ext cx="2162657" cy="264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r>
              <a:t>More et al., Neuroimage 2023.</a:t>
            </a:r>
          </a:p>
        </p:txBody>
      </p:sp>
      <p:pic>
        <p:nvPicPr>
          <p:cNvPr id="158" name="ad5e2bd7-6236-4747-a6cb-cf6e1da41e2a.jpeg" descr="ad5e2bd7-6236-4747-a6cb-cf6e1da41e2a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08958" y="292512"/>
            <a:ext cx="889314" cy="1065694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f.raimondo@fz-juelich.de"/>
          <p:cNvSpPr txBox="1"/>
          <p:nvPr/>
        </p:nvSpPr>
        <p:spPr>
          <a:xfrm>
            <a:off x="7231183" y="6330527"/>
            <a:ext cx="1792075" cy="264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solidFill>
                  <a:schemeClr val="accent1"/>
                </a:solidFill>
                <a:uFill>
                  <a:solidFill>
                    <a:srgbClr val="000000"/>
                  </a:solidFill>
                </a:uFill>
                <a:hlinkClick r:id="rId5"/>
              </a:defRPr>
            </a:lvl1pPr>
          </a:lstStyle>
          <a:p>
            <a:pPr>
              <a:defRPr>
                <a:uFillTx/>
              </a:defRPr>
            </a:pPr>
            <a:r>
              <a:rPr dirty="0">
                <a:uFill>
                  <a:solidFill>
                    <a:srgbClr val="000000"/>
                  </a:solidFill>
                </a:uFill>
                <a:hlinkClick r:id="rId5"/>
              </a:rPr>
              <a:t>f.raimondo@fz-juelich.de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6AC623-6E0A-3D18-1A8E-1EAF916341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pic>
        <p:nvPicPr>
          <p:cNvPr id="4" name="Picture 3" descr="A collage of graphs and diagrams&#10;&#10;Description automatically generated">
            <a:extLst>
              <a:ext uri="{FF2B5EF4-FFF2-40B4-BE49-F238E27FC236}">
                <a16:creationId xmlns:a16="http://schemas.microsoft.com/office/drawing/2014/main" id="{D232545B-2952-44FB-63BD-366AE2D27E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82" y="1385164"/>
            <a:ext cx="7044224" cy="486476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3249BE5-FF79-EF49-1F4A-FF929596DD20}"/>
              </a:ext>
            </a:extLst>
          </p:cNvPr>
          <p:cNvGrpSpPr/>
          <p:nvPr/>
        </p:nvGrpSpPr>
        <p:grpSpPr>
          <a:xfrm>
            <a:off x="695400" y="1578667"/>
            <a:ext cx="6445821" cy="3022587"/>
            <a:chOff x="695400" y="1578667"/>
            <a:chExt cx="6445821" cy="302258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2EFA87A-0596-827E-5D69-5FC2F04BA8C4}"/>
                </a:ext>
              </a:extLst>
            </p:cNvPr>
            <p:cNvSpPr/>
            <p:nvPr/>
          </p:nvSpPr>
          <p:spPr>
            <a:xfrm>
              <a:off x="695400" y="1578667"/>
              <a:ext cx="288032" cy="209673"/>
            </a:xfrm>
            <a:prstGeom prst="rect">
              <a:avLst/>
            </a:prstGeom>
            <a:noFill/>
            <a:ln w="254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BE" sz="2400" dirty="0" err="1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03315C7-4E40-4F67-E6D3-0F243D29A856}"/>
                </a:ext>
              </a:extLst>
            </p:cNvPr>
            <p:cNvSpPr/>
            <p:nvPr/>
          </p:nvSpPr>
          <p:spPr>
            <a:xfrm>
              <a:off x="911424" y="1723805"/>
              <a:ext cx="288032" cy="209673"/>
            </a:xfrm>
            <a:prstGeom prst="rect">
              <a:avLst/>
            </a:prstGeom>
            <a:noFill/>
            <a:ln w="254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BE" sz="2400" dirty="0" err="1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6FB6CF4-D68E-86C8-486D-40BE68681190}"/>
                </a:ext>
              </a:extLst>
            </p:cNvPr>
            <p:cNvSpPr/>
            <p:nvPr/>
          </p:nvSpPr>
          <p:spPr>
            <a:xfrm>
              <a:off x="911424" y="2427239"/>
              <a:ext cx="288032" cy="209673"/>
            </a:xfrm>
            <a:prstGeom prst="rect">
              <a:avLst/>
            </a:prstGeom>
            <a:noFill/>
            <a:ln w="254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BE" sz="2400" dirty="0" err="1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81DD6D7-E65D-0A74-4ED4-71C6CAA9A0D4}"/>
                </a:ext>
              </a:extLst>
            </p:cNvPr>
            <p:cNvSpPr/>
            <p:nvPr/>
          </p:nvSpPr>
          <p:spPr>
            <a:xfrm>
              <a:off x="2364144" y="4077072"/>
              <a:ext cx="288032" cy="209673"/>
            </a:xfrm>
            <a:prstGeom prst="rect">
              <a:avLst/>
            </a:prstGeom>
            <a:noFill/>
            <a:ln w="254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BE" sz="2400" dirty="0" err="1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64C78EF-5B39-A930-8995-F0D208C005B7}"/>
                </a:ext>
              </a:extLst>
            </p:cNvPr>
            <p:cNvSpPr/>
            <p:nvPr/>
          </p:nvSpPr>
          <p:spPr>
            <a:xfrm>
              <a:off x="5050781" y="4077072"/>
              <a:ext cx="288032" cy="209673"/>
            </a:xfrm>
            <a:prstGeom prst="rect">
              <a:avLst/>
            </a:prstGeom>
            <a:noFill/>
            <a:ln w="254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BE" sz="2400" dirty="0" err="1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DE3CF40-02BE-29CF-C017-9A010404A3B6}"/>
                </a:ext>
              </a:extLst>
            </p:cNvPr>
            <p:cNvSpPr/>
            <p:nvPr/>
          </p:nvSpPr>
          <p:spPr>
            <a:xfrm>
              <a:off x="6853189" y="4181908"/>
              <a:ext cx="288032" cy="209673"/>
            </a:xfrm>
            <a:prstGeom prst="rect">
              <a:avLst/>
            </a:prstGeom>
            <a:noFill/>
            <a:ln w="254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BE" sz="2400" dirty="0" err="1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60978D2-71EA-EF69-AA13-1526B236D768}"/>
                </a:ext>
              </a:extLst>
            </p:cNvPr>
            <p:cNvSpPr/>
            <p:nvPr/>
          </p:nvSpPr>
          <p:spPr>
            <a:xfrm>
              <a:off x="6635253" y="4391581"/>
              <a:ext cx="288032" cy="209673"/>
            </a:xfrm>
            <a:prstGeom prst="rect">
              <a:avLst/>
            </a:prstGeom>
            <a:noFill/>
            <a:ln w="254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BE" sz="2400" dirty="0" err="1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94614593"/>
      </p:ext>
    </p:extLst>
  </p:cSld>
  <p:clrMapOvr>
    <a:masterClrMapping/>
  </p:clrMapOvr>
  <p:transition spd="med" advTm="41864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218B2-413A-1E0D-18D6-82766F4F4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GPR: Gaussian process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3F0D0C5-5CD8-CD61-EFCE-E8F7022CC543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BE" dirty="0"/>
                  <a:t>Flexible framework for modelling complex non-linear relationships</a:t>
                </a:r>
              </a:p>
              <a:p>
                <a:r>
                  <a:rPr lang="en-BE" dirty="0"/>
                  <a:t>Interpolates observations</a:t>
                </a:r>
              </a:p>
              <a:p>
                <a:r>
                  <a:rPr lang="en-BE" dirty="0"/>
                  <a:t>Shape of the function is defined by a kernel</a:t>
                </a:r>
              </a:p>
              <a:p>
                <a:pPr lvl="1"/>
                <a:r>
                  <a:rPr lang="en-GB" dirty="0"/>
                  <a:t>W</a:t>
                </a:r>
                <a:r>
                  <a:rPr lang="en-BE" dirty="0"/>
                  <a:t>hich defines “similarity” between samples (similar samples -&gt; similar target values)</a:t>
                </a:r>
              </a:p>
              <a:p>
                <a:r>
                  <a:rPr lang="en-BE" dirty="0"/>
                  <a:t>Training a GP model requires to:</a:t>
                </a:r>
              </a:p>
              <a:p>
                <a:pPr lvl="1"/>
                <a:r>
                  <a:rPr lang="en-BE" dirty="0"/>
                  <a:t>Compute all the parwise “similarities”.</a:t>
                </a:r>
              </a:p>
              <a:p>
                <a:pPr lvl="1"/>
                <a:r>
                  <a:rPr lang="en-BE" dirty="0"/>
                  <a:t>Invert a covariance matrix: </a:t>
                </a:r>
                <a14:m>
                  <m:oMath xmlns:m="http://schemas.openxmlformats.org/officeDocument/2006/math">
                    <m:r>
                      <a:rPr lang="en-B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BE" dirty="0"/>
                  <a:t>)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BE" dirty="0"/>
                  <a:t> is the number of samples</a:t>
                </a:r>
              </a:p>
              <a:p>
                <a14:m>
                  <m:oMath xmlns:m="http://schemas.openxmlformats.org/officeDocument/2006/math">
                    <m:r>
                      <a:rPr lang="en-B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BE" dirty="0"/>
                  <a:t>) is a scalability issue!</a:t>
                </a:r>
              </a:p>
              <a:p>
                <a:pPr lvl="1"/>
                <a:r>
                  <a:rPr lang="en-BE" dirty="0"/>
                  <a:t>More et al: 2.953</a:t>
                </a:r>
              </a:p>
              <a:p>
                <a:pPr lvl="1"/>
                <a:r>
                  <a:rPr lang="en-BE" dirty="0"/>
                  <a:t>UKBiobank: ~40.000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3F0D0C5-5CD8-CD61-EFCE-E8F7022CC5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552" t="-1198" b="-10180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8EC1AC-8BDF-C65A-A51E-D0029BB6B03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BE" smtClean="0"/>
              <a:t>4</a:t>
            </a:fld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65B3C7-BDF9-02A6-6DFF-272F28E1619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244065874"/>
      </p:ext>
    </p:extLst>
  </p:cSld>
  <p:clrMapOvr>
    <a:masterClrMapping/>
  </p:clrMapOvr>
  <p:transition spd="med" advTm="82559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218B2-413A-1E0D-18D6-82766F4F4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36604"/>
            <a:ext cx="11449050" cy="1124780"/>
          </a:xfrm>
        </p:spPr>
        <p:txBody>
          <a:bodyPr/>
          <a:lstStyle/>
          <a:p>
            <a:r>
              <a:rPr lang="en-BE" dirty="0"/>
              <a:t>FastGPR: divide and conquer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F0D0C5-5CD8-CD61-EFCE-E8F7022CC5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551" y="1756547"/>
            <a:ext cx="3466572" cy="2752573"/>
          </a:xfrm>
        </p:spPr>
        <p:txBody>
          <a:bodyPr/>
          <a:lstStyle/>
          <a:p>
            <a:pPr marL="0" indent="0">
              <a:buNone/>
            </a:pPr>
            <a:r>
              <a:rPr lang="en-BE" sz="1600" dirty="0"/>
              <a:t>Algorithm:</a:t>
            </a:r>
          </a:p>
          <a:p>
            <a:pPr marL="342900" indent="-342900">
              <a:buFont typeface="+mj-lt"/>
              <a:buAutoNum type="arabicPeriod"/>
            </a:pPr>
            <a:r>
              <a:rPr lang="en-BE" sz="1600" dirty="0"/>
              <a:t>Split the data into K partitions</a:t>
            </a:r>
          </a:p>
          <a:p>
            <a:pPr marL="342900" indent="-342900">
              <a:buFont typeface="+mj-lt"/>
              <a:buAutoNum type="arabicPeriod"/>
            </a:pPr>
            <a:r>
              <a:rPr lang="en-BE" sz="1600" dirty="0"/>
              <a:t>Train K GPR models</a:t>
            </a:r>
          </a:p>
          <a:p>
            <a:pPr marL="342900" indent="-342900">
              <a:buFont typeface="+mj-lt"/>
              <a:buAutoNum type="arabicPeriod"/>
            </a:pPr>
            <a:r>
              <a:rPr lang="en-BE" sz="1600" dirty="0"/>
              <a:t>Average the K predictions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8EC1AC-8BDF-C65A-A51E-D0029BB6B03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BE" smtClean="0"/>
              <a:t>5</a:t>
            </a:fld>
            <a:endParaRPr lang="en-BE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830B951-B859-5FC8-F4D7-985E6CEDDDE0}"/>
              </a:ext>
            </a:extLst>
          </p:cNvPr>
          <p:cNvGrpSpPr/>
          <p:nvPr/>
        </p:nvGrpSpPr>
        <p:grpSpPr>
          <a:xfrm>
            <a:off x="4014507" y="1311962"/>
            <a:ext cx="7772400" cy="4380930"/>
            <a:chOff x="4014507" y="1311962"/>
            <a:chExt cx="7772400" cy="4380930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D441BCC4-5514-31EC-7DFD-AC70847731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14507" y="1604987"/>
              <a:ext cx="7772400" cy="4087905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E70B370-E22B-771D-0E09-0270480494B0}"/>
                </a:ext>
              </a:extLst>
            </p:cNvPr>
            <p:cNvSpPr txBox="1"/>
            <p:nvPr/>
          </p:nvSpPr>
          <p:spPr>
            <a:xfrm>
              <a:off x="4702126" y="1311962"/>
              <a:ext cx="2952328" cy="2970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5000"/>
                </a:lnSpc>
              </a:pPr>
              <a:r>
                <a:rPr lang="en-BE" sz="1400" dirty="0"/>
                <a:t>Prediction Performance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DB0D10D1-7E34-46C5-ACA8-170FC592DDB7}"/>
              </a:ext>
            </a:extLst>
          </p:cNvPr>
          <p:cNvSpPr txBox="1"/>
          <p:nvPr/>
        </p:nvSpPr>
        <p:spPr>
          <a:xfrm>
            <a:off x="8616280" y="1307983"/>
            <a:ext cx="2952328" cy="297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BE" sz="1400" dirty="0"/>
              <a:t>Computational Cost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764794-7F2F-98D5-EEB8-B6E16C58CA07}"/>
              </a:ext>
            </a:extLst>
          </p:cNvPr>
          <p:cNvSpPr/>
          <p:nvPr/>
        </p:nvSpPr>
        <p:spPr>
          <a:xfrm>
            <a:off x="7968085" y="1195611"/>
            <a:ext cx="4032448" cy="44972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BE" sz="2400" dirty="0" err="1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495DD2E-9B89-3AC0-0BAF-7F6D36DC0445}"/>
              </a:ext>
            </a:extLst>
          </p:cNvPr>
          <p:cNvGrpSpPr/>
          <p:nvPr/>
        </p:nvGrpSpPr>
        <p:grpSpPr>
          <a:xfrm>
            <a:off x="119336" y="3989951"/>
            <a:ext cx="3384056" cy="1808541"/>
            <a:chOff x="69693" y="3682348"/>
            <a:chExt cx="3384056" cy="1808541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48500699-4D49-FB3E-A50E-66A984165787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4"/>
            <a:srcRect l="2904" t="20003" r="2177" b="19990"/>
            <a:stretch/>
          </p:blipFill>
          <p:spPr>
            <a:xfrm>
              <a:off x="720040" y="5266524"/>
              <a:ext cx="2733709" cy="216024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DD2DCFC2-8313-3154-B514-CAB7FD37BD41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4"/>
            <a:srcRect l="2904" t="20003" r="21440" b="17598"/>
            <a:stretch/>
          </p:blipFill>
          <p:spPr>
            <a:xfrm>
              <a:off x="720040" y="4978492"/>
              <a:ext cx="2731375" cy="224636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ED779077-30F2-21DC-D0B8-2C7FDD59C254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4"/>
            <a:srcRect l="2904" t="20003" r="40370" b="19990"/>
            <a:stretch/>
          </p:blipFill>
          <p:spPr>
            <a:xfrm>
              <a:off x="720039" y="4690460"/>
              <a:ext cx="2731375" cy="21602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9A996F1F-0372-E573-EA59-1102D98E6E77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4"/>
            <a:srcRect l="2904" t="20003" r="59368" b="19990"/>
            <a:stretch/>
          </p:blipFill>
          <p:spPr>
            <a:xfrm>
              <a:off x="717706" y="4402428"/>
              <a:ext cx="2731375" cy="216024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4FBEB2AF-36B5-C591-1CF6-A9B53476204D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4"/>
            <a:srcRect l="2904" t="20003" r="78597" b="19990"/>
            <a:stretch/>
          </p:blipFill>
          <p:spPr>
            <a:xfrm>
              <a:off x="717706" y="4114396"/>
              <a:ext cx="2731375" cy="216024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0DFE7BE-BACE-EA9F-A862-9E1DDB53FDA9}"/>
                </a:ext>
              </a:extLst>
            </p:cNvPr>
            <p:cNvSpPr txBox="1"/>
            <p:nvPr/>
          </p:nvSpPr>
          <p:spPr>
            <a:xfrm>
              <a:off x="69693" y="4114396"/>
              <a:ext cx="576064" cy="22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5000"/>
                </a:lnSpc>
              </a:pPr>
              <a:r>
                <a:rPr lang="en-BE" sz="900" dirty="0"/>
                <a:t>No-split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4860FF3-262C-A686-DA22-CDC2AF3A8420}"/>
                </a:ext>
              </a:extLst>
            </p:cNvPr>
            <p:cNvSpPr txBox="1"/>
            <p:nvPr/>
          </p:nvSpPr>
          <p:spPr>
            <a:xfrm>
              <a:off x="69693" y="4398486"/>
              <a:ext cx="576064" cy="22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5000"/>
                </a:lnSpc>
              </a:pPr>
              <a:r>
                <a:rPr lang="en-BE" sz="900" dirty="0"/>
                <a:t>2-splits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8FC734E-AD2F-4655-28D7-92797B110796}"/>
                </a:ext>
              </a:extLst>
            </p:cNvPr>
            <p:cNvSpPr txBox="1"/>
            <p:nvPr/>
          </p:nvSpPr>
          <p:spPr>
            <a:xfrm>
              <a:off x="69693" y="4685030"/>
              <a:ext cx="576064" cy="22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5000"/>
                </a:lnSpc>
              </a:pPr>
              <a:r>
                <a:rPr lang="en-BE" sz="900" dirty="0"/>
                <a:t>3-splits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E975008-0551-8F9B-8B7E-0D8952A8D7B6}"/>
                </a:ext>
              </a:extLst>
            </p:cNvPr>
            <p:cNvSpPr txBox="1"/>
            <p:nvPr/>
          </p:nvSpPr>
          <p:spPr>
            <a:xfrm>
              <a:off x="69693" y="4978492"/>
              <a:ext cx="576064" cy="22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5000"/>
                </a:lnSpc>
              </a:pPr>
              <a:r>
                <a:rPr lang="en-BE" sz="900" dirty="0"/>
                <a:t>4-splits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57AFE9B-02A7-FC39-DCAA-DC541941769C}"/>
                </a:ext>
              </a:extLst>
            </p:cNvPr>
            <p:cNvSpPr txBox="1"/>
            <p:nvPr/>
          </p:nvSpPr>
          <p:spPr>
            <a:xfrm>
              <a:off x="69693" y="5266982"/>
              <a:ext cx="576064" cy="22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5000"/>
                </a:lnSpc>
              </a:pPr>
              <a:r>
                <a:rPr lang="en-BE" sz="900" dirty="0"/>
                <a:t>5-splits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AC2041C-F373-A31F-0D3C-126ACB147A2A}"/>
                </a:ext>
              </a:extLst>
            </p:cNvPr>
            <p:cNvSpPr txBox="1"/>
            <p:nvPr/>
          </p:nvSpPr>
          <p:spPr>
            <a:xfrm>
              <a:off x="1540933" y="3682348"/>
              <a:ext cx="1084919" cy="22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5000"/>
                </a:lnSpc>
              </a:pPr>
              <a:r>
                <a:rPr lang="en-BE" sz="900" dirty="0"/>
                <a:t>Training data</a:t>
              </a:r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9117859F-1B56-7BC3-7BC8-900A5CE5980D}"/>
                </a:ext>
              </a:extLst>
            </p:cNvPr>
            <p:cNvCxnSpPr/>
            <p:nvPr/>
          </p:nvCxnSpPr>
          <p:spPr>
            <a:xfrm>
              <a:off x="717706" y="3966439"/>
              <a:ext cx="2731375" cy="0"/>
            </a:xfrm>
            <a:prstGeom prst="straightConnector1">
              <a:avLst/>
            </a:prstGeom>
            <a:ln w="12700">
              <a:solidFill>
                <a:schemeClr val="accent1"/>
              </a:solidFill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17492407"/>
      </p:ext>
    </p:extLst>
  </p:cSld>
  <p:clrMapOvr>
    <a:masterClrMapping/>
  </p:clrMapOvr>
  <p:transition spd="med" advTm="1190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218B2-413A-1E0D-18D6-82766F4F4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36604"/>
            <a:ext cx="11449050" cy="1124780"/>
          </a:xfrm>
        </p:spPr>
        <p:txBody>
          <a:bodyPr/>
          <a:lstStyle/>
          <a:p>
            <a:r>
              <a:rPr lang="en-BE" dirty="0"/>
              <a:t>FastGPR: divide and conquer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F0D0C5-5CD8-CD61-EFCE-E8F7022CC5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551" y="1756547"/>
            <a:ext cx="3466572" cy="2752573"/>
          </a:xfrm>
        </p:spPr>
        <p:txBody>
          <a:bodyPr/>
          <a:lstStyle/>
          <a:p>
            <a:pPr marL="0" indent="0">
              <a:buNone/>
            </a:pPr>
            <a:r>
              <a:rPr lang="en-BE" sz="1600" dirty="0"/>
              <a:t>Algorithm:</a:t>
            </a:r>
          </a:p>
          <a:p>
            <a:pPr marL="342900" indent="-342900">
              <a:buFont typeface="+mj-lt"/>
              <a:buAutoNum type="arabicPeriod"/>
            </a:pPr>
            <a:r>
              <a:rPr lang="en-BE" sz="1600" dirty="0"/>
              <a:t>Split the data into K partitions</a:t>
            </a:r>
          </a:p>
          <a:p>
            <a:pPr marL="342900" indent="-342900">
              <a:buFont typeface="+mj-lt"/>
              <a:buAutoNum type="arabicPeriod"/>
            </a:pPr>
            <a:r>
              <a:rPr lang="en-BE" sz="1600" dirty="0"/>
              <a:t>Train K GPR models</a:t>
            </a:r>
          </a:p>
          <a:p>
            <a:pPr marL="342900" indent="-342900">
              <a:buFont typeface="+mj-lt"/>
              <a:buAutoNum type="arabicPeriod"/>
            </a:pPr>
            <a:endParaRPr lang="en-BE" sz="1600" dirty="0"/>
          </a:p>
          <a:p>
            <a:pPr marL="342900" indent="-342900">
              <a:buFont typeface="+mj-lt"/>
              <a:buAutoNum type="arabicPeriod"/>
            </a:pPr>
            <a:endParaRPr lang="en-BE" sz="1600" dirty="0"/>
          </a:p>
          <a:p>
            <a:pPr marL="342900" indent="-342900">
              <a:buFont typeface="+mj-lt"/>
              <a:buAutoNum type="arabicPeriod"/>
            </a:pPr>
            <a:r>
              <a:rPr lang="en-BE" sz="1600" dirty="0"/>
              <a:t>Average the KxR predictions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8EC1AC-8BDF-C65A-A51E-D0029BB6B03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BE" smtClean="0"/>
              <a:t>6</a:t>
            </a:fld>
            <a:endParaRPr lang="en-BE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0403DF5-5126-F721-AF57-F627867D1BF3}"/>
              </a:ext>
            </a:extLst>
          </p:cNvPr>
          <p:cNvGrpSpPr/>
          <p:nvPr/>
        </p:nvGrpSpPr>
        <p:grpSpPr>
          <a:xfrm>
            <a:off x="371475" y="2204865"/>
            <a:ext cx="1872208" cy="1008111"/>
            <a:chOff x="371475" y="2204864"/>
            <a:chExt cx="1872208" cy="1593729"/>
          </a:xfrm>
        </p:grpSpPr>
        <p:cxnSp>
          <p:nvCxnSpPr>
            <p:cNvPr id="27" name="Elbow Connector 26">
              <a:extLst>
                <a:ext uri="{FF2B5EF4-FFF2-40B4-BE49-F238E27FC236}">
                  <a16:creationId xmlns:a16="http://schemas.microsoft.com/office/drawing/2014/main" id="{D40CC2D8-0253-0098-5A74-62779E403C9E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371476" y="3289311"/>
              <a:ext cx="1764085" cy="65993"/>
            </a:xfrm>
            <a:prstGeom prst="bentConnector3">
              <a:avLst>
                <a:gd name="adj1" fmla="val 17"/>
              </a:avLst>
            </a:prstGeom>
            <a:ln w="317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Elbow Connector 29">
              <a:extLst>
                <a:ext uri="{FF2B5EF4-FFF2-40B4-BE49-F238E27FC236}">
                  <a16:creationId xmlns:a16="http://schemas.microsoft.com/office/drawing/2014/main" id="{FEE34715-5491-507D-3793-271F58ED9940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-124967" y="2701307"/>
              <a:ext cx="1150441" cy="157556"/>
            </a:xfrm>
            <a:prstGeom prst="bentConnector3">
              <a:avLst>
                <a:gd name="adj1" fmla="val 100150"/>
              </a:avLst>
            </a:prstGeom>
            <a:ln w="317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1296B45-74C7-24DE-8628-B4CF0C3D6487}"/>
                </a:ext>
              </a:extLst>
            </p:cNvPr>
            <p:cNvSpPr txBox="1"/>
            <p:nvPr/>
          </p:nvSpPr>
          <p:spPr>
            <a:xfrm>
              <a:off x="371475" y="3472350"/>
              <a:ext cx="1872208" cy="326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5000"/>
                </a:lnSpc>
              </a:pPr>
              <a:r>
                <a:rPr lang="en-BE" sz="1600" dirty="0"/>
                <a:t>Shuffle and repeat</a:t>
              </a:r>
            </a:p>
          </p:txBody>
        </p:sp>
      </p:grpSp>
      <p:pic>
        <p:nvPicPr>
          <p:cNvPr id="51" name="Picture 50">
            <a:extLst>
              <a:ext uri="{FF2B5EF4-FFF2-40B4-BE49-F238E27FC236}">
                <a16:creationId xmlns:a16="http://schemas.microsoft.com/office/drawing/2014/main" id="{D441BCC4-5514-31EC-7DFD-AC70847731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4000" y="1605600"/>
            <a:ext cx="7772400" cy="40879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2CF002-2551-0705-4252-2D22797D942F}"/>
              </a:ext>
            </a:extLst>
          </p:cNvPr>
          <p:cNvSpPr txBox="1"/>
          <p:nvPr/>
        </p:nvSpPr>
        <p:spPr>
          <a:xfrm>
            <a:off x="4702126" y="1311962"/>
            <a:ext cx="2952328" cy="297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BE" sz="1400" dirty="0"/>
              <a:t>Prediction Performance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6F8A64-9FEE-9187-E33B-F2978738EF0F}"/>
              </a:ext>
            </a:extLst>
          </p:cNvPr>
          <p:cNvSpPr txBox="1"/>
          <p:nvPr/>
        </p:nvSpPr>
        <p:spPr>
          <a:xfrm>
            <a:off x="8616280" y="1307983"/>
            <a:ext cx="2952328" cy="297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BE" sz="1400" dirty="0"/>
              <a:t>Computational Cost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BB0CA6C-A343-BC53-E71D-4BDCB50627D9}"/>
              </a:ext>
            </a:extLst>
          </p:cNvPr>
          <p:cNvGrpSpPr/>
          <p:nvPr/>
        </p:nvGrpSpPr>
        <p:grpSpPr>
          <a:xfrm>
            <a:off x="119336" y="3989951"/>
            <a:ext cx="3384056" cy="1808541"/>
            <a:chOff x="69693" y="3682348"/>
            <a:chExt cx="3384056" cy="180854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F5F74FA-B4AF-DBDB-79A4-49906D361C3B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4"/>
            <a:srcRect l="2904" t="20003" r="2177" b="19990"/>
            <a:stretch/>
          </p:blipFill>
          <p:spPr>
            <a:xfrm>
              <a:off x="720040" y="5266524"/>
              <a:ext cx="2733709" cy="21602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B9D0127-A592-6924-F5A6-A3408387A4B7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4"/>
            <a:srcRect l="2904" t="20003" r="21440" b="17598"/>
            <a:stretch/>
          </p:blipFill>
          <p:spPr>
            <a:xfrm>
              <a:off x="720040" y="4978492"/>
              <a:ext cx="2731375" cy="22463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98C5B93-15A8-225D-4DDE-D7D33111782E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4"/>
            <a:srcRect l="2904" t="20003" r="40370" b="19990"/>
            <a:stretch/>
          </p:blipFill>
          <p:spPr>
            <a:xfrm>
              <a:off x="720039" y="4690460"/>
              <a:ext cx="2731375" cy="21602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A02AB50-6EF8-A748-6B1E-15A050BC2854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4"/>
            <a:srcRect l="2904" t="20003" r="59368" b="19990"/>
            <a:stretch/>
          </p:blipFill>
          <p:spPr>
            <a:xfrm>
              <a:off x="717706" y="4402428"/>
              <a:ext cx="2731375" cy="216024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A265C7B-A064-CADF-0178-D557018F8889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4"/>
            <a:srcRect l="2904" t="20003" r="78597" b="19990"/>
            <a:stretch/>
          </p:blipFill>
          <p:spPr>
            <a:xfrm>
              <a:off x="717706" y="4114396"/>
              <a:ext cx="2731375" cy="21602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F6D5D8A-6CF6-DBFA-2745-960902CF0C91}"/>
                </a:ext>
              </a:extLst>
            </p:cNvPr>
            <p:cNvSpPr txBox="1"/>
            <p:nvPr/>
          </p:nvSpPr>
          <p:spPr>
            <a:xfrm>
              <a:off x="69693" y="4114396"/>
              <a:ext cx="576064" cy="22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5000"/>
                </a:lnSpc>
              </a:pPr>
              <a:r>
                <a:rPr lang="en-BE" sz="900" dirty="0"/>
                <a:t>No-split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3843D93-F722-E61D-DDE9-9D54C6B4AD0D}"/>
                </a:ext>
              </a:extLst>
            </p:cNvPr>
            <p:cNvSpPr txBox="1"/>
            <p:nvPr/>
          </p:nvSpPr>
          <p:spPr>
            <a:xfrm>
              <a:off x="69693" y="4398486"/>
              <a:ext cx="576064" cy="22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5000"/>
                </a:lnSpc>
              </a:pPr>
              <a:r>
                <a:rPr lang="en-BE" sz="900" dirty="0"/>
                <a:t>2-splits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517C046-5289-4BD0-4BB1-104DAD3B77F7}"/>
                </a:ext>
              </a:extLst>
            </p:cNvPr>
            <p:cNvSpPr txBox="1"/>
            <p:nvPr/>
          </p:nvSpPr>
          <p:spPr>
            <a:xfrm>
              <a:off x="69693" y="4685030"/>
              <a:ext cx="576064" cy="22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5000"/>
                </a:lnSpc>
              </a:pPr>
              <a:r>
                <a:rPr lang="en-BE" sz="900" dirty="0"/>
                <a:t>3-splits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A5B8DDF-DBE5-2252-9549-C8EEE7B187B1}"/>
                </a:ext>
              </a:extLst>
            </p:cNvPr>
            <p:cNvSpPr txBox="1"/>
            <p:nvPr/>
          </p:nvSpPr>
          <p:spPr>
            <a:xfrm>
              <a:off x="69693" y="4978492"/>
              <a:ext cx="576064" cy="22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5000"/>
                </a:lnSpc>
              </a:pPr>
              <a:r>
                <a:rPr lang="en-BE" sz="900" dirty="0"/>
                <a:t>4-splits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C39D1E8-22BC-F84D-4B25-A65AFE361D9E}"/>
                </a:ext>
              </a:extLst>
            </p:cNvPr>
            <p:cNvSpPr txBox="1"/>
            <p:nvPr/>
          </p:nvSpPr>
          <p:spPr>
            <a:xfrm>
              <a:off x="69693" y="5266982"/>
              <a:ext cx="576064" cy="22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5000"/>
                </a:lnSpc>
              </a:pPr>
              <a:r>
                <a:rPr lang="en-BE" sz="900" dirty="0"/>
                <a:t>5-splits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D32117D-09BA-ECC8-3B80-ACE746D8D827}"/>
                </a:ext>
              </a:extLst>
            </p:cNvPr>
            <p:cNvSpPr txBox="1"/>
            <p:nvPr/>
          </p:nvSpPr>
          <p:spPr>
            <a:xfrm>
              <a:off x="1540933" y="3682348"/>
              <a:ext cx="1084919" cy="22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5000"/>
                </a:lnSpc>
              </a:pPr>
              <a:r>
                <a:rPr lang="en-BE" sz="900" dirty="0"/>
                <a:t>Training data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921FF480-AA3D-0288-B71B-45A8DEFD4FBD}"/>
                </a:ext>
              </a:extLst>
            </p:cNvPr>
            <p:cNvCxnSpPr/>
            <p:nvPr/>
          </p:nvCxnSpPr>
          <p:spPr>
            <a:xfrm>
              <a:off x="717706" y="3966439"/>
              <a:ext cx="2731375" cy="0"/>
            </a:xfrm>
            <a:prstGeom prst="straightConnector1">
              <a:avLst/>
            </a:prstGeom>
            <a:ln w="12700">
              <a:solidFill>
                <a:schemeClr val="accent1"/>
              </a:solidFill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CEBD77D4-E1F4-3BBB-40A8-C6F78C30CB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6333" y="1605600"/>
            <a:ext cx="7772400" cy="408790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FB85AE5-EBEF-955A-78B1-C79F21BEFE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6333" y="1605600"/>
            <a:ext cx="7772400" cy="40879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101897"/>
      </p:ext>
    </p:extLst>
  </p:cSld>
  <p:clrMapOvr>
    <a:masterClrMapping/>
  </p:clrMapOvr>
  <p:transition spd="med" advTm="483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218B2-413A-1E0D-18D6-82766F4F4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36604"/>
            <a:ext cx="11449050" cy="1124780"/>
          </a:xfrm>
        </p:spPr>
        <p:txBody>
          <a:bodyPr/>
          <a:lstStyle/>
          <a:p>
            <a:r>
              <a:rPr lang="en-BE" dirty="0"/>
              <a:t>FastGPR: divide and conquer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8EC1AC-8BDF-C65A-A51E-D0029BB6B03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BE" smtClean="0"/>
              <a:t>7</a:t>
            </a:fld>
            <a:endParaRPr lang="en-B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486EFE-F46C-F94A-DC48-E781DDAC14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3200" y="1600947"/>
            <a:ext cx="7772400" cy="40879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98BD953-97D4-F579-9B71-B3365DEE8E66}"/>
              </a:ext>
            </a:extLst>
          </p:cNvPr>
          <p:cNvSpPr txBox="1"/>
          <p:nvPr/>
        </p:nvSpPr>
        <p:spPr>
          <a:xfrm>
            <a:off x="4702126" y="1311962"/>
            <a:ext cx="2952328" cy="297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BE" sz="1400" dirty="0"/>
              <a:t>Prediction Performance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5DA940-2EF3-9236-B911-09AF22605438}"/>
              </a:ext>
            </a:extLst>
          </p:cNvPr>
          <p:cNvSpPr txBox="1"/>
          <p:nvPr/>
        </p:nvSpPr>
        <p:spPr>
          <a:xfrm>
            <a:off x="8616280" y="1307983"/>
            <a:ext cx="2952328" cy="297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BE" sz="1400" dirty="0"/>
              <a:t>Computational Cost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938A607-FEFC-0807-AEDA-F63060925117}"/>
              </a:ext>
            </a:extLst>
          </p:cNvPr>
          <p:cNvGrpSpPr/>
          <p:nvPr/>
        </p:nvGrpSpPr>
        <p:grpSpPr>
          <a:xfrm>
            <a:off x="119336" y="3989951"/>
            <a:ext cx="3384056" cy="1808541"/>
            <a:chOff x="69693" y="3682348"/>
            <a:chExt cx="3384056" cy="180854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2AF46DF-B301-1BA9-4006-3467654A1464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4"/>
            <a:srcRect l="2904" t="20003" r="2177" b="19990"/>
            <a:stretch/>
          </p:blipFill>
          <p:spPr>
            <a:xfrm>
              <a:off x="720040" y="5266524"/>
              <a:ext cx="2733709" cy="21602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7F94666-4856-348A-90CE-FCC70FB2E346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4"/>
            <a:srcRect l="2904" t="20003" r="21440" b="17598"/>
            <a:stretch/>
          </p:blipFill>
          <p:spPr>
            <a:xfrm>
              <a:off x="720040" y="4978492"/>
              <a:ext cx="2731375" cy="22463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9E10143-49CA-7128-62F9-18F5783312D7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4"/>
            <a:srcRect l="2904" t="20003" r="40370" b="19990"/>
            <a:stretch/>
          </p:blipFill>
          <p:spPr>
            <a:xfrm>
              <a:off x="720039" y="4690460"/>
              <a:ext cx="2731375" cy="216024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31C036F-5860-E985-5C3F-523D54A94999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4"/>
            <a:srcRect l="2904" t="20003" r="59368" b="19990"/>
            <a:stretch/>
          </p:blipFill>
          <p:spPr>
            <a:xfrm>
              <a:off x="717706" y="4402428"/>
              <a:ext cx="2731375" cy="216024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529765D-6E28-ABBE-D4CF-D5162E9C61C7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4"/>
            <a:srcRect l="2904" t="20003" r="78597" b="19990"/>
            <a:stretch/>
          </p:blipFill>
          <p:spPr>
            <a:xfrm>
              <a:off x="717706" y="4114396"/>
              <a:ext cx="2731375" cy="216024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A1DC9F7-0EAB-1EF8-BC48-CF7E06DB819B}"/>
                </a:ext>
              </a:extLst>
            </p:cNvPr>
            <p:cNvSpPr txBox="1"/>
            <p:nvPr/>
          </p:nvSpPr>
          <p:spPr>
            <a:xfrm>
              <a:off x="69693" y="4114396"/>
              <a:ext cx="576064" cy="22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5000"/>
                </a:lnSpc>
              </a:pPr>
              <a:r>
                <a:rPr lang="en-BE" sz="900" dirty="0"/>
                <a:t>No-split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A5BD003-99C7-24CA-7EBF-AB0FCDC6EAF9}"/>
                </a:ext>
              </a:extLst>
            </p:cNvPr>
            <p:cNvSpPr txBox="1"/>
            <p:nvPr/>
          </p:nvSpPr>
          <p:spPr>
            <a:xfrm>
              <a:off x="69693" y="4398486"/>
              <a:ext cx="576064" cy="22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5000"/>
                </a:lnSpc>
              </a:pPr>
              <a:r>
                <a:rPr lang="en-BE" sz="900" dirty="0"/>
                <a:t>2-splits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4D25A5B-14C7-64CB-A964-B28D74E1E258}"/>
                </a:ext>
              </a:extLst>
            </p:cNvPr>
            <p:cNvSpPr txBox="1"/>
            <p:nvPr/>
          </p:nvSpPr>
          <p:spPr>
            <a:xfrm>
              <a:off x="69693" y="4685030"/>
              <a:ext cx="576064" cy="22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5000"/>
                </a:lnSpc>
              </a:pPr>
              <a:r>
                <a:rPr lang="en-BE" sz="900" dirty="0"/>
                <a:t>3-splits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CEF1AA0-5F25-52D2-375A-A109864ABFBF}"/>
                </a:ext>
              </a:extLst>
            </p:cNvPr>
            <p:cNvSpPr txBox="1"/>
            <p:nvPr/>
          </p:nvSpPr>
          <p:spPr>
            <a:xfrm>
              <a:off x="69693" y="4978492"/>
              <a:ext cx="576064" cy="22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5000"/>
                </a:lnSpc>
              </a:pPr>
              <a:r>
                <a:rPr lang="en-BE" sz="900" dirty="0"/>
                <a:t>4-splits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FA92004-1D95-FF96-5634-4E547E038DE6}"/>
                </a:ext>
              </a:extLst>
            </p:cNvPr>
            <p:cNvSpPr txBox="1"/>
            <p:nvPr/>
          </p:nvSpPr>
          <p:spPr>
            <a:xfrm>
              <a:off x="69693" y="5266982"/>
              <a:ext cx="576064" cy="22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5000"/>
                </a:lnSpc>
              </a:pPr>
              <a:r>
                <a:rPr lang="en-BE" sz="900" dirty="0"/>
                <a:t>5-splits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7409D4D-5A8C-E763-97F2-26DAADAE544C}"/>
                </a:ext>
              </a:extLst>
            </p:cNvPr>
            <p:cNvSpPr txBox="1"/>
            <p:nvPr/>
          </p:nvSpPr>
          <p:spPr>
            <a:xfrm>
              <a:off x="1540933" y="3682348"/>
              <a:ext cx="1084919" cy="22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5000"/>
                </a:lnSpc>
              </a:pPr>
              <a:r>
                <a:rPr lang="en-BE" sz="900" dirty="0"/>
                <a:t>Training data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787ADB88-A961-A8EA-0C1E-E95AD59357FC}"/>
                </a:ext>
              </a:extLst>
            </p:cNvPr>
            <p:cNvCxnSpPr/>
            <p:nvPr/>
          </p:nvCxnSpPr>
          <p:spPr>
            <a:xfrm>
              <a:off x="717706" y="3966439"/>
              <a:ext cx="2731375" cy="0"/>
            </a:xfrm>
            <a:prstGeom prst="straightConnector1">
              <a:avLst/>
            </a:prstGeom>
            <a:ln w="12700">
              <a:solidFill>
                <a:schemeClr val="accent1"/>
              </a:solidFill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D40FBC2-1E6A-0E97-5C88-0E62B6512ED2}"/>
              </a:ext>
            </a:extLst>
          </p:cNvPr>
          <p:cNvSpPr txBox="1">
            <a:spLocks/>
          </p:cNvSpPr>
          <p:nvPr/>
        </p:nvSpPr>
        <p:spPr>
          <a:xfrm>
            <a:off x="581551" y="1756547"/>
            <a:ext cx="3466572" cy="275257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23495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67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760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BE" sz="1600" dirty="0"/>
              <a:t>Algorithm:</a:t>
            </a:r>
          </a:p>
          <a:p>
            <a:pPr marL="342900" indent="-342900">
              <a:buFont typeface="+mj-lt"/>
              <a:buAutoNum type="arabicPeriod"/>
            </a:pPr>
            <a:r>
              <a:rPr lang="en-BE" sz="1600" dirty="0"/>
              <a:t>Split the data into K partitions</a:t>
            </a:r>
          </a:p>
          <a:p>
            <a:pPr marL="342900" indent="-342900">
              <a:buFont typeface="+mj-lt"/>
              <a:buAutoNum type="arabicPeriod"/>
            </a:pPr>
            <a:r>
              <a:rPr lang="en-BE" sz="1600" dirty="0"/>
              <a:t>Train K GPR models</a:t>
            </a:r>
          </a:p>
          <a:p>
            <a:pPr marL="342900" indent="-342900">
              <a:buFont typeface="+mj-lt"/>
              <a:buAutoNum type="arabicPeriod"/>
            </a:pPr>
            <a:endParaRPr lang="en-BE" sz="1600" dirty="0"/>
          </a:p>
          <a:p>
            <a:pPr marL="342900" indent="-342900">
              <a:buFont typeface="+mj-lt"/>
              <a:buAutoNum type="arabicPeriod"/>
            </a:pPr>
            <a:endParaRPr lang="en-BE" sz="1600" dirty="0"/>
          </a:p>
          <a:p>
            <a:pPr marL="342900" indent="-342900">
              <a:buFont typeface="+mj-lt"/>
              <a:buAutoNum type="arabicPeriod"/>
            </a:pPr>
            <a:r>
              <a:rPr lang="en-BE" sz="1600" dirty="0"/>
              <a:t>Average the KxR predictions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CAE1302-79C5-3A9C-C0C3-6A27A0AC2534}"/>
              </a:ext>
            </a:extLst>
          </p:cNvPr>
          <p:cNvGrpSpPr/>
          <p:nvPr/>
        </p:nvGrpSpPr>
        <p:grpSpPr>
          <a:xfrm>
            <a:off x="371475" y="2204865"/>
            <a:ext cx="1872208" cy="1008111"/>
            <a:chOff x="371475" y="2204864"/>
            <a:chExt cx="1872208" cy="1593729"/>
          </a:xfrm>
        </p:grpSpPr>
        <p:cxnSp>
          <p:nvCxnSpPr>
            <p:cNvPr id="26" name="Elbow Connector 25">
              <a:extLst>
                <a:ext uri="{FF2B5EF4-FFF2-40B4-BE49-F238E27FC236}">
                  <a16:creationId xmlns:a16="http://schemas.microsoft.com/office/drawing/2014/main" id="{F79FDF17-048A-6888-8545-2DEF4C011A8F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371476" y="3289311"/>
              <a:ext cx="1764085" cy="65993"/>
            </a:xfrm>
            <a:prstGeom prst="bentConnector3">
              <a:avLst>
                <a:gd name="adj1" fmla="val 17"/>
              </a:avLst>
            </a:prstGeom>
            <a:ln w="317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Elbow Connector 27">
              <a:extLst>
                <a:ext uri="{FF2B5EF4-FFF2-40B4-BE49-F238E27FC236}">
                  <a16:creationId xmlns:a16="http://schemas.microsoft.com/office/drawing/2014/main" id="{A9128F64-18FD-9A1A-29E5-A2224ACE0F3E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-124967" y="2701307"/>
              <a:ext cx="1150441" cy="157556"/>
            </a:xfrm>
            <a:prstGeom prst="bentConnector3">
              <a:avLst>
                <a:gd name="adj1" fmla="val 100150"/>
              </a:avLst>
            </a:prstGeom>
            <a:ln w="317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1AC6A68-A1D8-1244-DDB0-08684848E829}"/>
                </a:ext>
              </a:extLst>
            </p:cNvPr>
            <p:cNvSpPr txBox="1"/>
            <p:nvPr/>
          </p:nvSpPr>
          <p:spPr>
            <a:xfrm>
              <a:off x="371475" y="3472350"/>
              <a:ext cx="1872208" cy="326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5000"/>
                </a:lnSpc>
              </a:pPr>
              <a:r>
                <a:rPr lang="en-BE" sz="1600" dirty="0"/>
                <a:t>Shuffle and repeat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1A1FA4E2-C24E-2DF2-40C4-DB7EBC604E5B}"/>
              </a:ext>
            </a:extLst>
          </p:cNvPr>
          <p:cNvSpPr txBox="1"/>
          <p:nvPr/>
        </p:nvSpPr>
        <p:spPr>
          <a:xfrm>
            <a:off x="-693174" y="5139813"/>
            <a:ext cx="184731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endParaRPr lang="en-BE" sz="2400" dirty="0" err="1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BC9EC60-1039-0588-9C43-728E0D45E4F2}"/>
              </a:ext>
            </a:extLst>
          </p:cNvPr>
          <p:cNvSpPr txBox="1"/>
          <p:nvPr/>
        </p:nvSpPr>
        <p:spPr>
          <a:xfrm>
            <a:off x="5238881" y="5857349"/>
            <a:ext cx="2448272" cy="355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BE" dirty="0">
                <a:solidFill>
                  <a:srgbClr val="FF0000"/>
                </a:solidFill>
              </a:rPr>
              <a:t>Best-case: 2x2 splits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5257753"/>
      </p:ext>
    </p:extLst>
  </p:cSld>
  <p:clrMapOvr>
    <a:masterClrMapping/>
  </p:clrMapOvr>
  <p:transition spd="med" advTm="501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218B2-413A-1E0D-18D6-82766F4F4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36604"/>
            <a:ext cx="11449050" cy="1124780"/>
          </a:xfrm>
        </p:spPr>
        <p:txBody>
          <a:bodyPr/>
          <a:lstStyle/>
          <a:p>
            <a:r>
              <a:rPr lang="en-BE" dirty="0"/>
              <a:t>FastGPR: Effect of #Features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8EC1AC-8BDF-C65A-A51E-D0029BB6B03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BE" smtClean="0"/>
              <a:t>8</a:t>
            </a:fld>
            <a:endParaRPr lang="en-BE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938A607-FEFC-0807-AEDA-F63060925117}"/>
              </a:ext>
            </a:extLst>
          </p:cNvPr>
          <p:cNvGrpSpPr/>
          <p:nvPr/>
        </p:nvGrpSpPr>
        <p:grpSpPr>
          <a:xfrm>
            <a:off x="119336" y="3989951"/>
            <a:ext cx="3384056" cy="1808541"/>
            <a:chOff x="69693" y="3682348"/>
            <a:chExt cx="3384056" cy="180854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2AF46DF-B301-1BA9-4006-3467654A1464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3"/>
            <a:srcRect l="2904" t="20003" r="2177" b="19990"/>
            <a:stretch/>
          </p:blipFill>
          <p:spPr>
            <a:xfrm>
              <a:off x="720040" y="5266524"/>
              <a:ext cx="2733709" cy="21602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7F94666-4856-348A-90CE-FCC70FB2E346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3"/>
            <a:srcRect l="2904" t="20003" r="21440" b="17598"/>
            <a:stretch/>
          </p:blipFill>
          <p:spPr>
            <a:xfrm>
              <a:off x="720040" y="4978492"/>
              <a:ext cx="2731375" cy="22463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9E10143-49CA-7128-62F9-18F5783312D7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3"/>
            <a:srcRect l="2904" t="20003" r="40370" b="19990"/>
            <a:stretch/>
          </p:blipFill>
          <p:spPr>
            <a:xfrm>
              <a:off x="720039" y="4690460"/>
              <a:ext cx="2731375" cy="216024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31C036F-5860-E985-5C3F-523D54A94999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3"/>
            <a:srcRect l="2904" t="20003" r="59368" b="19990"/>
            <a:stretch/>
          </p:blipFill>
          <p:spPr>
            <a:xfrm>
              <a:off x="717706" y="4402428"/>
              <a:ext cx="2731375" cy="216024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529765D-6E28-ABBE-D4CF-D5162E9C61C7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3"/>
            <a:srcRect l="2904" t="20003" r="78597" b="19990"/>
            <a:stretch/>
          </p:blipFill>
          <p:spPr>
            <a:xfrm>
              <a:off x="717706" y="4114396"/>
              <a:ext cx="2731375" cy="216024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A1DC9F7-0EAB-1EF8-BC48-CF7E06DB819B}"/>
                </a:ext>
              </a:extLst>
            </p:cNvPr>
            <p:cNvSpPr txBox="1"/>
            <p:nvPr/>
          </p:nvSpPr>
          <p:spPr>
            <a:xfrm>
              <a:off x="69693" y="4114396"/>
              <a:ext cx="576064" cy="22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5000"/>
                </a:lnSpc>
              </a:pPr>
              <a:r>
                <a:rPr lang="en-BE" sz="900" dirty="0"/>
                <a:t>No-split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A5BD003-99C7-24CA-7EBF-AB0FCDC6EAF9}"/>
                </a:ext>
              </a:extLst>
            </p:cNvPr>
            <p:cNvSpPr txBox="1"/>
            <p:nvPr/>
          </p:nvSpPr>
          <p:spPr>
            <a:xfrm>
              <a:off x="69693" y="4398486"/>
              <a:ext cx="576064" cy="22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5000"/>
                </a:lnSpc>
              </a:pPr>
              <a:r>
                <a:rPr lang="en-BE" sz="900" dirty="0"/>
                <a:t>2-splits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4D25A5B-14C7-64CB-A964-B28D74E1E258}"/>
                </a:ext>
              </a:extLst>
            </p:cNvPr>
            <p:cNvSpPr txBox="1"/>
            <p:nvPr/>
          </p:nvSpPr>
          <p:spPr>
            <a:xfrm>
              <a:off x="69693" y="4685030"/>
              <a:ext cx="576064" cy="22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5000"/>
                </a:lnSpc>
              </a:pPr>
              <a:r>
                <a:rPr lang="en-BE" sz="900" dirty="0"/>
                <a:t>3-splits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CEF1AA0-5F25-52D2-375A-A109864ABFBF}"/>
                </a:ext>
              </a:extLst>
            </p:cNvPr>
            <p:cNvSpPr txBox="1"/>
            <p:nvPr/>
          </p:nvSpPr>
          <p:spPr>
            <a:xfrm>
              <a:off x="69693" y="4978492"/>
              <a:ext cx="576064" cy="22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5000"/>
                </a:lnSpc>
              </a:pPr>
              <a:r>
                <a:rPr lang="en-BE" sz="900" dirty="0"/>
                <a:t>4-splits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FA92004-1D95-FF96-5634-4E547E038DE6}"/>
                </a:ext>
              </a:extLst>
            </p:cNvPr>
            <p:cNvSpPr txBox="1"/>
            <p:nvPr/>
          </p:nvSpPr>
          <p:spPr>
            <a:xfrm>
              <a:off x="69693" y="5266982"/>
              <a:ext cx="576064" cy="22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5000"/>
                </a:lnSpc>
              </a:pPr>
              <a:r>
                <a:rPr lang="en-BE" sz="900" dirty="0"/>
                <a:t>5-splits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7409D4D-5A8C-E763-97F2-26DAADAE544C}"/>
                </a:ext>
              </a:extLst>
            </p:cNvPr>
            <p:cNvSpPr txBox="1"/>
            <p:nvPr/>
          </p:nvSpPr>
          <p:spPr>
            <a:xfrm>
              <a:off x="1540933" y="3682348"/>
              <a:ext cx="1084919" cy="22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5000"/>
                </a:lnSpc>
              </a:pPr>
              <a:r>
                <a:rPr lang="en-BE" sz="900" dirty="0"/>
                <a:t>Training data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787ADB88-A961-A8EA-0C1E-E95AD59357FC}"/>
                </a:ext>
              </a:extLst>
            </p:cNvPr>
            <p:cNvCxnSpPr/>
            <p:nvPr/>
          </p:nvCxnSpPr>
          <p:spPr>
            <a:xfrm>
              <a:off x="717706" y="3966439"/>
              <a:ext cx="2731375" cy="0"/>
            </a:xfrm>
            <a:prstGeom prst="straightConnector1">
              <a:avLst/>
            </a:prstGeom>
            <a:ln w="12700">
              <a:solidFill>
                <a:schemeClr val="accent1"/>
              </a:solidFill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D40FBC2-1E6A-0E97-5C88-0E62B6512ED2}"/>
              </a:ext>
            </a:extLst>
          </p:cNvPr>
          <p:cNvSpPr txBox="1">
            <a:spLocks/>
          </p:cNvSpPr>
          <p:nvPr/>
        </p:nvSpPr>
        <p:spPr>
          <a:xfrm>
            <a:off x="581551" y="1756547"/>
            <a:ext cx="3210193" cy="275257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23495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67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760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BE" sz="1600" dirty="0"/>
              <a:t>But:</a:t>
            </a:r>
          </a:p>
          <a:p>
            <a:r>
              <a:rPr lang="en-BE" sz="1600" dirty="0"/>
              <a:t># Features is constant </a:t>
            </a:r>
          </a:p>
          <a:p>
            <a:pPr lvl="1"/>
            <a:r>
              <a:rPr lang="en-BE" sz="1600" dirty="0"/>
              <a:t>PCA on 3.747 -&gt; ~2.350</a:t>
            </a:r>
          </a:p>
          <a:p>
            <a:r>
              <a:rPr lang="en-BE" sz="1600" dirty="0"/>
              <a:t>With splitting, the # Samples vs # Features ratio changes!</a:t>
            </a:r>
          </a:p>
          <a:p>
            <a:endParaRPr lang="en-BE" sz="16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A1FA4E2-C24E-2DF2-40C4-DB7EBC604E5B}"/>
              </a:ext>
            </a:extLst>
          </p:cNvPr>
          <p:cNvSpPr txBox="1"/>
          <p:nvPr/>
        </p:nvSpPr>
        <p:spPr>
          <a:xfrm>
            <a:off x="-693174" y="5139813"/>
            <a:ext cx="184731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endParaRPr lang="en-BE" sz="2400" dirty="0" err="1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BC9EC60-1039-0588-9C43-728E0D45E4F2}"/>
              </a:ext>
            </a:extLst>
          </p:cNvPr>
          <p:cNvSpPr txBox="1"/>
          <p:nvPr/>
        </p:nvSpPr>
        <p:spPr>
          <a:xfrm>
            <a:off x="4367808" y="5864031"/>
            <a:ext cx="4457519" cy="355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BE" dirty="0">
                <a:solidFill>
                  <a:srgbClr val="FF0000"/>
                </a:solidFill>
              </a:rPr>
              <a:t>Best-case for </a:t>
            </a:r>
            <a:r>
              <a:rPr lang="en-BE" b="1" u="sng" dirty="0">
                <a:solidFill>
                  <a:srgbClr val="FF0000"/>
                </a:solidFill>
              </a:rPr>
              <a:t>our scenario</a:t>
            </a:r>
            <a:r>
              <a:rPr lang="en-BE" dirty="0">
                <a:solidFill>
                  <a:srgbClr val="FF0000"/>
                </a:solidFill>
              </a:rPr>
              <a:t>: 2x2 splits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9490D23-AEC1-E37F-A927-6A917B307A19}"/>
              </a:ext>
            </a:extLst>
          </p:cNvPr>
          <p:cNvGrpSpPr/>
          <p:nvPr/>
        </p:nvGrpSpPr>
        <p:grpSpPr>
          <a:xfrm>
            <a:off x="4013201" y="1307983"/>
            <a:ext cx="7772398" cy="4380869"/>
            <a:chOff x="4013201" y="1307983"/>
            <a:chExt cx="7772398" cy="438086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98BD953-97D4-F579-9B71-B3365DEE8E66}"/>
                </a:ext>
              </a:extLst>
            </p:cNvPr>
            <p:cNvSpPr txBox="1"/>
            <p:nvPr/>
          </p:nvSpPr>
          <p:spPr>
            <a:xfrm>
              <a:off x="4702126" y="1311962"/>
              <a:ext cx="2952328" cy="2970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5000"/>
                </a:lnSpc>
              </a:pPr>
              <a:r>
                <a:rPr lang="en-BE" sz="1400" dirty="0"/>
                <a:t>Prediction Performance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05DA940-2EF3-9236-B911-09AF22605438}"/>
                </a:ext>
              </a:extLst>
            </p:cNvPr>
            <p:cNvSpPr txBox="1"/>
            <p:nvPr/>
          </p:nvSpPr>
          <p:spPr>
            <a:xfrm>
              <a:off x="8616280" y="1307983"/>
              <a:ext cx="2952328" cy="2970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5000"/>
                </a:lnSpc>
              </a:pPr>
              <a:r>
                <a:rPr lang="en-BE" sz="1400" dirty="0"/>
                <a:t>Computational Cost</a:t>
              </a: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557C1B75-59DF-1DED-2619-C15657DB8D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013201" y="1600947"/>
              <a:ext cx="7772398" cy="4087905"/>
            </a:xfrm>
            <a:prstGeom prst="rect">
              <a:avLst/>
            </a:prstGeom>
          </p:spPr>
        </p:pic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31C60C4B-CC09-9706-3EB4-1C15DE8E8955}"/>
              </a:ext>
            </a:extLst>
          </p:cNvPr>
          <p:cNvSpPr/>
          <p:nvPr/>
        </p:nvSpPr>
        <p:spPr>
          <a:xfrm>
            <a:off x="7911644" y="1301211"/>
            <a:ext cx="4101133" cy="44972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BE" sz="2400" dirty="0" err="1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3760084"/>
      </p:ext>
    </p:extLst>
  </p:cSld>
  <p:clrMapOvr>
    <a:masterClrMapping/>
  </p:clrMapOvr>
  <p:transition spd="med" advTm="15541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218B2-413A-1E0D-18D6-82766F4F4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FASTGPR: Conlusions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F0D0C5-5CD8-CD61-EFCE-E8F7022CC5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5" y="1563143"/>
            <a:ext cx="7452998" cy="4214255"/>
          </a:xfrm>
        </p:spPr>
        <p:txBody>
          <a:bodyPr/>
          <a:lstStyle/>
          <a:p>
            <a:r>
              <a:rPr lang="en-BE" sz="2000" dirty="0"/>
              <a:t>Divide-and-conquer approach works</a:t>
            </a:r>
          </a:p>
          <a:p>
            <a:r>
              <a:rPr lang="en-BE" sz="2000" dirty="0"/>
              <a:t>Reduces signficantly the computation time</a:t>
            </a:r>
          </a:p>
          <a:p>
            <a:pPr lvl="1"/>
            <a:r>
              <a:rPr lang="en-BE" sz="2000" dirty="0"/>
              <a:t>Enables use of GPR in large datasets (&gt;10.000 samples)</a:t>
            </a:r>
          </a:p>
          <a:p>
            <a:r>
              <a:rPr lang="en-BE" sz="2000" dirty="0"/>
              <a:t>Best-case depends on the application (# Features, Samples)</a:t>
            </a:r>
          </a:p>
          <a:p>
            <a:pPr lvl="1"/>
            <a:r>
              <a:rPr lang="en-BE" sz="2000" dirty="0"/>
              <a:t>Need to be evaluated</a:t>
            </a:r>
          </a:p>
          <a:p>
            <a:pPr lvl="2"/>
            <a:r>
              <a:rPr lang="en-GB" sz="2000" dirty="0"/>
              <a:t>B</a:t>
            </a:r>
            <a:r>
              <a:rPr lang="en-BE" sz="2000" dirty="0"/>
              <a:t>ased on the computing capacity</a:t>
            </a:r>
          </a:p>
          <a:p>
            <a:r>
              <a:rPr lang="en-US" sz="2000" dirty="0"/>
              <a:t>Code: </a:t>
            </a:r>
            <a:r>
              <a:rPr lang="en-US" sz="2000" dirty="0">
                <a:hlinkClick r:id="rId2"/>
              </a:rPr>
              <a:t>https://github.com/juaml/gp_train_opt</a:t>
            </a:r>
            <a:endParaRPr lang="en-US" sz="2000" dirty="0"/>
          </a:p>
          <a:p>
            <a:r>
              <a:rPr lang="en-US" sz="2000" dirty="0"/>
              <a:t>Publication: waiting for the publisher</a:t>
            </a:r>
            <a:endParaRPr lang="en-BE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8EC1AC-8BDF-C65A-A51E-D0029BB6B03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BE" smtClean="0"/>
              <a:t>9</a:t>
            </a:fld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65B3C7-BDF9-02A6-6DFF-272F28E1619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BE"/>
          </a:p>
        </p:txBody>
      </p:sp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70F2F241-0C9E-78B4-FD58-876A64958C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3717" y="3788948"/>
            <a:ext cx="3508837" cy="1245397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https://juaml.github.io/julearn">
            <a:extLst>
              <a:ext uri="{FF2B5EF4-FFF2-40B4-BE49-F238E27FC236}">
                <a16:creationId xmlns:a16="http://schemas.microsoft.com/office/drawing/2014/main" id="{81A729EC-616C-7A7A-9F40-E4BB3988FAD2}"/>
              </a:ext>
            </a:extLst>
          </p:cNvPr>
          <p:cNvSpPr txBox="1"/>
          <p:nvPr/>
        </p:nvSpPr>
        <p:spPr>
          <a:xfrm>
            <a:off x="8479271" y="5117047"/>
            <a:ext cx="2367444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>
                <a:solidFill>
                  <a:schemeClr val="accent1"/>
                </a:solidFill>
                <a:uFill>
                  <a:solidFill>
                    <a:srgbClr val="000000"/>
                  </a:solidFill>
                </a:uFill>
                <a:hlinkClick r:id="rId4"/>
              </a:defRPr>
            </a:lvl1pPr>
          </a:lstStyle>
          <a:p>
            <a:pPr>
              <a:defRPr>
                <a:uFillTx/>
              </a:defRPr>
            </a:pPr>
            <a:r>
              <a:rPr dirty="0">
                <a:uFill>
                  <a:solidFill>
                    <a:srgbClr val="000000"/>
                  </a:solidFill>
                </a:uFill>
                <a:hlinkClick r:id="rId4"/>
              </a:rPr>
              <a:t>https://juaml.github.io/julearn</a:t>
            </a:r>
          </a:p>
        </p:txBody>
      </p:sp>
      <p:pic>
        <p:nvPicPr>
          <p:cNvPr id="8" name="Picture 7" descr="A close-up of a white background&#10;&#10;Description automatically generated">
            <a:extLst>
              <a:ext uri="{FF2B5EF4-FFF2-40B4-BE49-F238E27FC236}">
                <a16:creationId xmlns:a16="http://schemas.microsoft.com/office/drawing/2014/main" id="{C97743EF-2B9F-A161-43BC-E27F680764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136" y="464470"/>
            <a:ext cx="4548341" cy="1141492"/>
          </a:xfrm>
          <a:prstGeom prst="rect">
            <a:avLst/>
          </a:prstGeom>
        </p:spPr>
      </p:pic>
      <p:pic>
        <p:nvPicPr>
          <p:cNvPr id="9" name="Image" descr="Image">
            <a:extLst>
              <a:ext uri="{FF2B5EF4-FFF2-40B4-BE49-F238E27FC236}">
                <a16:creationId xmlns:a16="http://schemas.microsoft.com/office/drawing/2014/main" id="{8C4E52C6-E636-A2C9-055C-F165C3DC8F4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8104" b="3456"/>
          <a:stretch>
            <a:fillRect/>
          </a:stretch>
        </p:blipFill>
        <p:spPr>
          <a:xfrm>
            <a:off x="10416480" y="1694680"/>
            <a:ext cx="886074" cy="1066801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0" name="K. Patil">
            <a:extLst>
              <a:ext uri="{FF2B5EF4-FFF2-40B4-BE49-F238E27FC236}">
                <a16:creationId xmlns:a16="http://schemas.microsoft.com/office/drawing/2014/main" id="{FC4F8B99-49E1-5452-A2C6-0CD139197CC5}"/>
              </a:ext>
            </a:extLst>
          </p:cNvPr>
          <p:cNvSpPr txBox="1"/>
          <p:nvPr/>
        </p:nvSpPr>
        <p:spPr>
          <a:xfrm>
            <a:off x="10471186" y="2809447"/>
            <a:ext cx="776814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tIns="45719" rIns="45719" bIns="45719" numCol="1" anchor="t">
            <a:spAutoFit/>
          </a:bodyPr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r>
              <a:rPr dirty="0"/>
              <a:t>K. </a:t>
            </a:r>
            <a:r>
              <a:rPr lang="en-US" dirty="0"/>
              <a:t>R. </a:t>
            </a:r>
            <a:r>
              <a:rPr dirty="0"/>
              <a:t>Patil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C038A4C-1152-AB8E-FEB2-C4E0112A7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986" y="1708631"/>
            <a:ext cx="800101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K. Patil">
            <a:extLst>
              <a:ext uri="{FF2B5EF4-FFF2-40B4-BE49-F238E27FC236}">
                <a16:creationId xmlns:a16="http://schemas.microsoft.com/office/drawing/2014/main" id="{AF3BCB83-C86A-E955-BC9E-1676B4CA224C}"/>
              </a:ext>
            </a:extLst>
          </p:cNvPr>
          <p:cNvSpPr txBox="1"/>
          <p:nvPr/>
        </p:nvSpPr>
        <p:spPr>
          <a:xfrm>
            <a:off x="7681631" y="2824672"/>
            <a:ext cx="1226809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tIns="45719" rIns="45719" bIns="45719" numCol="1" anchor="t">
            <a:spAutoFit/>
          </a:bodyPr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G. Antonopoulos</a:t>
            </a:r>
            <a:endParaRPr dirty="0"/>
          </a:p>
        </p:txBody>
      </p:sp>
      <p:pic>
        <p:nvPicPr>
          <p:cNvPr id="1030" name="Picture 6" descr="Simon Eickhoff: Mit KI das Gehirn auslesen • Research.Table">
            <a:extLst>
              <a:ext uri="{FF2B5EF4-FFF2-40B4-BE49-F238E27FC236}">
                <a16:creationId xmlns:a16="http://schemas.microsoft.com/office/drawing/2014/main" id="{B2D08C04-D0CD-438A-4304-8CF54A5C34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9" r="42356" b="29249"/>
          <a:stretch/>
        </p:blipFill>
        <p:spPr bwMode="auto">
          <a:xfrm>
            <a:off x="9191130" y="1700739"/>
            <a:ext cx="862922" cy="1054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K. Patil">
            <a:extLst>
              <a:ext uri="{FF2B5EF4-FFF2-40B4-BE49-F238E27FC236}">
                <a16:creationId xmlns:a16="http://schemas.microsoft.com/office/drawing/2014/main" id="{77C87D26-DE53-57F4-81A3-EC57692D6503}"/>
              </a:ext>
            </a:extLst>
          </p:cNvPr>
          <p:cNvSpPr txBox="1"/>
          <p:nvPr/>
        </p:nvSpPr>
        <p:spPr>
          <a:xfrm>
            <a:off x="9209917" y="2821298"/>
            <a:ext cx="825352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tIns="45719" rIns="45719" bIns="45719" numCol="1" anchor="t">
            <a:spAutoFit/>
          </a:bodyPr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S. Eickhoff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40764310"/>
      </p:ext>
    </p:extLst>
  </p:cSld>
  <p:clrMapOvr>
    <a:masterClrMapping/>
  </p:clrMapOvr>
  <p:transition spd="med" advTm="89852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8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7|42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|23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5.8|59|39.2"/>
</p:tagLst>
</file>

<file path=ppt/theme/theme1.xml><?xml version="1.0" encoding="utf-8"?>
<a:theme xmlns:a="http://schemas.openxmlformats.org/drawingml/2006/main" name="Jülich">
  <a:themeElements>
    <a:clrScheme name="Benutzerdefiniert 292">
      <a:dk1>
        <a:sysClr val="windowText" lastClr="000000"/>
      </a:dk1>
      <a:lt1>
        <a:sysClr val="window" lastClr="FFFFFF"/>
      </a:lt1>
      <a:dk2>
        <a:srgbClr val="6D268E"/>
      </a:dk2>
      <a:lt2>
        <a:srgbClr val="EBEBEB"/>
      </a:lt2>
      <a:accent1>
        <a:srgbClr val="023D6B"/>
      </a:accent1>
      <a:accent2>
        <a:srgbClr val="ADBDE3"/>
      </a:accent2>
      <a:accent3>
        <a:srgbClr val="30A93B"/>
      </a:accent3>
      <a:accent4>
        <a:srgbClr val="FFE900"/>
      </a:accent4>
      <a:accent5>
        <a:srgbClr val="FF8C0C"/>
      </a:accent5>
      <a:accent6>
        <a:srgbClr val="DF0F44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5000"/>
          </a:lnSpc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lnSpc>
            <a:spcPct val="95000"/>
          </a:lnSpc>
          <a:defRPr sz="2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Jülich_PowerPoint_16x9.potx" id="{96E3BAF4-763A-4252-96EB-429A37E76C9B}" vid="{FC15072B-1A6B-4630-9ABB-3D2D56FD5EF8}"/>
    </a:ext>
  </a:extLst>
</a:theme>
</file>

<file path=ppt/theme/theme2.xml><?xml version="1.0" encoding="utf-8"?>
<a:theme xmlns:a="http://schemas.openxmlformats.org/drawingml/2006/main" name="Office">
  <a:themeElements>
    <a:clrScheme name="Benutzerdefiniert 282">
      <a:dk1>
        <a:sysClr val="windowText" lastClr="000000"/>
      </a:dk1>
      <a:lt1>
        <a:sysClr val="window" lastClr="FFFFFF"/>
      </a:lt1>
      <a:dk2>
        <a:srgbClr val="AF82B9"/>
      </a:dk2>
      <a:lt2>
        <a:srgbClr val="EBEBEB"/>
      </a:lt2>
      <a:accent1>
        <a:srgbClr val="023D6B"/>
      </a:accent1>
      <a:accent2>
        <a:srgbClr val="ADBDE3"/>
      </a:accent2>
      <a:accent3>
        <a:srgbClr val="B9D25F"/>
      </a:accent3>
      <a:accent4>
        <a:srgbClr val="FAEB5A"/>
      </a:accent4>
      <a:accent5>
        <a:srgbClr val="FAB45A"/>
      </a:accent5>
      <a:accent6>
        <a:srgbClr val="EB5F73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282">
      <a:dk1>
        <a:sysClr val="windowText" lastClr="000000"/>
      </a:dk1>
      <a:lt1>
        <a:sysClr val="window" lastClr="FFFFFF"/>
      </a:lt1>
      <a:dk2>
        <a:srgbClr val="AF82B9"/>
      </a:dk2>
      <a:lt2>
        <a:srgbClr val="EBEBEB"/>
      </a:lt2>
      <a:accent1>
        <a:srgbClr val="023D6B"/>
      </a:accent1>
      <a:accent2>
        <a:srgbClr val="ADBDE3"/>
      </a:accent2>
      <a:accent3>
        <a:srgbClr val="B9D25F"/>
      </a:accent3>
      <a:accent4>
        <a:srgbClr val="FAEB5A"/>
      </a:accent4>
      <a:accent5>
        <a:srgbClr val="FAB45A"/>
      </a:accent5>
      <a:accent6>
        <a:srgbClr val="EB5F73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Jülich</Template>
  <TotalTime>1387</TotalTime>
  <Words>470</Words>
  <Application>Microsoft Macintosh PowerPoint</Application>
  <PresentationFormat>Widescreen</PresentationFormat>
  <Paragraphs>117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Cambria Math</vt:lpstr>
      <vt:lpstr>Jülich</vt:lpstr>
      <vt:lpstr>FastGPR: divide-and-conquer technique in neuroimaging data shortens training time and improves accuracy </vt:lpstr>
      <vt:lpstr>Ex: Brain-age prediction: A systematic comparison of machine learning workflows</vt:lpstr>
      <vt:lpstr>Ex: Brain-age prediction: A systematic comparison of machine learning workflows</vt:lpstr>
      <vt:lpstr>GPR: Gaussian process regression</vt:lpstr>
      <vt:lpstr>FastGPR: divide and conquer</vt:lpstr>
      <vt:lpstr>FastGPR: divide and conquer</vt:lpstr>
      <vt:lpstr>FastGPR: divide and conquer</vt:lpstr>
      <vt:lpstr>FastGPR: Effect of #Features</vt:lpstr>
      <vt:lpstr>FASTGPR: Conlusions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Raimondo, Federico</dc:creator>
  <cp:lastModifiedBy>Raimondo, Federico</cp:lastModifiedBy>
  <cp:revision>15</cp:revision>
  <dcterms:created xsi:type="dcterms:W3CDTF">2024-06-06T12:28:26Z</dcterms:created>
  <dcterms:modified xsi:type="dcterms:W3CDTF">2024-06-07T11:38:43Z</dcterms:modified>
</cp:coreProperties>
</file>