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71" r:id="rId4"/>
    <p:sldId id="273" r:id="rId5"/>
    <p:sldId id="274" r:id="rId6"/>
    <p:sldId id="267" r:id="rId7"/>
    <p:sldId id="266" r:id="rId8"/>
    <p:sldId id="275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94715"/>
  </p:normalViewPr>
  <p:slideViewPr>
    <p:cSldViewPr snapToGrid="0">
      <p:cViewPr varScale="1">
        <p:scale>
          <a:sx n="59" d="100"/>
          <a:sy n="59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logob.pdf" descr="logob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519543" y="10870887"/>
            <a:ext cx="4201045" cy="228661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pn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4.pn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ogress Report - Giuseppe Serra…"/>
          <p:cNvSpPr txBox="1">
            <a:spLocks noGrp="1"/>
          </p:cNvSpPr>
          <p:nvPr>
            <p:ph type="body" idx="21"/>
          </p:nvPr>
        </p:nvSpPr>
        <p:spPr>
          <a:xfrm>
            <a:off x="976084" y="10908042"/>
            <a:ext cx="15591973" cy="20520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defRPr b="0"/>
            </a:pPr>
            <a:r>
              <a:rPr lang="en-GB" sz="3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Giuseppe Serra </a:t>
            </a:r>
            <a:r>
              <a:rPr lang="en-US" dirty="0"/>
              <a:t>– Postdoc @ MLO Lab (Goethe Uni)</a:t>
            </a:r>
          </a:p>
          <a:p>
            <a:pPr>
              <a:defRPr b="0"/>
            </a:pPr>
            <a:r>
              <a:rPr lang="en-US" dirty="0"/>
              <a:t>Florian Buettner – Principal Investigator @ MLO Lab (Goethe Uni, DKFZ)</a:t>
            </a:r>
            <a:endParaRPr dirty="0"/>
          </a:p>
          <a:p>
            <a:pPr>
              <a:defRPr b="0"/>
            </a:pPr>
            <a:r>
              <a:rPr lang="en-US" i="1" dirty="0"/>
              <a:t>June</a:t>
            </a:r>
            <a:r>
              <a:rPr i="1" dirty="0"/>
              <a:t> 1</a:t>
            </a:r>
            <a:r>
              <a:rPr lang="en-US" i="1" dirty="0"/>
              <a:t>2</a:t>
            </a:r>
            <a:r>
              <a:rPr i="1" dirty="0"/>
              <a:t>, 2024</a:t>
            </a:r>
          </a:p>
        </p:txBody>
      </p:sp>
      <p:sp>
        <p:nvSpPr>
          <p:cNvPr id="153" name="Online Federated Continual Learning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4296381"/>
            <a:ext cx="21971000" cy="2708689"/>
          </a:xfrm>
          <a:prstGeom prst="rect">
            <a:avLst/>
          </a:prstGeom>
        </p:spPr>
        <p:txBody>
          <a:bodyPr/>
          <a:lstStyle/>
          <a:p>
            <a:pPr>
              <a:defRPr sz="6100"/>
            </a:pPr>
            <a:endParaRPr dirty="0"/>
          </a:p>
          <a:p>
            <a:pPr>
              <a:defRPr sz="6500"/>
            </a:pPr>
            <a:r>
              <a:rPr lang="en-US" dirty="0"/>
              <a:t>Federated Continual Learning Goes Online</a:t>
            </a:r>
            <a:endParaRPr dirty="0"/>
          </a:p>
        </p:txBody>
      </p:sp>
      <p:pic>
        <p:nvPicPr>
          <p:cNvPr id="154" name="logob.pdf" descr="logo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190" y="9248686"/>
            <a:ext cx="7041546" cy="383269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MLO Lab – Weekly Group Meeting"/>
          <p:cNvSpPr txBox="1"/>
          <p:nvPr/>
        </p:nvSpPr>
        <p:spPr>
          <a:xfrm>
            <a:off x="1206500" y="7005070"/>
            <a:ext cx="21971002" cy="119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HAICON2024 </a:t>
            </a:r>
            <a:r>
              <a:rPr lang="en-IT" dirty="0"/>
              <a:t>– </a:t>
            </a:r>
            <a:r>
              <a:rPr lang="en-US" dirty="0"/>
              <a:t>Social and Ethical Dimensions </a:t>
            </a:r>
            <a:r>
              <a:rPr lang="en-US"/>
              <a:t>of AI</a:t>
            </a:r>
            <a:endParaRPr lang="en-US" dirty="0"/>
          </a:p>
          <a:p>
            <a:r>
              <a:rPr lang="en-US" dirty="0"/>
              <a:t>Poster Spotlight Talk</a:t>
            </a:r>
            <a:endParaRPr dirty="0"/>
          </a:p>
        </p:txBody>
      </p:sp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0FAE7FA-A41F-2A0D-CB9E-6BC277465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074" y="6776279"/>
            <a:ext cx="5619662" cy="235108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ABF6626-C401-44C7-BFA8-105A1642F29B}"/>
              </a:ext>
            </a:extLst>
          </p:cNvPr>
          <p:cNvGrpSpPr/>
          <p:nvPr/>
        </p:nvGrpSpPr>
        <p:grpSpPr>
          <a:xfrm>
            <a:off x="2545934" y="607066"/>
            <a:ext cx="19292133" cy="7712268"/>
            <a:chOff x="1253067" y="607066"/>
            <a:chExt cx="19292133" cy="7712268"/>
          </a:xfrm>
        </p:grpSpPr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388C93D-7539-F346-4EDD-F3D533D7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188DF3B-69E0-4B5A-B52D-4C7F36D76E3A}"/>
                </a:ext>
              </a:extLst>
            </p:cNvPr>
            <p:cNvGrpSpPr/>
            <p:nvPr/>
          </p:nvGrpSpPr>
          <p:grpSpPr>
            <a:xfrm>
              <a:off x="3945595" y="814131"/>
              <a:ext cx="1291095" cy="1385869"/>
              <a:chOff x="5269180" y="3685330"/>
              <a:chExt cx="1291095" cy="1385869"/>
            </a:xfrm>
          </p:grpSpPr>
          <p:pic>
            <p:nvPicPr>
              <p:cNvPr id="22" name="Graphic 21" descr="Germ outline">
                <a:extLst>
                  <a:ext uri="{FF2B5EF4-FFF2-40B4-BE49-F238E27FC236}">
                    <a16:creationId xmlns:a16="http://schemas.microsoft.com/office/drawing/2014/main" id="{21E1A0AA-DE39-FB7F-DB8C-DC4606789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23" name="Graphic 22" descr="Database outline">
                <a:extLst>
                  <a:ext uri="{FF2B5EF4-FFF2-40B4-BE49-F238E27FC236}">
                    <a16:creationId xmlns:a16="http://schemas.microsoft.com/office/drawing/2014/main" id="{973F4E2B-294B-8009-4F24-20A118F67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48122FD-0919-9F42-9DCC-E349E76FCF4A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1214DF1A-0330-0A1C-FA2E-E0A135F0CA09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1C5B3995-3779-AD40-0757-55874C77B46E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35" name="Graphic 34" descr="Germ outline">
                <a:extLst>
                  <a:ext uri="{FF2B5EF4-FFF2-40B4-BE49-F238E27FC236}">
                    <a16:creationId xmlns:a16="http://schemas.microsoft.com/office/drawing/2014/main" id="{099AEC60-EA14-8C48-028D-29B5A31AB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6" name="Graphic 35" descr="Germ outline">
                <a:extLst>
                  <a:ext uri="{FF2B5EF4-FFF2-40B4-BE49-F238E27FC236}">
                    <a16:creationId xmlns:a16="http://schemas.microsoft.com/office/drawing/2014/main" id="{237EE966-DDCD-C1B9-66DD-AFD64A490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E25A84-0C67-B9F2-DFBC-3DCFF545F39D}"/>
                </a:ext>
              </a:extLst>
            </p:cNvPr>
            <p:cNvGrpSpPr/>
            <p:nvPr/>
          </p:nvGrpSpPr>
          <p:grpSpPr>
            <a:xfrm>
              <a:off x="3964952" y="6769284"/>
              <a:ext cx="1291095" cy="1385869"/>
              <a:chOff x="5269180" y="3685330"/>
              <a:chExt cx="1291095" cy="1385869"/>
            </a:xfrm>
          </p:grpSpPr>
          <p:pic>
            <p:nvPicPr>
              <p:cNvPr id="38" name="Graphic 37" descr="Germ outline">
                <a:extLst>
                  <a:ext uri="{FF2B5EF4-FFF2-40B4-BE49-F238E27FC236}">
                    <a16:creationId xmlns:a16="http://schemas.microsoft.com/office/drawing/2014/main" id="{D4D3F8D2-0D0F-4335-80F3-419AF6EFC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9" name="Graphic 38" descr="Database outline">
                <a:extLst>
                  <a:ext uri="{FF2B5EF4-FFF2-40B4-BE49-F238E27FC236}">
                    <a16:creationId xmlns:a16="http://schemas.microsoft.com/office/drawing/2014/main" id="{FA265702-1F90-7B6F-2FEE-051DE1A6C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2CB2221-2DC4-D724-23D1-8A66F9B3E364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A7416B2B-36BB-3B52-CF5A-DED1228DCEF4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B8CF1D00-6C47-B260-02D0-9623CF1D2760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51" name="Graphic 50" descr="Germ outline">
                <a:extLst>
                  <a:ext uri="{FF2B5EF4-FFF2-40B4-BE49-F238E27FC236}">
                    <a16:creationId xmlns:a16="http://schemas.microsoft.com/office/drawing/2014/main" id="{8711D50C-2265-98E7-89AB-E28D50FD2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2" name="Graphic 51" descr="Germ outline">
                <a:extLst>
                  <a:ext uri="{FF2B5EF4-FFF2-40B4-BE49-F238E27FC236}">
                    <a16:creationId xmlns:a16="http://schemas.microsoft.com/office/drawing/2014/main" id="{8F1DA014-C7EE-2F0C-53D5-BC5EC81A2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06BCEF4-F37C-43C2-FB59-EE19E6BBDDF8}"/>
                </a:ext>
              </a:extLst>
            </p:cNvPr>
            <p:cNvGrpSpPr/>
            <p:nvPr/>
          </p:nvGrpSpPr>
          <p:grpSpPr>
            <a:xfrm>
              <a:off x="16592089" y="814131"/>
              <a:ext cx="1291095" cy="1385869"/>
              <a:chOff x="5269180" y="3685330"/>
              <a:chExt cx="1291095" cy="1385869"/>
            </a:xfrm>
          </p:grpSpPr>
          <p:pic>
            <p:nvPicPr>
              <p:cNvPr id="55" name="Graphic 54" descr="Germ outline">
                <a:extLst>
                  <a:ext uri="{FF2B5EF4-FFF2-40B4-BE49-F238E27FC236}">
                    <a16:creationId xmlns:a16="http://schemas.microsoft.com/office/drawing/2014/main" id="{A3CB8B18-AF5D-5C91-D733-E5C2C51BB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6" name="Graphic 55" descr="Database outline">
                <a:extLst>
                  <a:ext uri="{FF2B5EF4-FFF2-40B4-BE49-F238E27FC236}">
                    <a16:creationId xmlns:a16="http://schemas.microsoft.com/office/drawing/2014/main" id="{975DD479-6A9C-5603-76FA-E0BC7B093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6D1B832-10A3-6E01-1EE4-20EB0A01BDEB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A04B57FC-2EB7-92DC-FE89-EDA75C1D593F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990E51F7-99A7-2D21-5E5F-63625B3ECCEC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60" name="Graphic 59" descr="Germ outline">
                <a:extLst>
                  <a:ext uri="{FF2B5EF4-FFF2-40B4-BE49-F238E27FC236}">
                    <a16:creationId xmlns:a16="http://schemas.microsoft.com/office/drawing/2014/main" id="{B21FA1CC-6C90-B348-CB88-47FE7AD6C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61" name="Graphic 60" descr="Germ outline">
                <a:extLst>
                  <a:ext uri="{FF2B5EF4-FFF2-40B4-BE49-F238E27FC236}">
                    <a16:creationId xmlns:a16="http://schemas.microsoft.com/office/drawing/2014/main" id="{74B34D83-16FF-EAD9-C29A-F5207221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567BF0F-5902-F4FE-EC96-7C03F312F0FE}"/>
                </a:ext>
              </a:extLst>
            </p:cNvPr>
            <p:cNvGrpSpPr/>
            <p:nvPr/>
          </p:nvGrpSpPr>
          <p:grpSpPr>
            <a:xfrm>
              <a:off x="16579214" y="6769284"/>
              <a:ext cx="1291095" cy="1385869"/>
              <a:chOff x="5269180" y="3685330"/>
              <a:chExt cx="1291095" cy="1385869"/>
            </a:xfrm>
          </p:grpSpPr>
          <p:pic>
            <p:nvPicPr>
              <p:cNvPr id="63" name="Graphic 62" descr="Germ outline">
                <a:extLst>
                  <a:ext uri="{FF2B5EF4-FFF2-40B4-BE49-F238E27FC236}">
                    <a16:creationId xmlns:a16="http://schemas.microsoft.com/office/drawing/2014/main" id="{EDE07CE7-AFC1-0309-FAB3-DF2BB8006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1024" name="Graphic 1023" descr="Database outline">
                <a:extLst>
                  <a:ext uri="{FF2B5EF4-FFF2-40B4-BE49-F238E27FC236}">
                    <a16:creationId xmlns:a16="http://schemas.microsoft.com/office/drawing/2014/main" id="{6801F3FD-E820-1E2D-347D-9249BA8B0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B385A27E-04D5-7B6E-D251-277DD7E382CD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27" name="Arc 1026">
                <a:extLst>
                  <a:ext uri="{FF2B5EF4-FFF2-40B4-BE49-F238E27FC236}">
                    <a16:creationId xmlns:a16="http://schemas.microsoft.com/office/drawing/2014/main" id="{5E40E14F-4EC5-00F2-AC73-F0E181FE1A3A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1028" name="Arc 1027">
                <a:extLst>
                  <a:ext uri="{FF2B5EF4-FFF2-40B4-BE49-F238E27FC236}">
                    <a16:creationId xmlns:a16="http://schemas.microsoft.com/office/drawing/2014/main" id="{ADF19986-BA9B-7E71-9619-70D82853A61A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1029" name="Graphic 1028" descr="Germ outline">
                <a:extLst>
                  <a:ext uri="{FF2B5EF4-FFF2-40B4-BE49-F238E27FC236}">
                    <a16:creationId xmlns:a16="http://schemas.microsoft.com/office/drawing/2014/main" id="{4E1C3D32-29D1-FF96-847C-583E5AC95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1030" name="Graphic 1029" descr="Germ outline">
                <a:extLst>
                  <a:ext uri="{FF2B5EF4-FFF2-40B4-BE49-F238E27FC236}">
                    <a16:creationId xmlns:a16="http://schemas.microsoft.com/office/drawing/2014/main" id="{33F7D3F2-8D83-D79E-3F3E-FA6EAF08E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</p:grp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81CD987-F74D-F3C0-7B35-897563F03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2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MLO Lab – Weekly Group Meeting">
            <a:extLst>
              <a:ext uri="{FF2B5EF4-FFF2-40B4-BE49-F238E27FC236}">
                <a16:creationId xmlns:a16="http://schemas.microsoft.com/office/drawing/2014/main" id="{7E3528A5-0CFE-690A-BD27-8AA132481D2E}"/>
              </a:ext>
            </a:extLst>
          </p:cNvPr>
          <p:cNvSpPr txBox="1"/>
          <p:nvPr/>
        </p:nvSpPr>
        <p:spPr>
          <a:xfrm>
            <a:off x="341194" y="9734550"/>
            <a:ext cx="19051705" cy="398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>
              <a:defRPr b="0"/>
            </a:pPr>
            <a:r>
              <a:rPr lang="en-GB" sz="40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Federated Learning (FL) </a:t>
            </a:r>
            <a:r>
              <a:rPr lang="en-GB" sz="4000" b="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enables decentralised clients to learn a global model via data-private collaborative training in a static single-task scenario</a:t>
            </a:r>
            <a:r>
              <a:rPr lang="en-GB" sz="40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GB" sz="4000" dirty="0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D43A82BC-E6CC-0E33-8C46-C20FF4BD6634}"/>
              </a:ext>
            </a:extLst>
          </p:cNvPr>
          <p:cNvGrpSpPr/>
          <p:nvPr/>
        </p:nvGrpSpPr>
        <p:grpSpPr>
          <a:xfrm>
            <a:off x="2545934" y="607066"/>
            <a:ext cx="19292133" cy="7712268"/>
            <a:chOff x="1253067" y="607066"/>
            <a:chExt cx="19292133" cy="7712268"/>
          </a:xfrm>
        </p:grpSpPr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7151F0C-7827-5181-BF1C-6AC35A56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3CABBA-B18B-3FD3-B25E-095DA35091D4}"/>
                </a:ext>
              </a:extLst>
            </p:cNvPr>
            <p:cNvGrpSpPr/>
            <p:nvPr/>
          </p:nvGrpSpPr>
          <p:grpSpPr>
            <a:xfrm>
              <a:off x="3945595" y="814131"/>
              <a:ext cx="1291095" cy="1385869"/>
              <a:chOff x="5269180" y="3685330"/>
              <a:chExt cx="1291095" cy="1385869"/>
            </a:xfrm>
          </p:grpSpPr>
          <p:pic>
            <p:nvPicPr>
              <p:cNvPr id="20" name="Graphic 19" descr="Germ outline">
                <a:extLst>
                  <a:ext uri="{FF2B5EF4-FFF2-40B4-BE49-F238E27FC236}">
                    <a16:creationId xmlns:a16="http://schemas.microsoft.com/office/drawing/2014/main" id="{AE7F4CF3-88B6-4681-3CA0-75E4FDA2A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21" name="Graphic 20" descr="Database outline">
                <a:extLst>
                  <a:ext uri="{FF2B5EF4-FFF2-40B4-BE49-F238E27FC236}">
                    <a16:creationId xmlns:a16="http://schemas.microsoft.com/office/drawing/2014/main" id="{B6EF90E4-519C-20DD-72B9-491CCFFD5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E0AF683-6038-2585-5361-81ABF69DB97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6876DFCB-586B-7C74-A732-FD3AAA36BA46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A87B74C6-BA1B-CFE2-9112-566730A791E7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29" name="Graphic 28" descr="Germ outline">
                <a:extLst>
                  <a:ext uri="{FF2B5EF4-FFF2-40B4-BE49-F238E27FC236}">
                    <a16:creationId xmlns:a16="http://schemas.microsoft.com/office/drawing/2014/main" id="{B7DFC31C-2392-227F-18BC-49B176EA4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0" name="Graphic 29" descr="Germ outline">
                <a:extLst>
                  <a:ext uri="{FF2B5EF4-FFF2-40B4-BE49-F238E27FC236}">
                    <a16:creationId xmlns:a16="http://schemas.microsoft.com/office/drawing/2014/main" id="{DCFD8CA7-8080-B9B2-428B-A0AFD428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DFBA87-A2BD-79A9-0AF1-885780797989}"/>
                </a:ext>
              </a:extLst>
            </p:cNvPr>
            <p:cNvGrpSpPr/>
            <p:nvPr/>
          </p:nvGrpSpPr>
          <p:grpSpPr>
            <a:xfrm>
              <a:off x="3964952" y="6769284"/>
              <a:ext cx="1291095" cy="1385869"/>
              <a:chOff x="5269180" y="3685330"/>
              <a:chExt cx="1291095" cy="1385869"/>
            </a:xfrm>
          </p:grpSpPr>
          <p:pic>
            <p:nvPicPr>
              <p:cNvPr id="32" name="Graphic 31" descr="Germ outline">
                <a:extLst>
                  <a:ext uri="{FF2B5EF4-FFF2-40B4-BE49-F238E27FC236}">
                    <a16:creationId xmlns:a16="http://schemas.microsoft.com/office/drawing/2014/main" id="{ED580F95-847E-29AF-E834-0E11BA68F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3" name="Graphic 32" descr="Database outline">
                <a:extLst>
                  <a:ext uri="{FF2B5EF4-FFF2-40B4-BE49-F238E27FC236}">
                    <a16:creationId xmlns:a16="http://schemas.microsoft.com/office/drawing/2014/main" id="{E7BF3FAA-A07E-F9EB-3178-F1F4ACC68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F6084-46F0-F713-E9EF-CC755DD2A0F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E3628477-67C1-0198-9944-CA5FA91F5733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B44E2C20-0B0B-0957-59B8-75A08EF37FD0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37" name="Graphic 36" descr="Germ outline">
                <a:extLst>
                  <a:ext uri="{FF2B5EF4-FFF2-40B4-BE49-F238E27FC236}">
                    <a16:creationId xmlns:a16="http://schemas.microsoft.com/office/drawing/2014/main" id="{27831F0F-8130-8F05-1FA5-461580F95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8" name="Graphic 37" descr="Germ outline">
                <a:extLst>
                  <a:ext uri="{FF2B5EF4-FFF2-40B4-BE49-F238E27FC236}">
                    <a16:creationId xmlns:a16="http://schemas.microsoft.com/office/drawing/2014/main" id="{B03B6C55-CF18-656A-7689-A1DC9D804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9302E7-E992-2459-BA23-DFF011D916B7}"/>
                </a:ext>
              </a:extLst>
            </p:cNvPr>
            <p:cNvGrpSpPr/>
            <p:nvPr/>
          </p:nvGrpSpPr>
          <p:grpSpPr>
            <a:xfrm>
              <a:off x="16592089" y="814131"/>
              <a:ext cx="1291095" cy="1385869"/>
              <a:chOff x="5269180" y="3685330"/>
              <a:chExt cx="1291095" cy="1385869"/>
            </a:xfrm>
          </p:grpSpPr>
          <p:pic>
            <p:nvPicPr>
              <p:cNvPr id="40" name="Graphic 39" descr="Germ outline">
                <a:extLst>
                  <a:ext uri="{FF2B5EF4-FFF2-40B4-BE49-F238E27FC236}">
                    <a16:creationId xmlns:a16="http://schemas.microsoft.com/office/drawing/2014/main" id="{7B2674AB-D05F-1AD7-6C7C-9E229504E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41" name="Graphic 40" descr="Database outline">
                <a:extLst>
                  <a:ext uri="{FF2B5EF4-FFF2-40B4-BE49-F238E27FC236}">
                    <a16:creationId xmlns:a16="http://schemas.microsoft.com/office/drawing/2014/main" id="{B07A4576-4D48-026A-7D6F-F15F591F3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BFBFA4F-3A30-84EC-F3F6-9AFA8C556573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662BED41-A88D-221E-F447-605E3079F6AC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FC10A3F-4788-5576-B5D5-6492D6F5C539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53" name="Graphic 52" descr="Germ outline">
                <a:extLst>
                  <a:ext uri="{FF2B5EF4-FFF2-40B4-BE49-F238E27FC236}">
                    <a16:creationId xmlns:a16="http://schemas.microsoft.com/office/drawing/2014/main" id="{11FBFD4B-41E8-CB04-D1E9-220E7899C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5" name="Graphic 54" descr="Germ outline">
                <a:extLst>
                  <a:ext uri="{FF2B5EF4-FFF2-40B4-BE49-F238E27FC236}">
                    <a16:creationId xmlns:a16="http://schemas.microsoft.com/office/drawing/2014/main" id="{3723B56D-9D9D-890B-36C8-917BD74A0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121B55-19BD-D314-D694-BEA272E23CE7}"/>
                </a:ext>
              </a:extLst>
            </p:cNvPr>
            <p:cNvGrpSpPr/>
            <p:nvPr/>
          </p:nvGrpSpPr>
          <p:grpSpPr>
            <a:xfrm>
              <a:off x="16579214" y="6769284"/>
              <a:ext cx="1291095" cy="1385869"/>
              <a:chOff x="5269180" y="3685330"/>
              <a:chExt cx="1291095" cy="1385869"/>
            </a:xfrm>
          </p:grpSpPr>
          <p:pic>
            <p:nvPicPr>
              <p:cNvPr id="57" name="Graphic 56" descr="Germ outline">
                <a:extLst>
                  <a:ext uri="{FF2B5EF4-FFF2-40B4-BE49-F238E27FC236}">
                    <a16:creationId xmlns:a16="http://schemas.microsoft.com/office/drawing/2014/main" id="{E2FE70BC-64F4-F4C8-B275-82E657E7E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8" name="Graphic 57" descr="Database outline">
                <a:extLst>
                  <a:ext uri="{FF2B5EF4-FFF2-40B4-BE49-F238E27FC236}">
                    <a16:creationId xmlns:a16="http://schemas.microsoft.com/office/drawing/2014/main" id="{0CD02190-5E52-8C8A-C4D2-B4553071E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E6B54F-0345-6812-EEAB-6748F9DF94DD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12352FF8-6719-1B48-101A-89B5FB42573B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1D3DD5B-20FA-05D2-D45D-B6A7503679A6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62" name="Graphic 61" descr="Germ outline">
                <a:extLst>
                  <a:ext uri="{FF2B5EF4-FFF2-40B4-BE49-F238E27FC236}">
                    <a16:creationId xmlns:a16="http://schemas.microsoft.com/office/drawing/2014/main" id="{7F87905C-1DDB-D1F8-1E2F-B4F87D82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63" name="Graphic 62" descr="Germ outline">
                <a:extLst>
                  <a:ext uri="{FF2B5EF4-FFF2-40B4-BE49-F238E27FC236}">
                    <a16:creationId xmlns:a16="http://schemas.microsoft.com/office/drawing/2014/main" id="{28E706BD-BF5D-D2FF-5FE3-560E8CB0A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</p:grp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CBA62B8-DEBB-7FDB-5FE2-C505A1075A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54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MLO Lab – Weekly Group Meeting">
            <a:extLst>
              <a:ext uri="{FF2B5EF4-FFF2-40B4-BE49-F238E27FC236}">
                <a16:creationId xmlns:a16="http://schemas.microsoft.com/office/drawing/2014/main" id="{9C4B300B-0D02-0B36-032E-975619BA59DA}"/>
              </a:ext>
            </a:extLst>
          </p:cNvPr>
          <p:cNvSpPr txBox="1"/>
          <p:nvPr/>
        </p:nvSpPr>
        <p:spPr>
          <a:xfrm>
            <a:off x="341194" y="9734549"/>
            <a:ext cx="19051705" cy="388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>
              <a:defRPr b="0"/>
            </a:pPr>
            <a:r>
              <a:rPr lang="en-GB" sz="40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reality, new tasks/classes (e.g., new virus variants) may arise over time in a collaborative framework with sensitive data.</a:t>
            </a:r>
          </a:p>
          <a:p>
            <a:pPr>
              <a:lnSpc>
                <a:spcPct val="150000"/>
              </a:lnSpc>
              <a:defRPr b="0"/>
            </a:pPr>
            <a:r>
              <a:rPr lang="en-GB" sz="4000" dirty="0"/>
              <a:t>→ </a:t>
            </a:r>
            <a:r>
              <a:rPr lang="en-GB" sz="4000" b="1" dirty="0"/>
              <a:t>Federated Continual Learning</a:t>
            </a:r>
            <a:r>
              <a:rPr lang="en-GB" sz="4000" i="0" dirty="0"/>
              <a:t> to model more realistic and dynamic scenarios.</a:t>
            </a:r>
          </a:p>
          <a:p>
            <a:pPr>
              <a:lnSpc>
                <a:spcPct val="150000"/>
              </a:lnSpc>
              <a:defRPr b="0"/>
            </a:pPr>
            <a:endParaRPr lang="en-GB" sz="1000" i="0" dirty="0"/>
          </a:p>
          <a:p>
            <a:pPr>
              <a:lnSpc>
                <a:spcPct val="110000"/>
              </a:lnSpc>
              <a:defRPr b="0"/>
            </a:pPr>
            <a:r>
              <a:rPr lang="en-GB" sz="4000" b="1" i="0" dirty="0"/>
              <a:t>Catastrophic forgetting (CF):</a:t>
            </a:r>
            <a:r>
              <a:rPr lang="en-GB" sz="4000" i="0" dirty="0"/>
              <a:t> predictive model is prone to suffer from significant performance degradation on older tasks.</a:t>
            </a:r>
          </a:p>
          <a:p>
            <a:pPr>
              <a:defRPr b="0"/>
            </a:pPr>
            <a:endParaRPr lang="en-GB" sz="40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7A2AC4D-C484-0AC8-4118-BB12BC09B168}"/>
              </a:ext>
            </a:extLst>
          </p:cNvPr>
          <p:cNvGrpSpPr/>
          <p:nvPr/>
        </p:nvGrpSpPr>
        <p:grpSpPr>
          <a:xfrm>
            <a:off x="2545934" y="607066"/>
            <a:ext cx="19292133" cy="8238194"/>
            <a:chOff x="1253067" y="607066"/>
            <a:chExt cx="19292133" cy="8238194"/>
          </a:xfrm>
        </p:grpSpPr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7151F0C-7827-5181-BF1C-6AC35A56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3CABBA-B18B-3FD3-B25E-095DA35091D4}"/>
                </a:ext>
              </a:extLst>
            </p:cNvPr>
            <p:cNvGrpSpPr/>
            <p:nvPr/>
          </p:nvGrpSpPr>
          <p:grpSpPr>
            <a:xfrm>
              <a:off x="3945595" y="814131"/>
              <a:ext cx="1291095" cy="1385869"/>
              <a:chOff x="5269180" y="3685330"/>
              <a:chExt cx="1291095" cy="1385869"/>
            </a:xfrm>
          </p:grpSpPr>
          <p:pic>
            <p:nvPicPr>
              <p:cNvPr id="20" name="Graphic 19" descr="Germ outline">
                <a:extLst>
                  <a:ext uri="{FF2B5EF4-FFF2-40B4-BE49-F238E27FC236}">
                    <a16:creationId xmlns:a16="http://schemas.microsoft.com/office/drawing/2014/main" id="{AE7F4CF3-88B6-4681-3CA0-75E4FDA2A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21" name="Graphic 20" descr="Database outline">
                <a:extLst>
                  <a:ext uri="{FF2B5EF4-FFF2-40B4-BE49-F238E27FC236}">
                    <a16:creationId xmlns:a16="http://schemas.microsoft.com/office/drawing/2014/main" id="{B6EF90E4-519C-20DD-72B9-491CCFFD5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E0AF683-6038-2585-5361-81ABF69DB97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6876DFCB-586B-7C74-A732-FD3AAA36BA46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A87B74C6-BA1B-CFE2-9112-566730A791E7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29" name="Graphic 28" descr="Germ outline">
                <a:extLst>
                  <a:ext uri="{FF2B5EF4-FFF2-40B4-BE49-F238E27FC236}">
                    <a16:creationId xmlns:a16="http://schemas.microsoft.com/office/drawing/2014/main" id="{B7DFC31C-2392-227F-18BC-49B176EA4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0" name="Graphic 29" descr="Germ outline">
                <a:extLst>
                  <a:ext uri="{FF2B5EF4-FFF2-40B4-BE49-F238E27FC236}">
                    <a16:creationId xmlns:a16="http://schemas.microsoft.com/office/drawing/2014/main" id="{DCFD8CA7-8080-B9B2-428B-A0AFD428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DFBA87-A2BD-79A9-0AF1-885780797989}"/>
                </a:ext>
              </a:extLst>
            </p:cNvPr>
            <p:cNvGrpSpPr/>
            <p:nvPr/>
          </p:nvGrpSpPr>
          <p:grpSpPr>
            <a:xfrm>
              <a:off x="3964952" y="6769284"/>
              <a:ext cx="1291095" cy="1385869"/>
              <a:chOff x="5269180" y="3685330"/>
              <a:chExt cx="1291095" cy="1385869"/>
            </a:xfrm>
          </p:grpSpPr>
          <p:pic>
            <p:nvPicPr>
              <p:cNvPr id="32" name="Graphic 31" descr="Germ outline">
                <a:extLst>
                  <a:ext uri="{FF2B5EF4-FFF2-40B4-BE49-F238E27FC236}">
                    <a16:creationId xmlns:a16="http://schemas.microsoft.com/office/drawing/2014/main" id="{ED580F95-847E-29AF-E834-0E11BA68F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3" name="Graphic 32" descr="Database outline">
                <a:extLst>
                  <a:ext uri="{FF2B5EF4-FFF2-40B4-BE49-F238E27FC236}">
                    <a16:creationId xmlns:a16="http://schemas.microsoft.com/office/drawing/2014/main" id="{E7BF3FAA-A07E-F9EB-3178-F1F4ACC68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F6084-46F0-F713-E9EF-CC755DD2A0F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E3628477-67C1-0198-9944-CA5FA91F5733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B44E2C20-0B0B-0957-59B8-75A08EF37FD0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37" name="Graphic 36" descr="Germ outline">
                <a:extLst>
                  <a:ext uri="{FF2B5EF4-FFF2-40B4-BE49-F238E27FC236}">
                    <a16:creationId xmlns:a16="http://schemas.microsoft.com/office/drawing/2014/main" id="{27831F0F-8130-8F05-1FA5-461580F95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8" name="Graphic 37" descr="Germ outline">
                <a:extLst>
                  <a:ext uri="{FF2B5EF4-FFF2-40B4-BE49-F238E27FC236}">
                    <a16:creationId xmlns:a16="http://schemas.microsoft.com/office/drawing/2014/main" id="{B03B6C55-CF18-656A-7689-A1DC9D804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9302E7-E992-2459-BA23-DFF011D916B7}"/>
                </a:ext>
              </a:extLst>
            </p:cNvPr>
            <p:cNvGrpSpPr/>
            <p:nvPr/>
          </p:nvGrpSpPr>
          <p:grpSpPr>
            <a:xfrm>
              <a:off x="16592089" y="814131"/>
              <a:ext cx="1291095" cy="1385869"/>
              <a:chOff x="5269180" y="3685330"/>
              <a:chExt cx="1291095" cy="1385869"/>
            </a:xfrm>
          </p:grpSpPr>
          <p:pic>
            <p:nvPicPr>
              <p:cNvPr id="40" name="Graphic 39" descr="Germ outline">
                <a:extLst>
                  <a:ext uri="{FF2B5EF4-FFF2-40B4-BE49-F238E27FC236}">
                    <a16:creationId xmlns:a16="http://schemas.microsoft.com/office/drawing/2014/main" id="{7B2674AB-D05F-1AD7-6C7C-9E229504E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41" name="Graphic 40" descr="Database outline">
                <a:extLst>
                  <a:ext uri="{FF2B5EF4-FFF2-40B4-BE49-F238E27FC236}">
                    <a16:creationId xmlns:a16="http://schemas.microsoft.com/office/drawing/2014/main" id="{B07A4576-4D48-026A-7D6F-F15F591F3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BFBFA4F-3A30-84EC-F3F6-9AFA8C556573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662BED41-A88D-221E-F447-605E3079F6AC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FC10A3F-4788-5576-B5D5-6492D6F5C539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53" name="Graphic 52" descr="Germ outline">
                <a:extLst>
                  <a:ext uri="{FF2B5EF4-FFF2-40B4-BE49-F238E27FC236}">
                    <a16:creationId xmlns:a16="http://schemas.microsoft.com/office/drawing/2014/main" id="{11FBFD4B-41E8-CB04-D1E9-220E7899C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5" name="Graphic 54" descr="Germ outline">
                <a:extLst>
                  <a:ext uri="{FF2B5EF4-FFF2-40B4-BE49-F238E27FC236}">
                    <a16:creationId xmlns:a16="http://schemas.microsoft.com/office/drawing/2014/main" id="{3723B56D-9D9D-890B-36C8-917BD74A0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121B55-19BD-D314-D694-BEA272E23CE7}"/>
                </a:ext>
              </a:extLst>
            </p:cNvPr>
            <p:cNvGrpSpPr/>
            <p:nvPr/>
          </p:nvGrpSpPr>
          <p:grpSpPr>
            <a:xfrm>
              <a:off x="16579214" y="6769284"/>
              <a:ext cx="1291095" cy="1385869"/>
              <a:chOff x="5269180" y="3685330"/>
              <a:chExt cx="1291095" cy="1385869"/>
            </a:xfrm>
          </p:grpSpPr>
          <p:pic>
            <p:nvPicPr>
              <p:cNvPr id="57" name="Graphic 56" descr="Germ outline">
                <a:extLst>
                  <a:ext uri="{FF2B5EF4-FFF2-40B4-BE49-F238E27FC236}">
                    <a16:creationId xmlns:a16="http://schemas.microsoft.com/office/drawing/2014/main" id="{E2FE70BC-64F4-F4C8-B275-82E657E7E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8" name="Graphic 57" descr="Database outline">
                <a:extLst>
                  <a:ext uri="{FF2B5EF4-FFF2-40B4-BE49-F238E27FC236}">
                    <a16:creationId xmlns:a16="http://schemas.microsoft.com/office/drawing/2014/main" id="{0CD02190-5E52-8C8A-C4D2-B4553071E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E6B54F-0345-6812-EEAB-6748F9DF94DD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12352FF8-6719-1B48-101A-89B5FB42573B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1D3DD5B-20FA-05D2-D45D-B6A7503679A6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62" name="Graphic 61" descr="Germ outline">
                <a:extLst>
                  <a:ext uri="{FF2B5EF4-FFF2-40B4-BE49-F238E27FC236}">
                    <a16:creationId xmlns:a16="http://schemas.microsoft.com/office/drawing/2014/main" id="{7F87905C-1DDB-D1F8-1E2F-B4F87D82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63" name="Graphic 62" descr="Germ outline">
                <a:extLst>
                  <a:ext uri="{FF2B5EF4-FFF2-40B4-BE49-F238E27FC236}">
                    <a16:creationId xmlns:a16="http://schemas.microsoft.com/office/drawing/2014/main" id="{28E706BD-BF5D-D2FF-5FE3-560E8CB0A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90194C-2E8A-BFFB-9931-D9F03890FBA5}"/>
                </a:ext>
              </a:extLst>
            </p:cNvPr>
            <p:cNvGrpSpPr/>
            <p:nvPr/>
          </p:nvGrpSpPr>
          <p:grpSpPr>
            <a:xfrm>
              <a:off x="4572000" y="7992000"/>
              <a:ext cx="924969" cy="853260"/>
              <a:chOff x="4578317" y="8018422"/>
              <a:chExt cx="924969" cy="853260"/>
            </a:xfrm>
          </p:grpSpPr>
          <p:pic>
            <p:nvPicPr>
              <p:cNvPr id="3" name="Graphic 2" descr="Germ outline">
                <a:extLst>
                  <a:ext uri="{FF2B5EF4-FFF2-40B4-BE49-F238E27FC236}">
                    <a16:creationId xmlns:a16="http://schemas.microsoft.com/office/drawing/2014/main" id="{0A01FDEF-6BC5-BD85-7510-53A8CAD19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42C57B17-D094-F8FB-A530-4AFF079A91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450F8A-0517-9B71-4532-2C566E2E42B4}"/>
                </a:ext>
              </a:extLst>
            </p:cNvPr>
            <p:cNvGrpSpPr/>
            <p:nvPr/>
          </p:nvGrpSpPr>
          <p:grpSpPr>
            <a:xfrm>
              <a:off x="17172000" y="7992000"/>
              <a:ext cx="924969" cy="853260"/>
              <a:chOff x="4578317" y="8018422"/>
              <a:chExt cx="924969" cy="853260"/>
            </a:xfrm>
          </p:grpSpPr>
          <p:pic>
            <p:nvPicPr>
              <p:cNvPr id="12" name="Graphic 11" descr="Germ outline">
                <a:extLst>
                  <a:ext uri="{FF2B5EF4-FFF2-40B4-BE49-F238E27FC236}">
                    <a16:creationId xmlns:a16="http://schemas.microsoft.com/office/drawing/2014/main" id="{5C2C9A73-C81C-90F2-1172-D99DC7FA6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66092F95-2BFA-316E-FB1B-C01B2E6517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4A7631-B2B2-3E50-28CD-229D203B17FF}"/>
                </a:ext>
              </a:extLst>
            </p:cNvPr>
            <p:cNvGrpSpPr/>
            <p:nvPr/>
          </p:nvGrpSpPr>
          <p:grpSpPr>
            <a:xfrm>
              <a:off x="17172000" y="2016000"/>
              <a:ext cx="924969" cy="853260"/>
              <a:chOff x="4578317" y="8018422"/>
              <a:chExt cx="924969" cy="853260"/>
            </a:xfrm>
          </p:grpSpPr>
          <p:pic>
            <p:nvPicPr>
              <p:cNvPr id="26" name="Graphic 25" descr="Germ outline">
                <a:extLst>
                  <a:ext uri="{FF2B5EF4-FFF2-40B4-BE49-F238E27FC236}">
                    <a16:creationId xmlns:a16="http://schemas.microsoft.com/office/drawing/2014/main" id="{58F1F35D-E2BB-87A4-AE69-CBB598196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57E1B362-9F16-78A3-BA6D-3DFD49C8FB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54EC81-21EB-F2CA-9B73-F7CB044260CB}"/>
                </a:ext>
              </a:extLst>
            </p:cNvPr>
            <p:cNvGrpSpPr/>
            <p:nvPr/>
          </p:nvGrpSpPr>
          <p:grpSpPr>
            <a:xfrm>
              <a:off x="4572000" y="2016000"/>
              <a:ext cx="924969" cy="853260"/>
              <a:chOff x="4578317" y="8018422"/>
              <a:chExt cx="924969" cy="853260"/>
            </a:xfrm>
          </p:grpSpPr>
          <p:pic>
            <p:nvPicPr>
              <p:cNvPr id="66" name="Graphic 65" descr="Germ outline">
                <a:extLst>
                  <a:ext uri="{FF2B5EF4-FFF2-40B4-BE49-F238E27FC236}">
                    <a16:creationId xmlns:a16="http://schemas.microsoft.com/office/drawing/2014/main" id="{E378C730-8C72-F71D-B0F0-BF298C2C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BF883A6B-1B44-71B2-3B47-BE76F7694E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C0D8DFD-791F-8242-976E-CE26744DA5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779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MLO Lab – Weekly Group Meeting">
            <a:extLst>
              <a:ext uri="{FF2B5EF4-FFF2-40B4-BE49-F238E27FC236}">
                <a16:creationId xmlns:a16="http://schemas.microsoft.com/office/drawing/2014/main" id="{9C4B300B-0D02-0B36-032E-975619BA59DA}"/>
              </a:ext>
            </a:extLst>
          </p:cNvPr>
          <p:cNvSpPr txBox="1"/>
          <p:nvPr/>
        </p:nvSpPr>
        <p:spPr>
          <a:xfrm>
            <a:off x="341194" y="9734549"/>
            <a:ext cx="19051705" cy="388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>
              <a:defRPr b="0"/>
            </a:pPr>
            <a:r>
              <a:rPr lang="en-GB" sz="40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research trend in the literature</a:t>
            </a:r>
          </a:p>
          <a:p>
            <a:pPr marL="571500" indent="-571500">
              <a:buFont typeface="Arial" panose="020B0604020202020204" pitchFamily="34" charset="0"/>
              <a:buChar char="•"/>
              <a:defRPr b="0"/>
            </a:pPr>
            <a:r>
              <a:rPr lang="en-GB" sz="40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Generative-based solutions (computationally expensive, abundance of data required).</a:t>
            </a:r>
          </a:p>
          <a:p>
            <a:pPr marL="571500" indent="-571500">
              <a:buFont typeface="Arial" panose="020B0604020202020204" pitchFamily="34" charset="0"/>
              <a:buChar char="•"/>
              <a:defRPr b="0"/>
            </a:pPr>
            <a:r>
              <a:rPr lang="en-GB" sz="40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 datasets stored locally and used multiple times (static datasets, large data storage needed).</a:t>
            </a:r>
          </a:p>
          <a:p>
            <a:pPr marL="571500" indent="-571500">
              <a:buFont typeface="Arial" panose="020B0604020202020204" pitchFamily="34" charset="0"/>
              <a:buChar char="•"/>
              <a:defRPr b="0"/>
            </a:pPr>
            <a:r>
              <a:rPr lang="en-GB" sz="400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Architectures specifically tailored for vision tasks.</a:t>
            </a:r>
            <a:endParaRPr lang="en-GB" sz="400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7A2AC4D-C484-0AC8-4118-BB12BC09B168}"/>
              </a:ext>
            </a:extLst>
          </p:cNvPr>
          <p:cNvGrpSpPr/>
          <p:nvPr/>
        </p:nvGrpSpPr>
        <p:grpSpPr>
          <a:xfrm>
            <a:off x="2545934" y="607066"/>
            <a:ext cx="19292133" cy="8238194"/>
            <a:chOff x="1253067" y="607066"/>
            <a:chExt cx="19292133" cy="8238194"/>
          </a:xfrm>
        </p:grpSpPr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7151F0C-7827-5181-BF1C-6AC35A56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3CABBA-B18B-3FD3-B25E-095DA35091D4}"/>
                </a:ext>
              </a:extLst>
            </p:cNvPr>
            <p:cNvGrpSpPr/>
            <p:nvPr/>
          </p:nvGrpSpPr>
          <p:grpSpPr>
            <a:xfrm>
              <a:off x="3945595" y="814131"/>
              <a:ext cx="1291095" cy="1385869"/>
              <a:chOff x="5269180" y="3685330"/>
              <a:chExt cx="1291095" cy="1385869"/>
            </a:xfrm>
          </p:grpSpPr>
          <p:pic>
            <p:nvPicPr>
              <p:cNvPr id="20" name="Graphic 19" descr="Germ outline">
                <a:extLst>
                  <a:ext uri="{FF2B5EF4-FFF2-40B4-BE49-F238E27FC236}">
                    <a16:creationId xmlns:a16="http://schemas.microsoft.com/office/drawing/2014/main" id="{AE7F4CF3-88B6-4681-3CA0-75E4FDA2A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21" name="Graphic 20" descr="Database outline">
                <a:extLst>
                  <a:ext uri="{FF2B5EF4-FFF2-40B4-BE49-F238E27FC236}">
                    <a16:creationId xmlns:a16="http://schemas.microsoft.com/office/drawing/2014/main" id="{B6EF90E4-519C-20DD-72B9-491CCFFD5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E0AF683-6038-2585-5361-81ABF69DB97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6876DFCB-586B-7C74-A732-FD3AAA36BA46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A87B74C6-BA1B-CFE2-9112-566730A791E7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29" name="Graphic 28" descr="Germ outline">
                <a:extLst>
                  <a:ext uri="{FF2B5EF4-FFF2-40B4-BE49-F238E27FC236}">
                    <a16:creationId xmlns:a16="http://schemas.microsoft.com/office/drawing/2014/main" id="{B7DFC31C-2392-227F-18BC-49B176EA4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0" name="Graphic 29" descr="Germ outline">
                <a:extLst>
                  <a:ext uri="{FF2B5EF4-FFF2-40B4-BE49-F238E27FC236}">
                    <a16:creationId xmlns:a16="http://schemas.microsoft.com/office/drawing/2014/main" id="{DCFD8CA7-8080-B9B2-428B-A0AFD428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DFBA87-A2BD-79A9-0AF1-885780797989}"/>
                </a:ext>
              </a:extLst>
            </p:cNvPr>
            <p:cNvGrpSpPr/>
            <p:nvPr/>
          </p:nvGrpSpPr>
          <p:grpSpPr>
            <a:xfrm>
              <a:off x="3964952" y="6769284"/>
              <a:ext cx="1291095" cy="1385869"/>
              <a:chOff x="5269180" y="3685330"/>
              <a:chExt cx="1291095" cy="1385869"/>
            </a:xfrm>
          </p:grpSpPr>
          <p:pic>
            <p:nvPicPr>
              <p:cNvPr id="32" name="Graphic 31" descr="Germ outline">
                <a:extLst>
                  <a:ext uri="{FF2B5EF4-FFF2-40B4-BE49-F238E27FC236}">
                    <a16:creationId xmlns:a16="http://schemas.microsoft.com/office/drawing/2014/main" id="{ED580F95-847E-29AF-E834-0E11BA68F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3" name="Graphic 32" descr="Database outline">
                <a:extLst>
                  <a:ext uri="{FF2B5EF4-FFF2-40B4-BE49-F238E27FC236}">
                    <a16:creationId xmlns:a16="http://schemas.microsoft.com/office/drawing/2014/main" id="{E7BF3FAA-A07E-F9EB-3178-F1F4ACC689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4BF6084-46F0-F713-E9EF-CC755DD2A0F1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E3628477-67C1-0198-9944-CA5FA91F5733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B44E2C20-0B0B-0957-59B8-75A08EF37FD0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37" name="Graphic 36" descr="Germ outline">
                <a:extLst>
                  <a:ext uri="{FF2B5EF4-FFF2-40B4-BE49-F238E27FC236}">
                    <a16:creationId xmlns:a16="http://schemas.microsoft.com/office/drawing/2014/main" id="{27831F0F-8130-8F05-1FA5-461580F95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38" name="Graphic 37" descr="Germ outline">
                <a:extLst>
                  <a:ext uri="{FF2B5EF4-FFF2-40B4-BE49-F238E27FC236}">
                    <a16:creationId xmlns:a16="http://schemas.microsoft.com/office/drawing/2014/main" id="{B03B6C55-CF18-656A-7689-A1DC9D804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9302E7-E992-2459-BA23-DFF011D916B7}"/>
                </a:ext>
              </a:extLst>
            </p:cNvPr>
            <p:cNvGrpSpPr/>
            <p:nvPr/>
          </p:nvGrpSpPr>
          <p:grpSpPr>
            <a:xfrm>
              <a:off x="16592089" y="814131"/>
              <a:ext cx="1291095" cy="1385869"/>
              <a:chOff x="5269180" y="3685330"/>
              <a:chExt cx="1291095" cy="1385869"/>
            </a:xfrm>
          </p:grpSpPr>
          <p:pic>
            <p:nvPicPr>
              <p:cNvPr id="40" name="Graphic 39" descr="Germ outline">
                <a:extLst>
                  <a:ext uri="{FF2B5EF4-FFF2-40B4-BE49-F238E27FC236}">
                    <a16:creationId xmlns:a16="http://schemas.microsoft.com/office/drawing/2014/main" id="{7B2674AB-D05F-1AD7-6C7C-9E229504E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41" name="Graphic 40" descr="Database outline">
                <a:extLst>
                  <a:ext uri="{FF2B5EF4-FFF2-40B4-BE49-F238E27FC236}">
                    <a16:creationId xmlns:a16="http://schemas.microsoft.com/office/drawing/2014/main" id="{B07A4576-4D48-026A-7D6F-F15F591F3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BFBFA4F-3A30-84EC-F3F6-9AFA8C556573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662BED41-A88D-221E-F447-605E3079F6AC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FC10A3F-4788-5576-B5D5-6492D6F5C539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53" name="Graphic 52" descr="Germ outline">
                <a:extLst>
                  <a:ext uri="{FF2B5EF4-FFF2-40B4-BE49-F238E27FC236}">
                    <a16:creationId xmlns:a16="http://schemas.microsoft.com/office/drawing/2014/main" id="{11FBFD4B-41E8-CB04-D1E9-220E7899C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5" name="Graphic 54" descr="Germ outline">
                <a:extLst>
                  <a:ext uri="{FF2B5EF4-FFF2-40B4-BE49-F238E27FC236}">
                    <a16:creationId xmlns:a16="http://schemas.microsoft.com/office/drawing/2014/main" id="{3723B56D-9D9D-890B-36C8-917BD74A0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121B55-19BD-D314-D694-BEA272E23CE7}"/>
                </a:ext>
              </a:extLst>
            </p:cNvPr>
            <p:cNvGrpSpPr/>
            <p:nvPr/>
          </p:nvGrpSpPr>
          <p:grpSpPr>
            <a:xfrm>
              <a:off x="16579214" y="6769284"/>
              <a:ext cx="1291095" cy="1385869"/>
              <a:chOff x="5269180" y="3685330"/>
              <a:chExt cx="1291095" cy="1385869"/>
            </a:xfrm>
          </p:grpSpPr>
          <p:pic>
            <p:nvPicPr>
              <p:cNvPr id="57" name="Graphic 56" descr="Germ outline">
                <a:extLst>
                  <a:ext uri="{FF2B5EF4-FFF2-40B4-BE49-F238E27FC236}">
                    <a16:creationId xmlns:a16="http://schemas.microsoft.com/office/drawing/2014/main" id="{E2FE70BC-64F4-F4C8-B275-82E657E7E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09682" y="3685330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58" name="Graphic 57" descr="Database outline">
                <a:extLst>
                  <a:ext uri="{FF2B5EF4-FFF2-40B4-BE49-F238E27FC236}">
                    <a16:creationId xmlns:a16="http://schemas.microsoft.com/office/drawing/2014/main" id="{0CD02190-5E52-8C8A-C4D2-B4553071E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4702" y="4156799"/>
                <a:ext cx="914400" cy="914400"/>
              </a:xfrm>
              <a:prstGeom prst="rect">
                <a:avLst/>
              </a:prstGeom>
              <a:effectLst>
                <a:glow rad="37019">
                  <a:schemeClr val="accent1">
                    <a:lumMod val="40000"/>
                    <a:lumOff val="60000"/>
                  </a:schemeClr>
                </a:glow>
              </a:effectLst>
            </p:spPr>
          </p:pic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FE6B54F-0345-6812-EEAB-6748F9DF94DD}"/>
                  </a:ext>
                </a:extLst>
              </p:cNvPr>
              <p:cNvCxnSpPr/>
              <p:nvPr/>
            </p:nvCxnSpPr>
            <p:spPr>
              <a:xfrm>
                <a:off x="5901902" y="4107522"/>
                <a:ext cx="0" cy="216000"/>
              </a:xfrm>
              <a:prstGeom prst="line">
                <a:avLst/>
              </a:prstGeom>
              <a:noFill/>
              <a:ln w="38100" cap="rnd">
                <a:solidFill>
                  <a:schemeClr val="bg2">
                    <a:lumMod val="1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12352FF8-6719-1B48-101A-89B5FB42573B}"/>
                  </a:ext>
                </a:extLst>
              </p:cNvPr>
              <p:cNvSpPr/>
              <p:nvPr/>
            </p:nvSpPr>
            <p:spPr>
              <a:xfrm>
                <a:off x="5464539" y="4159937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1D3DD5B-20FA-05D2-D45D-B6A7503679A6}"/>
                  </a:ext>
                </a:extLst>
              </p:cNvPr>
              <p:cNvSpPr/>
              <p:nvPr/>
            </p:nvSpPr>
            <p:spPr>
              <a:xfrm rot="16200000">
                <a:off x="6014991" y="4155833"/>
                <a:ext cx="325240" cy="327170"/>
              </a:xfrm>
              <a:prstGeom prst="arc">
                <a:avLst/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pic>
            <p:nvPicPr>
              <p:cNvPr id="62" name="Graphic 61" descr="Germ outline">
                <a:extLst>
                  <a:ext uri="{FF2B5EF4-FFF2-40B4-BE49-F238E27FC236}">
                    <a16:creationId xmlns:a16="http://schemas.microsoft.com/office/drawing/2014/main" id="{7F87905C-1DDB-D1F8-1E2F-B4F87D82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75835" y="3801721"/>
                <a:ext cx="384440" cy="384440"/>
              </a:xfrm>
              <a:prstGeom prst="rect">
                <a:avLst/>
              </a:prstGeom>
            </p:spPr>
          </p:pic>
          <p:pic>
            <p:nvPicPr>
              <p:cNvPr id="63" name="Graphic 62" descr="Germ outline">
                <a:extLst>
                  <a:ext uri="{FF2B5EF4-FFF2-40B4-BE49-F238E27FC236}">
                    <a16:creationId xmlns:a16="http://schemas.microsoft.com/office/drawing/2014/main" id="{28E706BD-BF5D-D2FF-5FE3-560E8CB0A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69180" y="3801721"/>
                <a:ext cx="384440" cy="38444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90194C-2E8A-BFFB-9931-D9F03890FBA5}"/>
                </a:ext>
              </a:extLst>
            </p:cNvPr>
            <p:cNvGrpSpPr/>
            <p:nvPr/>
          </p:nvGrpSpPr>
          <p:grpSpPr>
            <a:xfrm>
              <a:off x="4572000" y="7992000"/>
              <a:ext cx="924969" cy="853260"/>
              <a:chOff x="4578317" y="8018422"/>
              <a:chExt cx="924969" cy="853260"/>
            </a:xfrm>
          </p:grpSpPr>
          <p:pic>
            <p:nvPicPr>
              <p:cNvPr id="3" name="Graphic 2" descr="Germ outline">
                <a:extLst>
                  <a:ext uri="{FF2B5EF4-FFF2-40B4-BE49-F238E27FC236}">
                    <a16:creationId xmlns:a16="http://schemas.microsoft.com/office/drawing/2014/main" id="{0A01FDEF-6BC5-BD85-7510-53A8CAD19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42C57B17-D094-F8FB-A530-4AFF079A91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450F8A-0517-9B71-4532-2C566E2E42B4}"/>
                </a:ext>
              </a:extLst>
            </p:cNvPr>
            <p:cNvGrpSpPr/>
            <p:nvPr/>
          </p:nvGrpSpPr>
          <p:grpSpPr>
            <a:xfrm>
              <a:off x="17172000" y="7992000"/>
              <a:ext cx="924969" cy="853260"/>
              <a:chOff x="4578317" y="8018422"/>
              <a:chExt cx="924969" cy="853260"/>
            </a:xfrm>
          </p:grpSpPr>
          <p:pic>
            <p:nvPicPr>
              <p:cNvPr id="12" name="Graphic 11" descr="Germ outline">
                <a:extLst>
                  <a:ext uri="{FF2B5EF4-FFF2-40B4-BE49-F238E27FC236}">
                    <a16:creationId xmlns:a16="http://schemas.microsoft.com/office/drawing/2014/main" id="{5C2C9A73-C81C-90F2-1172-D99DC7FA6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66092F95-2BFA-316E-FB1B-C01B2E6517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4A7631-B2B2-3E50-28CD-229D203B17FF}"/>
                </a:ext>
              </a:extLst>
            </p:cNvPr>
            <p:cNvGrpSpPr/>
            <p:nvPr/>
          </p:nvGrpSpPr>
          <p:grpSpPr>
            <a:xfrm>
              <a:off x="17172000" y="2016000"/>
              <a:ext cx="924969" cy="853260"/>
              <a:chOff x="4578317" y="8018422"/>
              <a:chExt cx="924969" cy="853260"/>
            </a:xfrm>
          </p:grpSpPr>
          <p:pic>
            <p:nvPicPr>
              <p:cNvPr id="26" name="Graphic 25" descr="Germ outline">
                <a:extLst>
                  <a:ext uri="{FF2B5EF4-FFF2-40B4-BE49-F238E27FC236}">
                    <a16:creationId xmlns:a16="http://schemas.microsoft.com/office/drawing/2014/main" id="{58F1F35D-E2BB-87A4-AE69-CBB598196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57E1B362-9F16-78A3-BA6D-3DFD49C8FB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54EC81-21EB-F2CA-9B73-F7CB044260CB}"/>
                </a:ext>
              </a:extLst>
            </p:cNvPr>
            <p:cNvGrpSpPr/>
            <p:nvPr/>
          </p:nvGrpSpPr>
          <p:grpSpPr>
            <a:xfrm>
              <a:off x="4572000" y="2016000"/>
              <a:ext cx="924969" cy="853260"/>
              <a:chOff x="4578317" y="8018422"/>
              <a:chExt cx="924969" cy="853260"/>
            </a:xfrm>
          </p:grpSpPr>
          <p:pic>
            <p:nvPicPr>
              <p:cNvPr id="66" name="Graphic 65" descr="Germ outline">
                <a:extLst>
                  <a:ext uri="{FF2B5EF4-FFF2-40B4-BE49-F238E27FC236}">
                    <a16:creationId xmlns:a16="http://schemas.microsoft.com/office/drawing/2014/main" id="{E378C730-8C72-F71D-B0F0-BF298C2C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05552" y="8273948"/>
                <a:ext cx="597734" cy="597734"/>
              </a:xfrm>
              <a:prstGeom prst="rect">
                <a:avLst/>
              </a:prstGeom>
            </p:spPr>
          </p:pic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BF883A6B-1B44-71B2-3B47-BE76F7694E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578317" y="8018422"/>
                <a:ext cx="540000" cy="540000"/>
              </a:xfrm>
              <a:prstGeom prst="arc">
                <a:avLst>
                  <a:gd name="adj1" fmla="val 16200000"/>
                  <a:gd name="adj2" fmla="val 802143"/>
                </a:avLst>
              </a:prstGeom>
              <a:noFill/>
              <a:ln w="38100" cap="rnd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I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E432D4D-87AA-7481-4053-3D0B0814F4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10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75EF8F-54F3-16CE-72E7-2F0EBE408540}"/>
              </a:ext>
            </a:extLst>
          </p:cNvPr>
          <p:cNvGrpSpPr/>
          <p:nvPr/>
        </p:nvGrpSpPr>
        <p:grpSpPr>
          <a:xfrm>
            <a:off x="2545934" y="607066"/>
            <a:ext cx="19292133" cy="7712268"/>
            <a:chOff x="1253067" y="607066"/>
            <a:chExt cx="19292133" cy="7712268"/>
          </a:xfrm>
        </p:grpSpPr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388C93D-7539-F346-4EDD-F3D533D7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29" name="Picture 28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012F0D86-E2B3-ABB0-0D73-55FCDD8F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07066"/>
              <a:ext cx="1109086" cy="1800000"/>
            </a:xfrm>
            <a:prstGeom prst="rect">
              <a:avLst/>
            </a:prstGeom>
          </p:spPr>
        </p:pic>
        <p:pic>
          <p:nvPicPr>
            <p:cNvPr id="30" name="Picture 29" descr="A screenshot of a game&#10;&#10;Description automatically generated">
              <a:extLst>
                <a:ext uri="{FF2B5EF4-FFF2-40B4-BE49-F238E27FC236}">
                  <a16:creationId xmlns:a16="http://schemas.microsoft.com/office/drawing/2014/main" id="{6F57ABB4-1E62-C0DD-39A4-BC4A6592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5200" y="607066"/>
              <a:ext cx="1098000" cy="1800000"/>
            </a:xfrm>
            <a:prstGeom prst="rect">
              <a:avLst/>
            </a:prstGeom>
          </p:spPr>
        </p:pic>
        <p:pic>
          <p:nvPicPr>
            <p:cNvPr id="31" name="Picture 30" descr="A screenshot of a game&#10;&#10;Description automatically generated">
              <a:extLst>
                <a:ext uri="{FF2B5EF4-FFF2-40B4-BE49-F238E27FC236}">
                  <a16:creationId xmlns:a16="http://schemas.microsoft.com/office/drawing/2014/main" id="{93C34688-76EF-9869-D977-811987729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509534"/>
              <a:ext cx="1109091" cy="1800000"/>
            </a:xfrm>
            <a:prstGeom prst="rect">
              <a:avLst/>
            </a:prstGeom>
          </p:spPr>
        </p:pic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BC6A3F-0FC1-8DE2-2515-3355DA4C0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6195" y="6509534"/>
              <a:ext cx="1098000" cy="1800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</p:grpSp>
      <p:sp>
        <p:nvSpPr>
          <p:cNvPr id="9" name="MLO Lab – Weekly Group Meeting">
            <a:extLst>
              <a:ext uri="{FF2B5EF4-FFF2-40B4-BE49-F238E27FC236}">
                <a16:creationId xmlns:a16="http://schemas.microsoft.com/office/drawing/2014/main" id="{25C6A806-7E10-A759-F628-A466BFF30C2E}"/>
              </a:ext>
            </a:extLst>
          </p:cNvPr>
          <p:cNvSpPr txBox="1"/>
          <p:nvPr/>
        </p:nvSpPr>
        <p:spPr>
          <a:xfrm>
            <a:off x="341194" y="9734549"/>
            <a:ext cx="19051705" cy="3886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 algn="just" defTabSz="3162773">
              <a:lnSpc>
                <a:spcPct val="110000"/>
              </a:lnSpc>
              <a:buSzPct val="123000"/>
              <a:defRPr sz="3800">
                <a:solidFill>
                  <a:srgbClr val="000000"/>
                </a:solidFill>
              </a:defRPr>
            </a:pPr>
            <a:r>
              <a:rPr lang="en-GB" sz="4000" b="1" i="0" dirty="0"/>
              <a:t>Online:</a:t>
            </a:r>
            <a:r>
              <a:rPr lang="en-GB" sz="4000" i="0" dirty="0"/>
              <a:t> data arrive gradually as a stream of mini-batches that can be processed only once (beneficial on edge devices).</a:t>
            </a:r>
          </a:p>
          <a:p>
            <a:pPr algn="just" defTabSz="3162773">
              <a:lnSpc>
                <a:spcPct val="110000"/>
              </a:lnSpc>
              <a:buSzPct val="123000"/>
              <a:defRPr sz="3800" b="1">
                <a:solidFill>
                  <a:srgbClr val="000000"/>
                </a:solidFill>
              </a:defRPr>
            </a:pPr>
            <a:r>
              <a:rPr lang="en-GB" sz="4000" i="0" dirty="0"/>
              <a:t>Modality-agnostic: </a:t>
            </a:r>
            <a:r>
              <a:rPr lang="en-GB" sz="4000" b="0" i="0" dirty="0"/>
              <a:t>input data can be different than images.</a:t>
            </a:r>
            <a:endParaRPr lang="en-GB" sz="4000" i="0" dirty="0"/>
          </a:p>
          <a:p>
            <a:pPr algn="just" defTabSz="3162773">
              <a:lnSpc>
                <a:spcPct val="110000"/>
              </a:lnSpc>
              <a:buSzPct val="123000"/>
              <a:defRPr sz="3800" b="1">
                <a:solidFill>
                  <a:srgbClr val="000000"/>
                </a:solidFill>
              </a:defRPr>
            </a:pPr>
            <a:r>
              <a:rPr lang="en-GB" sz="4000" i="0" dirty="0"/>
              <a:t>Privacy-preserving:</a:t>
            </a:r>
            <a:r>
              <a:rPr lang="en-GB" sz="4000" b="0" dirty="0"/>
              <a:t> </a:t>
            </a:r>
            <a:r>
              <a:rPr lang="en-GB" sz="4000" b="0" i="0" dirty="0"/>
              <a:t>only model parameters are shared.</a:t>
            </a:r>
          </a:p>
        </p:txBody>
      </p: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DAEF302-2136-415F-7432-8ACB9D977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65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D19C8E-5AEF-0B88-F5D8-5748DB14FE88}"/>
              </a:ext>
            </a:extLst>
          </p:cNvPr>
          <p:cNvGrpSpPr/>
          <p:nvPr/>
        </p:nvGrpSpPr>
        <p:grpSpPr>
          <a:xfrm>
            <a:off x="2545934" y="465783"/>
            <a:ext cx="19292133" cy="9810400"/>
            <a:chOff x="1253067" y="465783"/>
            <a:chExt cx="19292133" cy="9810400"/>
          </a:xfrm>
        </p:grpSpPr>
        <p:pic>
          <p:nvPicPr>
            <p:cNvPr id="35" name="Picture 3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E2C495-1151-1C0E-23CA-1DE1D32B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917" y="465783"/>
              <a:ext cx="4431080" cy="4248000"/>
            </a:xfrm>
            <a:prstGeom prst="rect">
              <a:avLst/>
            </a:prstGeom>
          </p:spPr>
        </p:pic>
        <p:pic>
          <p:nvPicPr>
            <p:cNvPr id="39" name="Picture 3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627771D-822A-F1AC-4213-84933604E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4701" y="7216183"/>
              <a:ext cx="3847905" cy="3060000"/>
            </a:xfrm>
            <a:prstGeom prst="rect">
              <a:avLst/>
            </a:prstGeom>
          </p:spPr>
        </p:pic>
        <p:pic>
          <p:nvPicPr>
            <p:cNvPr id="37" name="Picture 3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F0A9014-335B-7B2A-CF9E-CF864EAAE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917" y="7216183"/>
              <a:ext cx="3829580" cy="3060000"/>
            </a:xfrm>
            <a:prstGeom prst="rect">
              <a:avLst/>
            </a:prstGeom>
          </p:spPr>
        </p:pic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388C93D-7539-F346-4EDD-F3D533D7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29" name="Picture 28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012F0D86-E2B3-ABB0-0D73-55FCDD8F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07066"/>
              <a:ext cx="1109086" cy="1800000"/>
            </a:xfrm>
            <a:prstGeom prst="rect">
              <a:avLst/>
            </a:prstGeom>
          </p:spPr>
        </p:pic>
        <p:pic>
          <p:nvPicPr>
            <p:cNvPr id="30" name="Picture 29" descr="A screenshot of a game&#10;&#10;Description automatically generated">
              <a:extLst>
                <a:ext uri="{FF2B5EF4-FFF2-40B4-BE49-F238E27FC236}">
                  <a16:creationId xmlns:a16="http://schemas.microsoft.com/office/drawing/2014/main" id="{6F57ABB4-1E62-C0DD-39A4-BC4A6592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5200" y="607066"/>
              <a:ext cx="1098000" cy="1800000"/>
            </a:xfrm>
            <a:prstGeom prst="rect">
              <a:avLst/>
            </a:prstGeom>
          </p:spPr>
        </p:pic>
        <p:pic>
          <p:nvPicPr>
            <p:cNvPr id="31" name="Picture 30" descr="A screenshot of a game&#10;&#10;Description automatically generated">
              <a:extLst>
                <a:ext uri="{FF2B5EF4-FFF2-40B4-BE49-F238E27FC236}">
                  <a16:creationId xmlns:a16="http://schemas.microsoft.com/office/drawing/2014/main" id="{93C34688-76EF-9869-D977-811987729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509534"/>
              <a:ext cx="1109091" cy="1800000"/>
            </a:xfrm>
            <a:prstGeom prst="rect">
              <a:avLst/>
            </a:prstGeom>
          </p:spPr>
        </p:pic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BC6A3F-0FC1-8DE2-2515-3355DA4C0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6195" y="6509534"/>
              <a:ext cx="1098000" cy="1800000"/>
            </a:xfrm>
            <a:prstGeom prst="rect">
              <a:avLst/>
            </a:prstGeom>
          </p:spPr>
        </p:pic>
        <p:pic>
          <p:nvPicPr>
            <p:cNvPr id="41" name="Picture 4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7DAEF78-CDEC-67D0-35A9-0BC64B43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3862" y="1348359"/>
              <a:ext cx="3829581" cy="3060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</p:grpSp>
      <p:sp>
        <p:nvSpPr>
          <p:cNvPr id="59" name="MLO Lab – Weekly Group Meeting">
            <a:extLst>
              <a:ext uri="{FF2B5EF4-FFF2-40B4-BE49-F238E27FC236}">
                <a16:creationId xmlns:a16="http://schemas.microsoft.com/office/drawing/2014/main" id="{C5781D88-CF4D-F9A1-091C-E4EB8C980462}"/>
              </a:ext>
            </a:extLst>
          </p:cNvPr>
          <p:cNvSpPr txBox="1"/>
          <p:nvPr/>
        </p:nvSpPr>
        <p:spPr>
          <a:xfrm>
            <a:off x="341194" y="10276183"/>
            <a:ext cx="19051705" cy="334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 indent="144000" algn="l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r>
              <a:rPr lang="en-GB" sz="4000" i="0" dirty="0"/>
              <a:t>Two main ingredients for the episodic memory:</a:t>
            </a:r>
          </a:p>
          <a:p>
            <a:pPr marL="1010708" indent="-629708" algn="l" defTabSz="3162773">
              <a:lnSpc>
                <a:spcPct val="110000"/>
              </a:lnSpc>
              <a:buSzPct val="100000"/>
              <a:buAutoNum type="arabicPeriod"/>
              <a:defRPr sz="3800">
                <a:solidFill>
                  <a:srgbClr val="000000"/>
                </a:solidFill>
              </a:defRPr>
            </a:pPr>
            <a:r>
              <a:rPr lang="en-GB" sz="4000" i="0" dirty="0"/>
              <a:t>Limited </a:t>
            </a:r>
            <a:r>
              <a:rPr lang="en-GB" sz="4000" b="1" i="0" u="sng" dirty="0"/>
              <a:t>fixed-size memory buffer</a:t>
            </a:r>
            <a:r>
              <a:rPr lang="en-GB" sz="4000" i="0" dirty="0"/>
              <a:t> to save seen data instances.</a:t>
            </a:r>
          </a:p>
          <a:p>
            <a:pPr marL="1010708" indent="-629708" algn="l" defTabSz="3162773">
              <a:lnSpc>
                <a:spcPct val="110000"/>
              </a:lnSpc>
              <a:buSzPct val="100000"/>
              <a:buAutoNum type="arabicPeriod"/>
              <a:defRPr sz="3800">
                <a:solidFill>
                  <a:srgbClr val="000000"/>
                </a:solidFill>
              </a:defRPr>
            </a:pPr>
            <a:r>
              <a:rPr lang="en-GB" sz="4000" i="0" dirty="0"/>
              <a:t>Small </a:t>
            </a:r>
            <a:r>
              <a:rPr lang="en-GB" sz="4000" b="1" i="0" u="sng" dirty="0"/>
              <a:t>replay dataset</a:t>
            </a:r>
            <a:r>
              <a:rPr lang="en-GB" sz="4000" i="0" dirty="0"/>
              <a:t> sampled from the memory for retraining.</a:t>
            </a:r>
          </a:p>
          <a:p>
            <a:pPr marL="1010708" indent="-629708" algn="l" defTabSz="3162773">
              <a:lnSpc>
                <a:spcPct val="110000"/>
              </a:lnSpc>
              <a:buSzPct val="100000"/>
              <a:buAutoNum type="arabicPeriod"/>
              <a:defRPr sz="3800">
                <a:solidFill>
                  <a:srgbClr val="000000"/>
                </a:solidFill>
              </a:defRPr>
            </a:pPr>
            <a:endParaRPr lang="en-GB" sz="4000" i="0" dirty="0"/>
          </a:p>
          <a:p>
            <a:pPr indent="144000" defTabSz="3162773">
              <a:lnSpc>
                <a:spcPct val="110000"/>
              </a:lnSpc>
              <a:defRPr sz="3800" i="1">
                <a:solidFill>
                  <a:srgbClr val="000000"/>
                </a:solidFill>
              </a:defRPr>
            </a:pPr>
            <a:r>
              <a:rPr lang="en-GB" sz="4000" b="1" dirty="0"/>
              <a:t>RQ1: </a:t>
            </a:r>
            <a:r>
              <a:rPr lang="en-GB" sz="4000" dirty="0"/>
              <a:t>How to populate the memory with meaningful samples?</a:t>
            </a:r>
          </a:p>
          <a:p>
            <a:pPr indent="144000" algn="l" defTabSz="3162773">
              <a:lnSpc>
                <a:spcPct val="110000"/>
              </a:lnSpc>
              <a:defRPr sz="3800" i="1">
                <a:solidFill>
                  <a:srgbClr val="000000"/>
                </a:solidFill>
              </a:defRPr>
            </a:pPr>
            <a:endParaRPr lang="en-GB" sz="4000" dirty="0"/>
          </a:p>
        </p:txBody>
      </p: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381EFDE-849C-6E63-24F4-0EB1FB85BF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25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3087-D65A-97DA-C729-86F35F69A826}"/>
              </a:ext>
            </a:extLst>
          </p:cNvPr>
          <p:cNvSpPr txBox="1"/>
          <p:nvPr/>
        </p:nvSpPr>
        <p:spPr>
          <a:xfrm>
            <a:off x="22351472" y="12210038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AD19C8E-5AEF-0B88-F5D8-5748DB14FE88}"/>
              </a:ext>
            </a:extLst>
          </p:cNvPr>
          <p:cNvGrpSpPr/>
          <p:nvPr/>
        </p:nvGrpSpPr>
        <p:grpSpPr>
          <a:xfrm>
            <a:off x="2545934" y="465783"/>
            <a:ext cx="19292133" cy="9810400"/>
            <a:chOff x="1253067" y="465783"/>
            <a:chExt cx="19292133" cy="9810400"/>
          </a:xfrm>
        </p:grpSpPr>
        <p:pic>
          <p:nvPicPr>
            <p:cNvPr id="35" name="Picture 3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E2C495-1151-1C0E-23CA-1DE1D32B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917" y="465783"/>
              <a:ext cx="4431080" cy="4248000"/>
            </a:xfrm>
            <a:prstGeom prst="rect">
              <a:avLst/>
            </a:prstGeom>
          </p:spPr>
        </p:pic>
        <p:pic>
          <p:nvPicPr>
            <p:cNvPr id="39" name="Picture 3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627771D-822A-F1AC-4213-84933604E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4701" y="7216183"/>
              <a:ext cx="3847905" cy="3060000"/>
            </a:xfrm>
            <a:prstGeom prst="rect">
              <a:avLst/>
            </a:prstGeom>
          </p:spPr>
        </p:pic>
        <p:pic>
          <p:nvPicPr>
            <p:cNvPr id="37" name="Picture 3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F0A9014-335B-7B2A-CF9E-CF864EAAE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917" y="7216183"/>
              <a:ext cx="3829580" cy="3060000"/>
            </a:xfrm>
            <a:prstGeom prst="rect">
              <a:avLst/>
            </a:prstGeom>
          </p:spPr>
        </p:pic>
        <p:pic>
          <p:nvPicPr>
            <p:cNvPr id="11" name="Picture 10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E5BBA19F-637B-04F7-30EB-0C325E856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07066"/>
              <a:ext cx="1800000" cy="1800000"/>
            </a:xfrm>
            <a:prstGeom prst="rect">
              <a:avLst/>
            </a:prstGeom>
          </p:spPr>
        </p:pic>
        <p:pic>
          <p:nvPicPr>
            <p:cNvPr id="16" name="Picture 15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591B7261-9DE8-613D-0873-2BB883BA1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519334"/>
              <a:ext cx="1800000" cy="1800000"/>
            </a:xfrm>
            <a:prstGeom prst="rect">
              <a:avLst/>
            </a:prstGeom>
          </p:spPr>
        </p:pic>
        <p:pic>
          <p:nvPicPr>
            <p:cNvPr id="17" name="Picture 16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1E0EC63A-37A3-D0E4-2891-2F533AC9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67" y="6519334"/>
              <a:ext cx="1800000" cy="1800000"/>
            </a:xfrm>
            <a:prstGeom prst="rect">
              <a:avLst/>
            </a:prstGeom>
          </p:spPr>
        </p:pic>
        <p:pic>
          <p:nvPicPr>
            <p:cNvPr id="18" name="Picture 17" descr="A white building with a red cross&#10;&#10;Description automatically generated">
              <a:extLst>
                <a:ext uri="{FF2B5EF4-FFF2-40B4-BE49-F238E27FC236}">
                  <a16:creationId xmlns:a16="http://schemas.microsoft.com/office/drawing/2014/main" id="{2554D304-CFFB-862D-A13C-1A25B235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00" y="607066"/>
              <a:ext cx="1800000" cy="1800000"/>
            </a:xfrm>
            <a:prstGeom prst="rect">
              <a:avLst/>
            </a:prstGeom>
          </p:spPr>
        </p:pic>
        <p:pic>
          <p:nvPicPr>
            <p:cNvPr id="25" name="Picture 2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E05319-FCE1-C36F-7AB6-4EEF8EF5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1512000"/>
              <a:ext cx="720000" cy="264000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388C93D-7539-F346-4EDD-F3D533D7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1512000"/>
              <a:ext cx="720000" cy="264000"/>
            </a:xfrm>
            <a:prstGeom prst="rect">
              <a:avLst/>
            </a:prstGeom>
          </p:spPr>
        </p:pic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74C39BB-6EC2-4576-D95E-564757801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067" y="7452000"/>
              <a:ext cx="720000" cy="264000"/>
            </a:xfrm>
            <a:prstGeom prst="rect">
              <a:avLst/>
            </a:prstGeom>
          </p:spPr>
        </p:pic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0840794-09F8-11B9-E234-43426BF9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036000" y="7452000"/>
              <a:ext cx="720000" cy="264000"/>
            </a:xfrm>
            <a:prstGeom prst="rect">
              <a:avLst/>
            </a:prstGeom>
          </p:spPr>
        </p:pic>
        <p:pic>
          <p:nvPicPr>
            <p:cNvPr id="29" name="Picture 28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012F0D86-E2B3-ABB0-0D73-55FCDD8F5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07066"/>
              <a:ext cx="1109086" cy="1800000"/>
            </a:xfrm>
            <a:prstGeom prst="rect">
              <a:avLst/>
            </a:prstGeom>
          </p:spPr>
        </p:pic>
        <p:pic>
          <p:nvPicPr>
            <p:cNvPr id="30" name="Picture 29" descr="A screenshot of a game&#10;&#10;Description automatically generated">
              <a:extLst>
                <a:ext uri="{FF2B5EF4-FFF2-40B4-BE49-F238E27FC236}">
                  <a16:creationId xmlns:a16="http://schemas.microsoft.com/office/drawing/2014/main" id="{6F57ABB4-1E62-C0DD-39A4-BC4A6592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5200" y="607066"/>
              <a:ext cx="1098000" cy="1800000"/>
            </a:xfrm>
            <a:prstGeom prst="rect">
              <a:avLst/>
            </a:prstGeom>
          </p:spPr>
        </p:pic>
        <p:pic>
          <p:nvPicPr>
            <p:cNvPr id="31" name="Picture 30" descr="A screenshot of a game&#10;&#10;Description automatically generated">
              <a:extLst>
                <a:ext uri="{FF2B5EF4-FFF2-40B4-BE49-F238E27FC236}">
                  <a16:creationId xmlns:a16="http://schemas.microsoft.com/office/drawing/2014/main" id="{93C34688-76EF-9869-D977-811987729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981" y="6509534"/>
              <a:ext cx="1109091" cy="1800000"/>
            </a:xfrm>
            <a:prstGeom prst="rect">
              <a:avLst/>
            </a:prstGeom>
          </p:spPr>
        </p:pic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BC6A3F-0FC1-8DE2-2515-3355DA4C0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6195" y="6509534"/>
              <a:ext cx="1098000" cy="1800000"/>
            </a:xfrm>
            <a:prstGeom prst="rect">
              <a:avLst/>
            </a:prstGeom>
          </p:spPr>
        </p:pic>
        <p:pic>
          <p:nvPicPr>
            <p:cNvPr id="41" name="Picture 4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7DAEF78-CDEC-67D0-35A9-0BC64B43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3862" y="1348359"/>
              <a:ext cx="3829581" cy="3060000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4C9405-7674-9813-3E6E-0F8D9E9FC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7452000"/>
              <a:ext cx="720000" cy="264000"/>
            </a:xfrm>
            <a:prstGeom prst="rect">
              <a:avLst/>
            </a:prstGeom>
          </p:spPr>
        </p:pic>
        <p:pic>
          <p:nvPicPr>
            <p:cNvPr id="43" name="Picture 4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5E99AE-C1CD-E171-457C-994C290E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284" y="1512000"/>
              <a:ext cx="720000" cy="264000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42136C6-1CEC-B8AD-D158-FB93139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2" y="7452000"/>
              <a:ext cx="720000" cy="264000"/>
            </a:xfrm>
            <a:prstGeom prst="rect">
              <a:avLst/>
            </a:prstGeom>
          </p:spPr>
        </p:pic>
        <p:pic>
          <p:nvPicPr>
            <p:cNvPr id="45" name="Picture 4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B009108-587A-67C6-E736-8E5336537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709981" y="1512000"/>
              <a:ext cx="720000" cy="264000"/>
            </a:xfrm>
            <a:prstGeom prst="rect">
              <a:avLst/>
            </a:prstGeom>
          </p:spPr>
        </p:pic>
        <p:pic>
          <p:nvPicPr>
            <p:cNvPr id="47" name="Picture 46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19041127-2CBB-906F-6012-C7CA37B7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60" y="1013999"/>
              <a:ext cx="1056775" cy="1260000"/>
            </a:xfrm>
            <a:prstGeom prst="rect">
              <a:avLst/>
            </a:prstGeom>
          </p:spPr>
        </p:pic>
        <p:pic>
          <p:nvPicPr>
            <p:cNvPr id="48" name="Picture 47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7EC00800-0073-FC8A-3609-0D49E95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16" y="6954000"/>
              <a:ext cx="1056775" cy="1260000"/>
            </a:xfrm>
            <a:prstGeom prst="rect">
              <a:avLst/>
            </a:prstGeom>
          </p:spPr>
        </p:pic>
        <p:pic>
          <p:nvPicPr>
            <p:cNvPr id="49" name="Picture 48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AB0B76B7-3ACE-EB38-2834-4B67D818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0612" y="1013999"/>
              <a:ext cx="1056775" cy="1260000"/>
            </a:xfrm>
            <a:prstGeom prst="rect">
              <a:avLst/>
            </a:prstGeom>
          </p:spPr>
        </p:pic>
        <p:pic>
          <p:nvPicPr>
            <p:cNvPr id="50" name="Picture 49" descr="A black and white background with white dots&#10;&#10;Description automatically generated">
              <a:extLst>
                <a:ext uri="{FF2B5EF4-FFF2-40B4-BE49-F238E27FC236}">
                  <a16:creationId xmlns:a16="http://schemas.microsoft.com/office/drawing/2014/main" id="{982FDDFA-C1D7-50DA-E81F-C31878D7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03974" y="6954000"/>
              <a:ext cx="1056775" cy="1260000"/>
            </a:xfrm>
            <a:prstGeom prst="rect">
              <a:avLst/>
            </a:prstGeom>
          </p:spPr>
        </p:pic>
        <p:pic>
          <p:nvPicPr>
            <p:cNvPr id="54" name="Picture 53" descr="A white dots on a black background&#10;&#10;Description automatically generated">
              <a:extLst>
                <a:ext uri="{FF2B5EF4-FFF2-40B4-BE49-F238E27FC236}">
                  <a16:creationId xmlns:a16="http://schemas.microsoft.com/office/drawing/2014/main" id="{194BE0B5-166D-AC48-16EA-B139974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32" y="1833783"/>
              <a:ext cx="7037418" cy="5760000"/>
            </a:xfrm>
            <a:prstGeom prst="rect">
              <a:avLst/>
            </a:prstGeom>
          </p:spPr>
        </p:pic>
      </p:grpSp>
      <p:sp>
        <p:nvSpPr>
          <p:cNvPr id="59" name="MLO Lab – Weekly Group Meeting">
            <a:extLst>
              <a:ext uri="{FF2B5EF4-FFF2-40B4-BE49-F238E27FC236}">
                <a16:creationId xmlns:a16="http://schemas.microsoft.com/office/drawing/2014/main" id="{C5781D88-CF4D-F9A1-091C-E4EB8C980462}"/>
              </a:ext>
            </a:extLst>
          </p:cNvPr>
          <p:cNvSpPr txBox="1"/>
          <p:nvPr/>
        </p:nvSpPr>
        <p:spPr>
          <a:xfrm>
            <a:off x="341194" y="10276183"/>
            <a:ext cx="19051705" cy="334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3600" i="1">
                <a:solidFill>
                  <a:srgbClr val="000000"/>
                </a:solidFill>
              </a:defRPr>
            </a:lvl1pPr>
          </a:lstStyle>
          <a:p>
            <a:pPr indent="144000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r>
              <a:rPr lang="en-GB" sz="4000" i="0" dirty="0"/>
              <a:t>→ </a:t>
            </a:r>
            <a:r>
              <a:rPr lang="en-GB" sz="4000" b="1" i="0" dirty="0"/>
              <a:t>Predictive uncertainty</a:t>
            </a:r>
            <a:r>
              <a:rPr lang="en-GB" sz="4000" i="0" dirty="0"/>
              <a:t> provides an idea of the samples’ location in the decision space.</a:t>
            </a:r>
          </a:p>
          <a:p>
            <a:pPr indent="144000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endParaRPr lang="en-GB" sz="2800" i="0" dirty="0"/>
          </a:p>
          <a:p>
            <a:pPr indent="144000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r>
              <a:rPr lang="en-GB" sz="4000" b="1" dirty="0"/>
              <a:t>RQ2: </a:t>
            </a:r>
            <a:r>
              <a:rPr lang="en-GB" sz="4000" dirty="0"/>
              <a:t>Are samples with </a:t>
            </a:r>
            <a:r>
              <a:rPr lang="en-GB" sz="4000" b="1" u="sng" dirty="0"/>
              <a:t>high uncertainty</a:t>
            </a:r>
            <a:r>
              <a:rPr lang="en-GB" sz="4000" dirty="0"/>
              <a:t> or </a:t>
            </a:r>
            <a:r>
              <a:rPr lang="en-GB" sz="4000" b="1" u="sng" dirty="0"/>
              <a:t>low uncertainty</a:t>
            </a:r>
            <a:r>
              <a:rPr lang="en-GB" sz="4000" dirty="0"/>
              <a:t> more effective in</a:t>
            </a:r>
          </a:p>
          <a:p>
            <a:pPr indent="144000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r>
              <a:rPr lang="en-GB" sz="4000" dirty="0"/>
              <a:t>         combating catastrophic forgetting?</a:t>
            </a:r>
            <a:endParaRPr lang="en-GB" sz="4000" i="0" dirty="0"/>
          </a:p>
          <a:p>
            <a:pPr indent="144000" defTabSz="3162773">
              <a:lnSpc>
                <a:spcPct val="110000"/>
              </a:lnSpc>
              <a:defRPr sz="3800">
                <a:solidFill>
                  <a:srgbClr val="000000"/>
                </a:solidFill>
              </a:defRPr>
            </a:pPr>
            <a:endParaRPr lang="en-GB" sz="4000" dirty="0"/>
          </a:p>
        </p:txBody>
      </p: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73057AB-1157-A053-1603-3133ACD290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69" y="9448800"/>
            <a:ext cx="3085102" cy="12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89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282</Words>
  <Application>Microsoft Macintosh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mzduwkze1a@goetheuniversitaet.onmicrosoft.com</cp:lastModifiedBy>
  <cp:revision>40</cp:revision>
  <dcterms:modified xsi:type="dcterms:W3CDTF">2024-06-07T10:14:54Z</dcterms:modified>
</cp:coreProperties>
</file>